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5"/>
  </p:notesMasterIdLst>
  <p:handoutMasterIdLst>
    <p:handoutMasterId r:id="rId36"/>
  </p:handoutMasterIdLst>
  <p:sldIdLst>
    <p:sldId id="1986" r:id="rId8"/>
    <p:sldId id="1968" r:id="rId9"/>
    <p:sldId id="1110" r:id="rId10"/>
    <p:sldId id="1987" r:id="rId11"/>
    <p:sldId id="1988" r:id="rId12"/>
    <p:sldId id="1989" r:id="rId13"/>
    <p:sldId id="1990" r:id="rId14"/>
    <p:sldId id="1982" r:id="rId15"/>
    <p:sldId id="1991" r:id="rId16"/>
    <p:sldId id="1992" r:id="rId17"/>
    <p:sldId id="1993" r:id="rId18"/>
    <p:sldId id="1994" r:id="rId19"/>
    <p:sldId id="1995" r:id="rId20"/>
    <p:sldId id="1996" r:id="rId21"/>
    <p:sldId id="1997" r:id="rId22"/>
    <p:sldId id="1998" r:id="rId23"/>
    <p:sldId id="1999" r:id="rId24"/>
    <p:sldId id="2000" r:id="rId25"/>
    <p:sldId id="2001" r:id="rId26"/>
    <p:sldId id="2002" r:id="rId27"/>
    <p:sldId id="2004" r:id="rId28"/>
    <p:sldId id="2005" r:id="rId29"/>
    <p:sldId id="2014" r:id="rId30"/>
    <p:sldId id="1967" r:id="rId31"/>
    <p:sldId id="2015" r:id="rId32"/>
    <p:sldId id="2016" r:id="rId33"/>
    <p:sldId id="2013" r:id="rId3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Mincho" pitchFamily="125" charset="-128"/>
        <a:cs typeface="+mn-cs"/>
      </a:defRPr>
    </a:lvl1pPr>
    <a:lvl2pPr marL="457200" algn="l" rtl="0" fontAlgn="base">
      <a:spcBef>
        <a:spcPct val="0"/>
      </a:spcBef>
      <a:spcAft>
        <a:spcPct val="0"/>
      </a:spcAft>
      <a:defRPr kern="1200">
        <a:solidFill>
          <a:schemeClr val="tx1"/>
        </a:solidFill>
        <a:latin typeface="Arial" pitchFamily="34" charset="0"/>
        <a:ea typeface="MS Mincho" pitchFamily="125" charset="-128"/>
        <a:cs typeface="+mn-cs"/>
      </a:defRPr>
    </a:lvl2pPr>
    <a:lvl3pPr marL="914400" algn="l" rtl="0" fontAlgn="base">
      <a:spcBef>
        <a:spcPct val="0"/>
      </a:spcBef>
      <a:spcAft>
        <a:spcPct val="0"/>
      </a:spcAft>
      <a:defRPr kern="1200">
        <a:solidFill>
          <a:schemeClr val="tx1"/>
        </a:solidFill>
        <a:latin typeface="Arial" pitchFamily="34" charset="0"/>
        <a:ea typeface="MS Mincho" pitchFamily="125" charset="-128"/>
        <a:cs typeface="+mn-cs"/>
      </a:defRPr>
    </a:lvl3pPr>
    <a:lvl4pPr marL="1371600" algn="l" rtl="0" fontAlgn="base">
      <a:spcBef>
        <a:spcPct val="0"/>
      </a:spcBef>
      <a:spcAft>
        <a:spcPct val="0"/>
      </a:spcAft>
      <a:defRPr kern="1200">
        <a:solidFill>
          <a:schemeClr val="tx1"/>
        </a:solidFill>
        <a:latin typeface="Arial" pitchFamily="34" charset="0"/>
        <a:ea typeface="MS Mincho" pitchFamily="125" charset="-128"/>
        <a:cs typeface="+mn-cs"/>
      </a:defRPr>
    </a:lvl4pPr>
    <a:lvl5pPr marL="1828800" algn="l" rtl="0" fontAlgn="base">
      <a:spcBef>
        <a:spcPct val="0"/>
      </a:spcBef>
      <a:spcAft>
        <a:spcPct val="0"/>
      </a:spcAft>
      <a:defRPr kern="1200">
        <a:solidFill>
          <a:schemeClr val="tx1"/>
        </a:solidFill>
        <a:latin typeface="Arial" pitchFamily="34" charset="0"/>
        <a:ea typeface="MS Mincho" pitchFamily="125" charset="-128"/>
        <a:cs typeface="+mn-cs"/>
      </a:defRPr>
    </a:lvl5pPr>
    <a:lvl6pPr marL="2286000" algn="l" defTabSz="914400" rtl="0" eaLnBrk="1" latinLnBrk="0" hangingPunct="1">
      <a:defRPr kern="1200">
        <a:solidFill>
          <a:schemeClr val="tx1"/>
        </a:solidFill>
        <a:latin typeface="Arial" pitchFamily="34" charset="0"/>
        <a:ea typeface="MS Mincho" pitchFamily="125" charset="-128"/>
        <a:cs typeface="+mn-cs"/>
      </a:defRPr>
    </a:lvl6pPr>
    <a:lvl7pPr marL="2743200" algn="l" defTabSz="914400" rtl="0" eaLnBrk="1" latinLnBrk="0" hangingPunct="1">
      <a:defRPr kern="1200">
        <a:solidFill>
          <a:schemeClr val="tx1"/>
        </a:solidFill>
        <a:latin typeface="Arial" pitchFamily="34" charset="0"/>
        <a:ea typeface="MS Mincho" pitchFamily="125" charset="-128"/>
        <a:cs typeface="+mn-cs"/>
      </a:defRPr>
    </a:lvl7pPr>
    <a:lvl8pPr marL="3200400" algn="l" defTabSz="914400" rtl="0" eaLnBrk="1" latinLnBrk="0" hangingPunct="1">
      <a:defRPr kern="1200">
        <a:solidFill>
          <a:schemeClr val="tx1"/>
        </a:solidFill>
        <a:latin typeface="Arial" pitchFamily="34" charset="0"/>
        <a:ea typeface="MS Mincho" pitchFamily="125" charset="-128"/>
        <a:cs typeface="+mn-cs"/>
      </a:defRPr>
    </a:lvl8pPr>
    <a:lvl9pPr marL="3657600" algn="l" defTabSz="914400" rtl="0" eaLnBrk="1" latinLnBrk="0" hangingPunct="1">
      <a:defRPr kern="1200">
        <a:solidFill>
          <a:schemeClr val="tx1"/>
        </a:solidFill>
        <a:latin typeface="Arial" pitchFamily="34" charset="0"/>
        <a:ea typeface="MS Mincho"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672902-1522-A56A-1D5F-C2490893D775}" name="Hwang, Miyuki" initials="MH" userId="S::mhwang@lionsclubs.org::16e4da21-bcc6-40e1-b2ff-477c0a3c46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10233F"/>
    <a:srgbClr val="0A5496"/>
    <a:srgbClr val="7A2682"/>
    <a:srgbClr val="660066"/>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78026" autoAdjust="0"/>
  </p:normalViewPr>
  <p:slideViewPr>
    <p:cSldViewPr showGuides="1">
      <p:cViewPr varScale="1">
        <p:scale>
          <a:sx n="89" d="100"/>
          <a:sy n="89" d="100"/>
        </p:scale>
        <p:origin x="636"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6318"/>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MS Mincho"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MS Mincho" charset="0"/>
        <a:cs typeface="+mn-cs"/>
      </a:defRPr>
    </a:lvl2pPr>
    <a:lvl3pPr marL="914400" algn="l" rtl="0" eaLnBrk="0" fontAlgn="base" hangingPunct="0">
      <a:spcBef>
        <a:spcPct val="30000"/>
      </a:spcBef>
      <a:spcAft>
        <a:spcPct val="0"/>
      </a:spcAft>
      <a:defRPr sz="1200" kern="1200">
        <a:solidFill>
          <a:schemeClr val="tx1"/>
        </a:solidFill>
        <a:latin typeface="+mn-lt"/>
        <a:ea typeface="MS Mincho" charset="0"/>
        <a:cs typeface="+mn-cs"/>
      </a:defRPr>
    </a:lvl3pPr>
    <a:lvl4pPr marL="1371600" algn="l" rtl="0" eaLnBrk="0" fontAlgn="base" hangingPunct="0">
      <a:spcBef>
        <a:spcPct val="30000"/>
      </a:spcBef>
      <a:spcAft>
        <a:spcPct val="0"/>
      </a:spcAft>
      <a:defRPr sz="1200" kern="1200">
        <a:solidFill>
          <a:schemeClr val="tx1"/>
        </a:solidFill>
        <a:latin typeface="+mn-lt"/>
        <a:ea typeface="MS Mincho" charset="0"/>
        <a:cs typeface="+mn-cs"/>
      </a:defRPr>
    </a:lvl4pPr>
    <a:lvl5pPr marL="1828800" algn="l" rtl="0" eaLnBrk="0" fontAlgn="base" hangingPunct="0">
      <a:spcBef>
        <a:spcPct val="30000"/>
      </a:spcBef>
      <a:spcAft>
        <a:spcPct val="0"/>
      </a:spcAft>
      <a:defRPr sz="1200" kern="1200">
        <a:solidFill>
          <a:schemeClr val="tx1"/>
        </a:solidFill>
        <a:latin typeface="+mn-lt"/>
        <a:ea typeface="MS Mincho"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クラブ役員の皆さん、________地区__</a:t>
            </a:r>
            <a:r>
              <a:rPr lang="ja-JP" i="1" dirty="0"/>
              <a:t>###</a:t>
            </a:r>
            <a:r>
              <a:rPr lang="ja-JP" dirty="0"/>
              <a:t>__ゾーンの今回会議へようこそ。    私はゾーン・チェアパーソンの______________________です。本日はお集まりいただき、ありがとうございます。 </a:t>
            </a:r>
          </a:p>
          <a:p>
            <a:endParaRPr lang="en-US" dirty="0"/>
          </a:p>
          <a:p>
            <a:r>
              <a:rPr lang="ja-JP" dirty="0"/>
              <a:t>こうしたセッションではできる限り対話を深めたいと考えておりますので、挨拶の言葉を書き込んでチャットボックスを試してみてください。また、ご所属のライオンズクラブの名前を教えてください。 </a:t>
            </a:r>
          </a:p>
          <a:p>
            <a:endParaRPr lang="en-US" dirty="0"/>
          </a:p>
        </p:txBody>
      </p:sp>
    </p:spTree>
    <p:extLst>
      <p:ext uri="{BB962C8B-B14F-4D97-AF65-F5344CB8AC3E}">
        <p14:creationId xmlns:p14="http://schemas.microsoft.com/office/powerpoint/2010/main" val="246935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t>プレゼンターの留意事項：</a:t>
            </a:r>
            <a:r>
              <a:rPr lang="ja-JP" i="1" dirty="0"/>
              <a:t>出席者がトピックから逸脱することのないよう、このスライドに会議の1つ目のトピックを入力してください。クラブに意見を求める時には、最初に意見を言ってもらうクラブを交代させるようにします。例えば、前回クラブ1から始めた場合には、今回はクラブ2から始めてもらう、などです。年間を通じて、これを習慣にするとよいでしょう。</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t>このスライドを2枚に分割し、文字を大きくすることもできます。</a:t>
            </a:r>
          </a:p>
          <a:p>
            <a:endParaRPr lang="en-US" i="1" dirty="0"/>
          </a:p>
          <a:p>
            <a:r>
              <a:rPr lang="ja-JP" dirty="0"/>
              <a:t>__1つ目のトピック__を進展させるために、私たちは何をしているでしょうか？　あるいは、どのような新しいアイディアを探すべきでしょうか？</a:t>
            </a:r>
          </a:p>
          <a:p>
            <a:r>
              <a:rPr lang="ja-JP" dirty="0"/>
              <a:t>時間の都合もありますので、各クラブ2分以内でお願いします。 </a:t>
            </a:r>
          </a:p>
          <a:p>
            <a:r>
              <a:rPr lang="ja-JP" dirty="0"/>
              <a:t>では、 __クラブ名__から始めていただきましょう。改善に向けて皆さんのクラブがしていることや、私たちにできることについてお聞かせください。…</a:t>
            </a:r>
          </a:p>
          <a:p>
            <a:endParaRPr lang="en-US" dirty="0"/>
          </a:p>
        </p:txBody>
      </p:sp>
    </p:spTree>
    <p:extLst>
      <p:ext uri="{BB962C8B-B14F-4D97-AF65-F5344CB8AC3E}">
        <p14:creationId xmlns:p14="http://schemas.microsoft.com/office/powerpoint/2010/main" val="326429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t>プレゼンターの留意事項：</a:t>
            </a:r>
            <a:r>
              <a:rPr lang="ja-JP" i="1" dirty="0"/>
              <a:t>出席者がトピックから逸脱することのないよう、このスライドに会議の1つ目のトピックを入力してください。クラブに意見を求める時には、最初に意見を言ってもらうクラブを交代させるようにします。例えば、前回クラブ1から始めた場合には、今回はクラブ2から始めてもらう、などです。年間を通じて、これを習慣にするとよいでしょう。</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dirty="0"/>
              <a:t>このスライドを2枚に分割し、文字を大きくすることもできます。</a:t>
            </a:r>
          </a:p>
          <a:p>
            <a:endParaRPr lang="en-US" i="1" dirty="0"/>
          </a:p>
          <a:p>
            <a:r>
              <a:rPr lang="ja-JP" dirty="0"/>
              <a:t>__1つ目のトピック__を進展させるために、私たちは何をしているでしょうか？　あるいは、どのような新しいアイディアを探すべきでしょうか？</a:t>
            </a:r>
          </a:p>
          <a:p>
            <a:r>
              <a:rPr lang="ja-JP" dirty="0"/>
              <a:t>時間の都合もありますので、各クラブ2分以内でお願いします。 </a:t>
            </a:r>
          </a:p>
          <a:p>
            <a:r>
              <a:rPr lang="ja-JP" dirty="0"/>
              <a:t>では、 __クラブ名__から始めていただきましょう。改善に向けて皆さんのクラブがしていることや、私たちにできることについてお聞かせください。…</a:t>
            </a:r>
          </a:p>
          <a:p>
            <a:endParaRPr lang="en-US" dirty="0"/>
          </a:p>
        </p:txBody>
      </p:sp>
    </p:spTree>
    <p:extLst>
      <p:ext uri="{BB962C8B-B14F-4D97-AF65-F5344CB8AC3E}">
        <p14:creationId xmlns:p14="http://schemas.microsoft.com/office/powerpoint/2010/main" val="311231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t>次に、__1つ目のトピック、__の分野で私たちが利用できるリソースをいくつか見ていきましょう。</a:t>
            </a:r>
            <a:r>
              <a:rPr lang="ja-JP" baseline="0"/>
              <a:t> </a:t>
            </a:r>
          </a:p>
          <a:p>
            <a:endParaRPr lang="en-US" dirty="0"/>
          </a:p>
        </p:txBody>
      </p:sp>
    </p:spTree>
    <p:extLst>
      <p:ext uri="{BB962C8B-B14F-4D97-AF65-F5344CB8AC3E}">
        <p14:creationId xmlns:p14="http://schemas.microsoft.com/office/powerpoint/2010/main" val="313854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ja-JP" i="1"/>
              <a:t>プレゼンターの留意事項：このスライドを編集し、会議の1つ目のトピックに関して最も役立つと思うリソースをリストアップしてください。いくつかの例を以下に挙げます。会議の間に資料の入手方法を示したり、フォローアップのメッセージに資料へのリンクを含めたりしてもよいでしょう。 </a:t>
            </a:r>
          </a:p>
          <a:p>
            <a:endParaRPr lang="en-US" i="1" dirty="0"/>
          </a:p>
          <a:p>
            <a:pPr marL="165261" indent="-165261">
              <a:buFont typeface="Arial" panose="020B0604020202020204" pitchFamily="34" charset="0"/>
              <a:buChar char="•"/>
            </a:pPr>
            <a:r>
              <a:rPr lang="ja-JP" b="1" i="1"/>
              <a:t>奉仕</a:t>
            </a:r>
            <a:r>
              <a:rPr lang="ja-JP" i="1"/>
              <a:t>：グローバル重点分野：糖尿病、視力保護、食料支援、環境保全、小児がんに関する各ウェブページには、奉仕事業案のリストが掲載されています。また、</a:t>
            </a:r>
            <a:r>
              <a:rPr lang="ja-JP"/>
              <a:t>奉仕ローンチパッド</a:t>
            </a:r>
            <a:r>
              <a:rPr lang="ja-JP" i="1"/>
              <a:t>は、関心に基づき奉仕活動を提案する対話型のツールです。</a:t>
            </a:r>
            <a:r>
              <a:rPr lang="ja-JP" i="1" baseline="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ja-JP" i="1"/>
              <a:t>会員増強：</a:t>
            </a:r>
            <a:r>
              <a:rPr lang="ja-JP"/>
              <a:t>「会員の招請」</a:t>
            </a:r>
            <a:r>
              <a:rPr lang="ja-JP" i="1"/>
              <a:t>ウェブページには、</a:t>
            </a:r>
            <a:r>
              <a:rPr lang="ja-JP"/>
              <a:t>「誘ってみよう！」</a:t>
            </a:r>
            <a:r>
              <a:rPr lang="ja-JP" i="1"/>
              <a:t>ガイドやクラブ用パンフレットへのリンクが含まれています。</a:t>
            </a:r>
            <a:r>
              <a:rPr lang="ja-JP"/>
              <a:t>「若手ライオンズ」</a:t>
            </a:r>
            <a:r>
              <a:rPr lang="ja-JP" i="1"/>
              <a:t>ウェブページには、</a:t>
            </a:r>
            <a:r>
              <a:rPr lang="ja-JP"/>
              <a:t>「若手ライオンズとのつながりを」</a:t>
            </a:r>
            <a:r>
              <a:rPr lang="ja-JP" i="1"/>
              <a:t>ガイドへのリンクが含まれています。</a:t>
            </a:r>
            <a:r>
              <a:rPr lang="ja-JP" i="1" baseline="0"/>
              <a:t> </a:t>
            </a:r>
            <a:r>
              <a:rPr lang="ja-JP" baseline="0"/>
              <a:t>「会員満足度向上ガイド」</a:t>
            </a:r>
            <a:r>
              <a:rPr lang="ja-JP" i="1" baseline="0"/>
              <a:t>には、すべてのクラブにとって役立つアイディアが含まれています。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ja-JP" i="1"/>
              <a:t>指導力育成：</a:t>
            </a:r>
            <a:r>
              <a:rPr lang="ja-JP"/>
              <a:t>ライオンズ学習センター</a:t>
            </a:r>
            <a:r>
              <a:rPr lang="ja-JP" i="1"/>
              <a:t>は、</a:t>
            </a:r>
            <a:r>
              <a:rPr lang="ja-JP"/>
              <a:t>会員ポータル</a:t>
            </a:r>
            <a:r>
              <a:rPr lang="ja-JP" i="1"/>
              <a:t>の</a:t>
            </a:r>
            <a:r>
              <a:rPr lang="ja-JP"/>
              <a:t>Learn</a:t>
            </a:r>
            <a:r>
              <a:rPr lang="ja-JP" i="1"/>
              <a:t>アプリケーションを通して利用できます。</a:t>
            </a:r>
            <a:r>
              <a:rPr lang="ja-JP"/>
              <a:t>LLC</a:t>
            </a:r>
            <a:r>
              <a:rPr lang="ja-JP" i="1"/>
              <a:t>にはクラブ役員専用のコースに加えて、「目標設定」「行動計画の策定」「会議運営」など、いくつもの有益なコースがあります。また、</a:t>
            </a:r>
            <a:r>
              <a:rPr lang="ja-JP"/>
              <a:t>「バーチャルイベントセンター」</a:t>
            </a:r>
            <a:r>
              <a:rPr lang="ja-JP" i="1"/>
              <a:t>には、ライオンズにとって興味深い数々のトピックに関するウェビナーの録画が取り揃えられています。</a:t>
            </a:r>
            <a:r>
              <a:rPr lang="ja-JP" i="1" baseline="0"/>
              <a:t>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ja-JP" i="1"/>
              <a:t>表彰：</a:t>
            </a:r>
            <a:r>
              <a:rPr lang="ja-JP"/>
              <a:t>クラブ優秀賞</a:t>
            </a:r>
            <a:r>
              <a:rPr lang="ja-JP" i="1"/>
              <a:t>と</a:t>
            </a:r>
            <a:r>
              <a:rPr lang="ja-JP"/>
              <a:t>「思いやりは大切なこと」奉仕アワード。</a:t>
            </a:r>
            <a:r>
              <a:rPr lang="ja-JP" i="1"/>
              <a:t>また個々の会員も、</a:t>
            </a:r>
            <a:r>
              <a:rPr lang="ja-JP"/>
              <a:t>クラブ用品ストアShop</a:t>
            </a:r>
            <a:r>
              <a:rPr lang="ja-JP" i="1"/>
              <a:t>で入手できる用品によって表彰を受けられます。</a:t>
            </a:r>
            <a:r>
              <a:rPr lang="ja-JP"/>
              <a:t>Shop</a:t>
            </a:r>
            <a:r>
              <a:rPr lang="ja-JP" i="1"/>
              <a:t>には、</a:t>
            </a:r>
            <a:r>
              <a:rPr lang="ja-JP"/>
              <a:t>会員ポータル</a:t>
            </a:r>
            <a:r>
              <a:rPr lang="ja-JP" i="1"/>
              <a:t>の</a:t>
            </a:r>
            <a:r>
              <a:rPr lang="ja-JP"/>
              <a:t>「Shop」</a:t>
            </a:r>
            <a:r>
              <a:rPr lang="ja-JP" i="1"/>
              <a:t>アプリケーションを通してアクセスできます。</a:t>
            </a:r>
            <a:r>
              <a:rPr lang="ja-JP" i="1" baseline="0"/>
              <a:t> </a:t>
            </a:r>
          </a:p>
          <a:p>
            <a:endParaRPr lang="en-US" dirty="0"/>
          </a:p>
        </p:txBody>
      </p:sp>
    </p:spTree>
    <p:extLst>
      <p:ext uri="{BB962C8B-B14F-4D97-AF65-F5344CB8AC3E}">
        <p14:creationId xmlns:p14="http://schemas.microsoft.com/office/powerpoint/2010/main" val="355948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t>次に、私たちのクラブで起きていることについて話し合っていきましょう。</a:t>
            </a:r>
            <a:r>
              <a:rPr lang="ja-JP" baseline="0"/>
              <a:t> </a:t>
            </a:r>
          </a:p>
          <a:p>
            <a:endParaRPr lang="en-US" dirty="0"/>
          </a:p>
        </p:txBody>
      </p:sp>
    </p:spTree>
    <p:extLst>
      <p:ext uri="{BB962C8B-B14F-4D97-AF65-F5344CB8AC3E}">
        <p14:creationId xmlns:p14="http://schemas.microsoft.com/office/powerpoint/2010/main" val="323926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a:t>
            </a:r>
            <a:r>
              <a:rPr lang="ja-JP" i="1"/>
              <a:t>ここでもやはり、リストにある次のクラブから始めてもらうことで、各クラブが最初に話す機会を持てるようにします。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a:t>このスライドを2枚に分割し、文字を大きくすることもできます。</a:t>
            </a:r>
          </a:p>
          <a:p>
            <a:endParaRPr lang="en-US" i="1" dirty="0"/>
          </a:p>
          <a:p>
            <a:r>
              <a:rPr lang="ja-JP"/>
              <a:t>皆さんのクラブが直面している最大の課題と、最近の成果についてお聞きしましょう。 </a:t>
            </a:r>
          </a:p>
          <a:p>
            <a:endParaRPr lang="en-US" dirty="0"/>
          </a:p>
          <a:p>
            <a:r>
              <a:rPr lang="ja-JP"/>
              <a:t>では、 __クラブ名__から始めていただきましょう。役員のどなたか、クラブが直面している課題や、成功事例についてお聞かせください。…</a:t>
            </a:r>
          </a:p>
          <a:p>
            <a:endParaRPr lang="en-US" dirty="0"/>
          </a:p>
        </p:txBody>
      </p:sp>
    </p:spTree>
    <p:extLst>
      <p:ext uri="{BB962C8B-B14F-4D97-AF65-F5344CB8AC3E}">
        <p14:creationId xmlns:p14="http://schemas.microsoft.com/office/powerpoint/2010/main" val="267952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a:t>
            </a:r>
            <a:r>
              <a:rPr lang="ja-JP" i="1"/>
              <a:t>ここでもやはり、リストにある次のクラブから始めてもらうことで、各クラブが最初に話す機会を持てるようにします。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baseline="0"/>
              <a:t>このスライドを2枚に分割し、文字を大きくすることもできます。</a:t>
            </a:r>
          </a:p>
          <a:p>
            <a:endParaRPr lang="en-US" i="1" dirty="0"/>
          </a:p>
          <a:p>
            <a:r>
              <a:rPr lang="ja-JP"/>
              <a:t>皆さんのクラブが直面している最大の課題と、最近の成果についてお聞きしましょう。 </a:t>
            </a:r>
          </a:p>
          <a:p>
            <a:endParaRPr lang="en-US" dirty="0"/>
          </a:p>
          <a:p>
            <a:r>
              <a:rPr lang="ja-JP"/>
              <a:t>では、 __クラブ名__から始めていただきましょう。役員のどなたか、クラブが直面している課題や、成功事例についてお聞かせください。…</a:t>
            </a:r>
          </a:p>
          <a:p>
            <a:endParaRPr lang="en-US" dirty="0"/>
          </a:p>
        </p:txBody>
      </p:sp>
    </p:spTree>
    <p:extLst>
      <p:ext uri="{BB962C8B-B14F-4D97-AF65-F5344CB8AC3E}">
        <p14:creationId xmlns:p14="http://schemas.microsoft.com/office/powerpoint/2010/main" val="4097647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i="1"/>
              <a:t>プレゼンターの留意事項：この任意のスライドは、出席者の対話を促すために利用できます。</a:t>
            </a:r>
            <a:r>
              <a:rPr lang="ja-JP" i="1" baseline="0"/>
              <a:t>質問はライオンズに関するものでも、まったく無関係なものであってもかまいませんが、対話を盛り上げ、出席者が互いを知り合うために役立つものを考えてください。例：「ライオンであることについて、最も良かったと思うことは何ですか？」「あなたにはどんな超能力がありますか？」など。</a:t>
            </a:r>
          </a:p>
          <a:p>
            <a:r>
              <a:rPr lang="ja-JP" i="1" baseline="0"/>
              <a:t>チャット機能や投票を使い、挙手を求めて最初の答えを言ってもらうとよいでしょう。 </a:t>
            </a:r>
          </a:p>
          <a:p>
            <a:r>
              <a:rPr lang="ja-JP" i="1" baseline="0"/>
              <a:t>時間が許せば複数の質問をすることで、活気あふれる会議にしてください。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160421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t>今回の会議の締めくくりとして、ゾーンの目標、次回の行事、次のステップを確認していきましょう。</a:t>
            </a:r>
            <a:r>
              <a:rPr lang="ja-JP" baseline="0"/>
              <a:t> </a:t>
            </a:r>
          </a:p>
          <a:p>
            <a:endParaRPr lang="en-US" dirty="0"/>
          </a:p>
        </p:txBody>
      </p:sp>
    </p:spTree>
    <p:extLst>
      <p:ext uri="{BB962C8B-B14F-4D97-AF65-F5344CB8AC3E}">
        <p14:creationId xmlns:p14="http://schemas.microsoft.com/office/powerpoint/2010/main" val="10791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a:t>
            </a:r>
            <a:r>
              <a:rPr lang="ja-JP" i="1"/>
              <a:t>次のスライドには会員増強目標が書かれていますが、それ以外の目標があれば、表にある項目と置き換えてください。</a:t>
            </a:r>
            <a:r>
              <a:rPr lang="ja-JP" i="1" baseline="0"/>
              <a:t>強調したいゾーン・アワードの項目があれば、必ず含めるようにしてください。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26384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 </a:t>
            </a:r>
          </a:p>
          <a:p>
            <a:r>
              <a:rPr lang="ja-JP" i="1"/>
              <a:t>このプレゼンテーションの目的は、ゾーン内のクラブ役員とゾーン会議を開くためにお役立ていただくことです。</a:t>
            </a:r>
            <a:r>
              <a:rPr lang="ja-JP" i="1" baseline="0"/>
              <a:t>スライドとメモに目を通し、あなたのゾーンと個々の会議に合わせて編集してください。 </a:t>
            </a:r>
          </a:p>
          <a:p>
            <a:r>
              <a:rPr lang="ja-JP" i="1" baseline="0"/>
              <a:t>ゾーン会議に関する詳しい情報は、</a:t>
            </a:r>
            <a:r>
              <a:rPr lang="ja-JP" i="0" baseline="0"/>
              <a:t>「模範的な地区ガバナー諮問委員会会議」ガイド</a:t>
            </a:r>
            <a:r>
              <a:rPr lang="ja-JP" b="0" i="1" baseline="0"/>
              <a:t>に記載されています。このガイドは、</a:t>
            </a:r>
            <a:r>
              <a:rPr lang="ja-JP" i="1" baseline="0"/>
              <a:t>ライオンズのウェブサイトlionsclubs.orgの</a:t>
            </a:r>
            <a:r>
              <a:rPr lang="ja-JP" baseline="0"/>
              <a:t>「ゾーン及びリジョン・チェアパーソン」ウェブページ</a:t>
            </a:r>
            <a:r>
              <a:rPr lang="ja-JP" i="1" baseline="0"/>
              <a:t>から入手できます。 </a:t>
            </a:r>
          </a:p>
          <a:p>
            <a:r>
              <a:rPr lang="ja-JP" i="1"/>
              <a:t>このスライドはウェビナーが始まる前に表示しておきます。その目的は、自分が正しい場所にいて、ミーティング・コントロールのテストを行えると、全員に知ってもらうことです。</a:t>
            </a:r>
            <a:r>
              <a:rPr lang="ja-JP" i="1" baseline="0"/>
              <a:t>お使いのウェビナー・ソフトウェアは、どの機能が表示されているべきかを教えてくれます。あなたのチームや会議に適していないスライドがあれば、自由に削除してください。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141889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a:t>
            </a:r>
            <a:r>
              <a:rPr lang="ja-JP" i="1"/>
              <a:t>このスライドのボックスに、ゾーンの目標数と現在の会員数を入力してください。 </a:t>
            </a:r>
          </a:p>
          <a:p>
            <a:endParaRPr lang="en-US" dirty="0"/>
          </a:p>
        </p:txBody>
      </p:sp>
    </p:spTree>
    <p:extLst>
      <p:ext uri="{BB962C8B-B14F-4D97-AF65-F5344CB8AC3E}">
        <p14:creationId xmlns:p14="http://schemas.microsoft.com/office/powerpoint/2010/main" val="2761006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t>プレゼンターの留意事項：</a:t>
            </a:r>
            <a:r>
              <a:rPr lang="ja-JP" b="0" i="1" baseline="0" dirty="0"/>
              <a:t>このスライドの箇条書きと下記のメモは、ゾーン会議のスライド（#</a:t>
            </a:r>
            <a:r>
              <a:rPr lang="en-US" altLang="ja-JP" b="0" i="1" baseline="0" dirty="0"/>
              <a:t>6</a:t>
            </a:r>
            <a:r>
              <a:rPr lang="ja-JP" b="0" i="1" baseline="0" dirty="0"/>
              <a:t>）に書かれた2つ目のトピックに合わせて、クラブのマーケティング、資金獲得、または次ライオンズ年度への準備に関するアイディアと置き換えることができます。 </a:t>
            </a:r>
          </a:p>
          <a:p>
            <a:r>
              <a:rPr lang="ja-JP" b="0" dirty="0"/>
              <a:t>私たちはライオンズとしての地域社会奉仕について大いに語りますが、それは当然のことです。</a:t>
            </a:r>
            <a:r>
              <a:rPr lang="ja-JP" b="0" baseline="0" dirty="0"/>
              <a:t>しかし、私たちはライオンリーダーとして、会員に奉仕する方法も考える必要があります。クラブ優秀賞は、クラブが効果的にその会員に奉仕するために役立つ達成事項のチェックリストを与えてくれます。</a:t>
            </a:r>
            <a:r>
              <a:rPr lang="ja-JP" dirty="0"/>
              <a:t>ここには、この賞を獲得するための条件がまとめられています。この賞の獲得について、どなたか質問はありませんか？ </a:t>
            </a:r>
          </a:p>
          <a:p>
            <a:r>
              <a:rPr lang="ja-JP" dirty="0"/>
              <a:t>皆さんのクラブは今年度この賞を獲得できるでしょうか。自信のある方は、チャットボックスを使って教えてください。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289801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t>前のスライドからの続き。 </a:t>
            </a:r>
          </a:p>
          <a:p>
            <a:endParaRPr lang="en-US" b="1" i="1" dirty="0"/>
          </a:p>
          <a:p>
            <a:r>
              <a:rPr lang="ja-JP" b="1" i="1" dirty="0"/>
              <a:t>プレゼンターの留意事項：</a:t>
            </a:r>
            <a:r>
              <a:rPr lang="ja-JP" b="0" i="1" baseline="0" dirty="0"/>
              <a:t>このスライドの箇条書きと下記のメモは、ゾーン会議のスライド（#</a:t>
            </a:r>
            <a:r>
              <a:rPr lang="en-US" altLang="ja-JP" b="0" i="1" baseline="0"/>
              <a:t>6</a:t>
            </a:r>
            <a:r>
              <a:rPr lang="ja-JP" b="0" i="1" baseline="0"/>
              <a:t>）</a:t>
            </a:r>
            <a:r>
              <a:rPr lang="ja-JP" b="0" i="1" baseline="0" dirty="0"/>
              <a:t>に書かれた2つ目のトピックに合わせて、クラブのマーケティング、資金獲得、または次ライオンズ年度への準備に関するアイディアと置き換えることができます。 </a:t>
            </a:r>
          </a:p>
          <a:p>
            <a:r>
              <a:rPr lang="ja-JP" b="0" dirty="0"/>
              <a:t>私たちはライオンズとしての地域社会奉仕について大いに語りますが、それは当然のことです。</a:t>
            </a:r>
            <a:r>
              <a:rPr lang="ja-JP" b="0" baseline="0" dirty="0"/>
              <a:t>しかし、私たちはライオンリーダーとして、会員に奉仕する方法も考える必要があります。クラブ優秀賞は、クラブが効果的にその会員に奉仕するために役立つ達成事項のチェックリストを与えてくれます。</a:t>
            </a:r>
            <a:r>
              <a:rPr lang="ja-JP" dirty="0"/>
              <a:t>ここには、この賞を獲得するための条件がまとめられています。この賞の獲得について、どなたか質問はありませんか？ </a:t>
            </a:r>
          </a:p>
          <a:p>
            <a:r>
              <a:rPr lang="ja-JP" dirty="0"/>
              <a:t>皆さんのクラブは今年度この賞を獲得できるでしょうか。自信のある方は、チャットボックスを使って教えてください。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22</a:t>
            </a:fld>
            <a:endParaRPr lang="en-US"/>
          </a:p>
        </p:txBody>
      </p:sp>
    </p:spTree>
    <p:extLst>
      <p:ext uri="{BB962C8B-B14F-4D97-AF65-F5344CB8AC3E}">
        <p14:creationId xmlns:p14="http://schemas.microsoft.com/office/powerpoint/2010/main" val="227114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ja-JP" i="1" dirty="0"/>
              <a:t>プレゼンターの留意事項：このスライドを編集し、ゾーン、地区、複合地区、会則地域の活動などの行事と、詳しい日時と場所や登録の方法を入力してください。 </a:t>
            </a:r>
          </a:p>
          <a:p>
            <a:endParaRPr lang="ja-JP" i="1" baseline="0" dirty="0"/>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23</a:t>
            </a:fld>
            <a:endParaRPr lang="en-US"/>
          </a:p>
        </p:txBody>
      </p:sp>
    </p:spTree>
    <p:extLst>
      <p:ext uri="{BB962C8B-B14F-4D97-AF65-F5344CB8AC3E}">
        <p14:creationId xmlns:p14="http://schemas.microsoft.com/office/powerpoint/2010/main" val="398015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ja-JP"/>
              <a:t>どなたか、ご質問やご提案はありませんか？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43032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i="1" dirty="0"/>
              <a:t>プレゼンターの留意事項：</a:t>
            </a:r>
            <a:r>
              <a:rPr lang="ja-JP" i="1" baseline="0" dirty="0"/>
              <a:t>書かれた項目は自由に編集し、会議のタイミングとクラブの関心に沿ったものにしてください。 </a:t>
            </a:r>
          </a:p>
          <a:p>
            <a:r>
              <a:rPr lang="ja-JP"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480176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ja-JP" i="1" dirty="0"/>
              <a:t>プレゼンターの留意事項：特別ゲストに閉会のコメントを求めてから、ご自身のコメントを付け加えてください。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26</a:t>
            </a:fld>
            <a:endParaRPr lang="en-US"/>
          </a:p>
        </p:txBody>
      </p:sp>
    </p:spTree>
    <p:extLst>
      <p:ext uri="{BB962C8B-B14F-4D97-AF65-F5344CB8AC3E}">
        <p14:creationId xmlns:p14="http://schemas.microsoft.com/office/powerpoint/2010/main" val="410211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dirty="0"/>
              <a:t>本日はご出席いただき、ありがとうございました。今後の会議の改善に向けてご提案があれば、遠慮なくお聞かせください。 </a:t>
            </a:r>
          </a:p>
          <a:p>
            <a:pPr defTabSz="881390">
              <a:spcBef>
                <a:spcPts val="578"/>
              </a:spcBef>
              <a:spcAft>
                <a:spcPts val="578"/>
              </a:spcAft>
              <a:defRPr/>
            </a:pPr>
            <a:r>
              <a:rPr lang="ja-JP" dirty="0"/>
              <a:t>次回の会議を楽しみにしていますが、質問や提案などありましたら、いつでもご連絡ください。 </a:t>
            </a:r>
          </a:p>
          <a:p>
            <a:endParaRPr lang="en-US" dirty="0"/>
          </a:p>
        </p:txBody>
      </p:sp>
    </p:spTree>
    <p:extLst>
      <p:ext uri="{BB962C8B-B14F-4D97-AF65-F5344CB8AC3E}">
        <p14:creationId xmlns:p14="http://schemas.microsoft.com/office/powerpoint/2010/main" val="88448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881390">
              <a:spcBef>
                <a:spcPts val="578"/>
              </a:spcBef>
              <a:spcAft>
                <a:spcPts val="578"/>
              </a:spcAft>
              <a:defRPr/>
            </a:pPr>
            <a:r>
              <a:rPr lang="ja-JP" sz="1200" b="1" i="1" dirty="0"/>
              <a:t>プレゼンターの留意事項：</a:t>
            </a:r>
            <a:r>
              <a:rPr lang="ja-JP" sz="1200" i="1" dirty="0"/>
              <a:t>このスライドの目的は、ゾーン会議の特別ゲストを紹介することです。例えば、地区ガバナー・チームや地区GATのメンバーが出席する場合もあるでしょう。スライドにその役職と氏名を入力してください。 </a:t>
            </a:r>
          </a:p>
          <a:p>
            <a:r>
              <a:rPr lang="ja-JP" sz="1200" dirty="0"/>
              <a:t>ゾーン・チェアパーソンとして、私には次のような任務があります。 </a:t>
            </a:r>
          </a:p>
          <a:p>
            <a:pPr marL="165261" indent="-165261">
              <a:buFont typeface="Arial" panose="020B0604020202020204" pitchFamily="34" charset="0"/>
              <a:buChar char="•"/>
            </a:pPr>
            <a:r>
              <a:rPr lang="ja-JP" sz="1200" dirty="0"/>
              <a:t>ゾーン内のクラブが情報、リソース、解決策を得られるよう支援する</a:t>
            </a:r>
          </a:p>
          <a:p>
            <a:pPr marL="165261" indent="-165261">
              <a:buFont typeface="Arial" panose="020B0604020202020204" pitchFamily="34" charset="0"/>
              <a:buChar char="•"/>
            </a:pPr>
            <a:r>
              <a:rPr lang="ja-JP" sz="1200" dirty="0"/>
              <a:t>地区レベルでゾーン内のクラブを代表し、クラブ役員に地区のリソースを紹介する</a:t>
            </a:r>
          </a:p>
          <a:p>
            <a:pPr marL="165261" indent="-165261">
              <a:buFont typeface="Arial" panose="020B0604020202020204" pitchFamily="34" charset="0"/>
              <a:buChar char="•"/>
            </a:pPr>
            <a:r>
              <a:rPr lang="ja-JP" sz="1200" dirty="0"/>
              <a:t>クラブのレベルを超えてライオンズの友情を広める </a:t>
            </a:r>
          </a:p>
          <a:p>
            <a:r>
              <a:rPr lang="ja-JP" sz="1200" dirty="0"/>
              <a:t>今回の会議では、こうした任務のすべてを進展させたいと考えています。 </a:t>
            </a:r>
          </a:p>
          <a:p>
            <a:endParaRPr lang="en-US" sz="1200" dirty="0"/>
          </a:p>
          <a:p>
            <a:r>
              <a:rPr lang="ja-JP" sz="1200" dirty="0"/>
              <a:t>本日は、__役職_の__氏名__さんをお迎えしています。__氏名__さん、開会に際して、何かお言葉をいただけますでしょうか。 </a:t>
            </a:r>
          </a:p>
          <a:p>
            <a:r>
              <a:rPr lang="ja-JP" sz="1200" dirty="0"/>
              <a:t>ゾーン・チェアパーソン：  ___さん、ありがとうございました。本日のご出席に感謝いたします。 </a:t>
            </a:r>
          </a:p>
          <a:p>
            <a:endParaRPr lang="en-US" sz="1200" dirty="0"/>
          </a:p>
          <a:p>
            <a:endParaRPr lang="en-US" sz="1200" dirty="0"/>
          </a:p>
          <a:p>
            <a:pPr defTabSz="881390">
              <a:spcBef>
                <a:spcPts val="578"/>
              </a:spcBef>
              <a:spcAft>
                <a:spcPts val="578"/>
              </a:spcAft>
              <a:defRPr/>
            </a:pPr>
            <a:r>
              <a:rPr lang="ja-JP" sz="1200" dirty="0"/>
              <a:t>__役職__の__氏名__さんにも、ご出席いただいています。__氏名__さんにも、お言葉をいただければと思います。 </a:t>
            </a:r>
          </a:p>
          <a:p>
            <a:pPr defTabSz="881390">
              <a:spcBef>
                <a:spcPts val="578"/>
              </a:spcBef>
              <a:spcAft>
                <a:spcPts val="578"/>
              </a:spcAft>
              <a:defRPr/>
            </a:pPr>
            <a:r>
              <a:rPr lang="ja-JP" sz="1200" dirty="0"/>
              <a:t>ゾーン・チェアパーソン：___さん、ありがとうございました。本日のご出席に感謝いたします。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b="1" i="1"/>
              <a:t>プレゼンターの留意事項：</a:t>
            </a:r>
            <a:r>
              <a:rPr lang="ja-JP" i="1"/>
              <a:t>このスライドにゾーン内のクラブと役員の名前を入力し、あなたのチームが互いの名前と役職を知り合えるようお役立てください。</a:t>
            </a:r>
            <a:r>
              <a:rPr lang="ja-JP" i="1" baseline="0"/>
              <a:t>空席となっている役職の扱い方を考えましょう。空席となっている役職は削除してもよいし、空けたままにしておいて、埋めるべきことが分かるようにしてもよいでしょう。</a:t>
            </a:r>
            <a:r>
              <a:rPr lang="ja-JP" b="1" i="1" baseline="0"/>
              <a:t>このスライドを2枚に分割し、文字を大きくすることもできます。</a:t>
            </a:r>
          </a:p>
          <a:p>
            <a:pPr defTabSz="881390">
              <a:spcBef>
                <a:spcPts val="578"/>
              </a:spcBef>
              <a:spcAft>
                <a:spcPts val="578"/>
              </a:spcAft>
              <a:defRPr/>
            </a:pPr>
            <a:endParaRPr lang="en-US" i="1" baseline="0" dirty="0"/>
          </a:p>
          <a:p>
            <a:r>
              <a:rPr lang="ja-JP"/>
              <a:t>こちらはゾーン内のクラブ役員の皆さんです。それでは各クラブの会長から、出席者の皆さんを教えていただきましょう。 </a:t>
            </a:r>
          </a:p>
          <a:p>
            <a:r>
              <a:rPr lang="ja-JP"/>
              <a:t>____</a:t>
            </a:r>
            <a:r>
              <a:rPr lang="ja-JP" i="1"/>
              <a:t>氏名</a:t>
            </a:r>
            <a:r>
              <a:rPr lang="ja-JP"/>
              <a:t>______さんから始めていただいてもよろしいでしょうか？時間の都合もありますので、本日出席しているクラブ役員のお名前と役職だけをご紹介ください…</a:t>
            </a:r>
          </a:p>
          <a:p>
            <a:endParaRPr lang="en-US" dirty="0"/>
          </a:p>
        </p:txBody>
      </p:sp>
    </p:spTree>
    <p:extLst>
      <p:ext uri="{BB962C8B-B14F-4D97-AF65-F5344CB8AC3E}">
        <p14:creationId xmlns:p14="http://schemas.microsoft.com/office/powerpoint/2010/main" val="20185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ja-JP" b="1" i="1"/>
              <a:t>プレゼンターの留意事項：</a:t>
            </a:r>
            <a:r>
              <a:rPr lang="ja-JP" i="1"/>
              <a:t>このスライドにゾーン内のクラブと役員の名前を入力し、あなたのチームが互いの名前と役職を知り合えるようお役立てください。</a:t>
            </a:r>
            <a:r>
              <a:rPr lang="ja-JP" i="1" baseline="0"/>
              <a:t>空席となっている役職の扱い方を考えましょう。空席となっている役職は削除してもよいし、空けたままにしておいて、埋めるべきことが分かるようにしてもよいでしょう。</a:t>
            </a:r>
            <a:r>
              <a:rPr lang="ja-JP" b="1" i="1" baseline="0"/>
              <a:t>このスライドを2枚に分割し、文字を大きくすることもできます。</a:t>
            </a:r>
          </a:p>
          <a:p>
            <a:pPr defTabSz="881390">
              <a:spcBef>
                <a:spcPts val="578"/>
              </a:spcBef>
              <a:spcAft>
                <a:spcPts val="578"/>
              </a:spcAft>
              <a:defRPr/>
            </a:pPr>
            <a:endParaRPr lang="en-US" i="1" baseline="0" dirty="0"/>
          </a:p>
          <a:p>
            <a:r>
              <a:rPr lang="ja-JP"/>
              <a:t>こちらはゾーン内のクラブ役員の皆さんです。それでは各クラブの会長から、出席者の皆さんを教えていただきましょう。 </a:t>
            </a:r>
          </a:p>
          <a:p>
            <a:r>
              <a:rPr lang="ja-JP"/>
              <a:t>____</a:t>
            </a:r>
            <a:r>
              <a:rPr lang="ja-JP" i="1"/>
              <a:t>氏名</a:t>
            </a:r>
            <a:r>
              <a:rPr lang="ja-JP"/>
              <a:t>______さんから始めていただいてもよろしいでしょうか？時間の都合もありますので、本日出席しているクラブ役員のお名前と役職だけをご紹介ください…</a:t>
            </a:r>
          </a:p>
          <a:p>
            <a:endParaRPr lang="en-US" dirty="0"/>
          </a:p>
        </p:txBody>
      </p:sp>
    </p:spTree>
    <p:extLst>
      <p:ext uri="{BB962C8B-B14F-4D97-AF65-F5344CB8AC3E}">
        <p14:creationId xmlns:p14="http://schemas.microsoft.com/office/powerpoint/2010/main" val="94204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dirty="0"/>
              <a:t>プレゼンターの留意事項：</a:t>
            </a:r>
            <a:r>
              <a:rPr lang="ja-JP" i="1" dirty="0"/>
              <a:t>このスライドにある</a:t>
            </a:r>
            <a:r>
              <a:rPr lang="ja-JP" altLang="en-US" i="1" dirty="0"/>
              <a:t>ゾーン</a:t>
            </a:r>
            <a:r>
              <a:rPr lang="ja-JP" i="1" dirty="0"/>
              <a:t>会議の回数、開催月、議題は提案に過ぎません。ゾーンのニーズに合わせて自由に調整してください。ボックスの下にあるライオンズのロゴは、左右に動かして現在の会議を示すようにできます。 </a:t>
            </a:r>
          </a:p>
          <a:p>
            <a:r>
              <a:rPr lang="ja-JP" dirty="0"/>
              <a:t>今回は、今年度の__第1回/第2回/第3回/第4回__ゾーン会議です。今回の1つ目のトピックは__1つ目のトピック__です。また2つ目のトピックとして、__2つ目のトピック__についても取り上げます。 </a:t>
            </a:r>
          </a:p>
          <a:p>
            <a:endParaRPr lang="en-US" dirty="0"/>
          </a:p>
        </p:txBody>
      </p:sp>
    </p:spTree>
    <p:extLst>
      <p:ext uri="{BB962C8B-B14F-4D97-AF65-F5344CB8AC3E}">
        <p14:creationId xmlns:p14="http://schemas.microsoft.com/office/powerpoint/2010/main" val="140103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b="1" i="1"/>
              <a:t>プレゼンターの留意事項：</a:t>
            </a:r>
            <a:r>
              <a:rPr lang="ja-JP" i="1"/>
              <a:t>「ゲストによるプレゼンテーション」の箇所は、ゲストスピーカーのプレゼンテーションのタイトルと差し替えてください。</a:t>
            </a:r>
          </a:p>
          <a:p>
            <a:r>
              <a:rPr lang="ja-JP"/>
              <a:t>まず、__氏名・役職_にプレゼンテーションを行っていただきます。 __1つ目のトピック__に関するライオンズの考え方について、最新情報をお聞きしましょう。 </a:t>
            </a:r>
          </a:p>
          <a:p>
            <a:r>
              <a:rPr lang="ja-JP"/>
              <a:t>次に意見交換を行い、__1つ目のトピック__について</a:t>
            </a:r>
            <a:r>
              <a:rPr lang="ja-JP" b="1"/>
              <a:t>私たち</a:t>
            </a:r>
            <a:r>
              <a:rPr lang="ja-JP"/>
              <a:t>がどう考えているか、意見を分かち合います。 </a:t>
            </a:r>
          </a:p>
          <a:p>
            <a:r>
              <a:rPr lang="ja-JP"/>
              <a:t>また、皆さんが利用できるリソースについても紹介します。 </a:t>
            </a:r>
          </a:p>
          <a:p>
            <a:r>
              <a:rPr lang="ja-JP"/>
              <a:t>その上で、皆さんのクラブの課題と成果について、全体的に話し合いましょう。 </a:t>
            </a:r>
          </a:p>
          <a:p>
            <a:r>
              <a:rPr lang="ja-JP"/>
              <a:t>最後に目標、行事、次のステップについて取り上げます。  </a:t>
            </a:r>
          </a:p>
          <a:p>
            <a:r>
              <a:rPr lang="ja-JP"/>
              <a:t>会議の間は引き続きチャットボックスを使うことで、皆さんのご意見を全員にお聞かせください。どうぞよろしくお願いいたします。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7355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ja-JP" b="1" i="1"/>
              <a:t>プレゼンターの留意事項：</a:t>
            </a:r>
            <a:r>
              <a:rPr lang="ja-JP" i="1"/>
              <a:t>このスライドにゲストのプレゼンテーションのタイトルを入れてください。ゲストが用意しているスライドがあれば、ここに挿入することができます。</a:t>
            </a:r>
            <a:r>
              <a:rPr lang="ja-JP" i="1" baseline="0"/>
              <a:t>  </a:t>
            </a:r>
          </a:p>
          <a:p>
            <a:endParaRPr lang="en-US" dirty="0"/>
          </a:p>
        </p:txBody>
      </p:sp>
    </p:spTree>
    <p:extLst>
      <p:ext uri="{BB962C8B-B14F-4D97-AF65-F5344CB8AC3E}">
        <p14:creationId xmlns:p14="http://schemas.microsoft.com/office/powerpoint/2010/main" val="360512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t>__ゲスト名__さん、ありがとうございました。</a:t>
            </a:r>
            <a:r>
              <a:rPr lang="ja-JP" baseline="0"/>
              <a:t>それではこれから、私たちの意見を出し合うことで、このトピックについて考えを深めていきましょう。 </a:t>
            </a:r>
          </a:p>
          <a:p>
            <a:endParaRPr lang="en-US" dirty="0"/>
          </a:p>
        </p:txBody>
      </p:sp>
    </p:spTree>
    <p:extLst>
      <p:ext uri="{BB962C8B-B14F-4D97-AF65-F5344CB8AC3E}">
        <p14:creationId xmlns:p14="http://schemas.microsoft.com/office/powerpoint/2010/main" val="3338048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MS Mincho"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MS Mincho"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MS Mincho"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MS Mincho"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MS Mincho" pitchFamily="125" charset="-128"/>
              </a:defRPr>
            </a:lvl1pPr>
            <a:lvl2pPr marL="742950" indent="-285750" eaLnBrk="0" hangingPunct="0">
              <a:defRPr sz="2400">
                <a:solidFill>
                  <a:schemeClr val="tx1"/>
                </a:solidFill>
                <a:latin typeface="Arial" pitchFamily="34" charset="0"/>
                <a:ea typeface="MS Mincho" pitchFamily="125" charset="-128"/>
              </a:defRPr>
            </a:lvl2pPr>
            <a:lvl3pPr marL="1143000" indent="-228600" eaLnBrk="0" hangingPunct="0">
              <a:defRPr sz="2400">
                <a:solidFill>
                  <a:schemeClr val="tx1"/>
                </a:solidFill>
                <a:latin typeface="Arial" pitchFamily="34" charset="0"/>
                <a:ea typeface="MS Mincho" pitchFamily="125" charset="-128"/>
              </a:defRPr>
            </a:lvl3pPr>
            <a:lvl4pPr marL="1600200" indent="-228600" eaLnBrk="0" hangingPunct="0">
              <a:defRPr sz="2400">
                <a:solidFill>
                  <a:schemeClr val="tx1"/>
                </a:solidFill>
                <a:latin typeface="Arial" pitchFamily="34" charset="0"/>
                <a:ea typeface="MS Mincho" pitchFamily="125" charset="-128"/>
              </a:defRPr>
            </a:lvl4pPr>
            <a:lvl5pPr marL="2057400" indent="-228600" eaLnBrk="0" hangingPunct="0">
              <a:defRPr sz="2400">
                <a:solidFill>
                  <a:schemeClr val="tx1"/>
                </a:solidFill>
                <a:latin typeface="Arial" pitchFamily="34" charset="0"/>
                <a:ea typeface="MS Mincho"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MS Mincho"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MS Mincho"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MS Mincho"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MS Mincho"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MS Mincho"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MS Mincho"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MS Mincho"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MS Mincho"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MS Mincho"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MS Mincho"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MS Mincho"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MS Mincho"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MS Mincho"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MS Mincho" pitchFamily="125" charset="-128"/>
              </a:defRPr>
            </a:lvl1pPr>
            <a:lvl2pPr marL="742950" indent="-285750" eaLnBrk="0" hangingPunct="0">
              <a:defRPr sz="2400">
                <a:solidFill>
                  <a:schemeClr val="tx1"/>
                </a:solidFill>
                <a:latin typeface="Arial" pitchFamily="34" charset="0"/>
                <a:ea typeface="MS Mincho" pitchFamily="125" charset="-128"/>
              </a:defRPr>
            </a:lvl2pPr>
            <a:lvl3pPr marL="1143000" indent="-228600" eaLnBrk="0" hangingPunct="0">
              <a:defRPr sz="2400">
                <a:solidFill>
                  <a:schemeClr val="tx1"/>
                </a:solidFill>
                <a:latin typeface="Arial" pitchFamily="34" charset="0"/>
                <a:ea typeface="MS Mincho" pitchFamily="125" charset="-128"/>
              </a:defRPr>
            </a:lvl3pPr>
            <a:lvl4pPr marL="1600200" indent="-228600" eaLnBrk="0" hangingPunct="0">
              <a:defRPr sz="2400">
                <a:solidFill>
                  <a:schemeClr val="tx1"/>
                </a:solidFill>
                <a:latin typeface="Arial" pitchFamily="34" charset="0"/>
                <a:ea typeface="MS Mincho" pitchFamily="125" charset="-128"/>
              </a:defRPr>
            </a:lvl4pPr>
            <a:lvl5pPr marL="2057400" indent="-228600" eaLnBrk="0" hangingPunct="0">
              <a:defRPr sz="2400">
                <a:solidFill>
                  <a:schemeClr val="tx1"/>
                </a:solidFill>
                <a:latin typeface="Arial" pitchFamily="34" charset="0"/>
                <a:ea typeface="MS Mincho"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MS Mincho"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MS Mincho"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MS Mincho"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MS Mincho"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MS Mincho"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MS Mincho"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MS Mincho" pitchFamily="125" charset="-128"/>
              </a:defRPr>
            </a:lvl1pPr>
            <a:lvl2pPr marL="742950" indent="-285750" eaLnBrk="0" hangingPunct="0">
              <a:defRPr sz="2400">
                <a:solidFill>
                  <a:schemeClr val="tx1"/>
                </a:solidFill>
                <a:latin typeface="Arial" pitchFamily="34" charset="0"/>
                <a:ea typeface="MS Mincho" pitchFamily="125" charset="-128"/>
              </a:defRPr>
            </a:lvl2pPr>
            <a:lvl3pPr marL="1143000" indent="-228600" eaLnBrk="0" hangingPunct="0">
              <a:defRPr sz="2400">
                <a:solidFill>
                  <a:schemeClr val="tx1"/>
                </a:solidFill>
                <a:latin typeface="Arial" pitchFamily="34" charset="0"/>
                <a:ea typeface="MS Mincho" pitchFamily="125" charset="-128"/>
              </a:defRPr>
            </a:lvl3pPr>
            <a:lvl4pPr marL="1600200" indent="-228600" eaLnBrk="0" hangingPunct="0">
              <a:defRPr sz="2400">
                <a:solidFill>
                  <a:schemeClr val="tx1"/>
                </a:solidFill>
                <a:latin typeface="Arial" pitchFamily="34" charset="0"/>
                <a:ea typeface="MS Mincho" pitchFamily="125" charset="-128"/>
              </a:defRPr>
            </a:lvl4pPr>
            <a:lvl5pPr marL="2057400" indent="-228600" eaLnBrk="0" hangingPunct="0">
              <a:defRPr sz="2400">
                <a:solidFill>
                  <a:schemeClr val="tx1"/>
                </a:solidFill>
                <a:latin typeface="Arial" pitchFamily="34" charset="0"/>
                <a:ea typeface="MS Mincho"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MS Mincho"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MS Mincho"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MS Mincho"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MS Mincho"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MS Mincho"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MS Mincho"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MS Mincho"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MS Mincho"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MS Mincho"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MS Mincho"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MS Mincho" pitchFamily="125" charset="-128"/>
              </a:defRPr>
            </a:lvl1pPr>
            <a:lvl2pPr marL="742950" indent="-285750" eaLnBrk="0" hangingPunct="0">
              <a:defRPr sz="2400">
                <a:solidFill>
                  <a:schemeClr val="tx1"/>
                </a:solidFill>
                <a:latin typeface="Arial" pitchFamily="34" charset="0"/>
                <a:ea typeface="MS Mincho" pitchFamily="125" charset="-128"/>
              </a:defRPr>
            </a:lvl2pPr>
            <a:lvl3pPr marL="1143000" indent="-228600" eaLnBrk="0" hangingPunct="0">
              <a:defRPr sz="2400">
                <a:solidFill>
                  <a:schemeClr val="tx1"/>
                </a:solidFill>
                <a:latin typeface="Arial" pitchFamily="34" charset="0"/>
                <a:ea typeface="MS Mincho" pitchFamily="125" charset="-128"/>
              </a:defRPr>
            </a:lvl3pPr>
            <a:lvl4pPr marL="1600200" indent="-228600" eaLnBrk="0" hangingPunct="0">
              <a:defRPr sz="2400">
                <a:solidFill>
                  <a:schemeClr val="tx1"/>
                </a:solidFill>
                <a:latin typeface="Arial" pitchFamily="34" charset="0"/>
                <a:ea typeface="MS Mincho" pitchFamily="125" charset="-128"/>
              </a:defRPr>
            </a:lvl4pPr>
            <a:lvl5pPr marL="2057400" indent="-228600" eaLnBrk="0" hangingPunct="0">
              <a:defRPr sz="2400">
                <a:solidFill>
                  <a:schemeClr val="tx1"/>
                </a:solidFill>
                <a:latin typeface="Arial" pitchFamily="34" charset="0"/>
                <a:ea typeface="MS Mincho"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MS Mincho"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MS Mincho"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MS Mincho"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MS Mincho"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MS Mincho"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MS Mincho"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MS Mincho"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MS Mincho"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MS Mincho"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MS Mincho"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MS Mincho"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04AD820B-8EDF-F405-AAAD-C929612FE5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3" y="0"/>
            <a:ext cx="12192000" cy="6858000"/>
          </a:xfrm>
          <a:prstGeom prst="rect">
            <a:avLst/>
          </a:prstGeom>
          <a:gradFill flip="none" rotWithShape="0">
            <a:gsLst>
              <a:gs pos="0">
                <a:srgbClr val="00338D">
                  <a:alpha val="91000"/>
                </a:srgbClr>
              </a:gs>
              <a:gs pos="99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S PGothic" panose="020B0600070205080204" pitchFamily="34" charset="-128"/>
                <a:ea typeface="MS PGothic" panose="020B0600070205080204" pitchFamily="34" charset="-128"/>
              </a:rPr>
              <a:pPr eaLnBrk="0" hangingPunct="0">
                <a:spcBef>
                  <a:spcPct val="50000"/>
                </a:spcBef>
                <a:defRPr/>
              </a:pPr>
              <a:t>1</a:t>
            </a:fld>
            <a:endParaRPr lang="en-US" sz="1000">
              <a:solidFill>
                <a:schemeClr val="bg1"/>
              </a:solidFill>
              <a:latin typeface="MS PGothic" panose="020B0600070205080204" pitchFamily="34" charset="-128"/>
              <a:ea typeface="MS PGothic" panose="020B0600070205080204" pitchFamily="34" charset="-128"/>
            </a:endParaRPr>
          </a:p>
        </p:txBody>
      </p:sp>
      <p:sp>
        <p:nvSpPr>
          <p:cNvPr id="3" name="Yellow Bar">
            <a:extLst>
              <a:ext uri="{FF2B5EF4-FFF2-40B4-BE49-F238E27FC236}">
                <a16:creationId xmlns:a16="http://schemas.microsoft.com/office/drawing/2014/main" id="{82ACFACC-D02E-967E-BD77-6A5B41FA28E2}"/>
              </a:ext>
            </a:extLst>
          </p:cNvPr>
          <p:cNvSpPr/>
          <p:nvPr/>
        </p:nvSpPr>
        <p:spPr>
          <a:xfrm>
            <a:off x="878840" y="4076055"/>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MS PGothic" panose="020B0600070205080204" pitchFamily="34" charset="-128"/>
              <a:ea typeface="MS PGothic" panose="020B0600070205080204" pitchFamily="34" charset="-128"/>
            </a:endParaRPr>
          </a:p>
        </p:txBody>
      </p:sp>
      <p:sp>
        <p:nvSpPr>
          <p:cNvPr id="4" name="Headline">
            <a:extLst>
              <a:ext uri="{FF2B5EF4-FFF2-40B4-BE49-F238E27FC236}">
                <a16:creationId xmlns:a16="http://schemas.microsoft.com/office/drawing/2014/main" id="{8E85C6EC-B9A3-E787-9C8B-E0A81E8D3346}"/>
              </a:ext>
            </a:extLst>
          </p:cNvPr>
          <p:cNvSpPr txBox="1">
            <a:spLocks/>
          </p:cNvSpPr>
          <p:nvPr/>
        </p:nvSpPr>
        <p:spPr>
          <a:xfrm>
            <a:off x="761999" y="2397042"/>
            <a:ext cx="6209629" cy="125339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atin typeface="MS PGothic" panose="020B0600070205080204" pitchFamily="34" charset="-128"/>
                <a:ea typeface="MS PGothic" panose="020B0600070205080204" pitchFamily="34" charset="-128"/>
                <a:cs typeface="Calibri" panose="020F0502020204030204" pitchFamily="34" charset="0"/>
              </a:rPr>
              <a:t>____ゾーン会議</a:t>
            </a:r>
          </a:p>
          <a:p>
            <a:r>
              <a:rPr lang="ja-JP">
                <a:latin typeface="MS PGothic" panose="020B0600070205080204" pitchFamily="34" charset="-128"/>
                <a:ea typeface="MS PGothic" panose="020B0600070205080204" pitchFamily="34" charset="-128"/>
                <a:cs typeface="Calibri" panose="020F0502020204030204" pitchFamily="34" charset="0"/>
              </a:rPr>
              <a:t>___地区</a:t>
            </a:r>
          </a:p>
        </p:txBody>
      </p:sp>
      <p:sp>
        <p:nvSpPr>
          <p:cNvPr id="5" name="Subhead">
            <a:extLst>
              <a:ext uri="{FF2B5EF4-FFF2-40B4-BE49-F238E27FC236}">
                <a16:creationId xmlns:a16="http://schemas.microsoft.com/office/drawing/2014/main" id="{AE5776BB-3EB3-8128-A9D4-C7E9737CDCC0}"/>
              </a:ext>
            </a:extLst>
          </p:cNvPr>
          <p:cNvSpPr txBox="1">
            <a:spLocks/>
          </p:cNvSpPr>
          <p:nvPr/>
        </p:nvSpPr>
        <p:spPr>
          <a:xfrm>
            <a:off x="761998" y="4634164"/>
            <a:ext cx="4648201" cy="627076"/>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latin typeface="MS PGothic" panose="020B0600070205080204" pitchFamily="34" charset="-128"/>
                <a:ea typeface="MS PGothic" panose="020B0600070205080204" pitchFamily="34" charset="-128"/>
                <a:cs typeface="Calibri" panose="020F0502020204030204" pitchFamily="34" charset="0"/>
              </a:rPr>
              <a:t>_____月_____日</a:t>
            </a:r>
          </a:p>
        </p:txBody>
      </p:sp>
      <p:pic>
        <p:nvPicPr>
          <p:cNvPr id="6" name="Emblem - White" descr="lionlogo_white.eps">
            <a:extLst>
              <a:ext uri="{FF2B5EF4-FFF2-40B4-BE49-F238E27FC236}">
                <a16:creationId xmlns:a16="http://schemas.microsoft.com/office/drawing/2014/main" id="{605487ED-A44C-4433-46BB-E6C4D5D2C6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840" y="827786"/>
            <a:ext cx="1172364" cy="1143642"/>
          </a:xfrm>
          <a:prstGeom prst="rect">
            <a:avLst/>
          </a:prstGeom>
        </p:spPr>
      </p:pic>
    </p:spTree>
    <p:extLst>
      <p:ext uri="{BB962C8B-B14F-4D97-AF65-F5344CB8AC3E}">
        <p14:creationId xmlns:p14="http://schemas.microsoft.com/office/powerpoint/2010/main" val="152243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ja-JP"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意見交換：______1つ目のトピック______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805BF9E0-BEA0-9173-7A70-D383ADB4D157}"/>
              </a:ext>
            </a:extLst>
          </p:cNvPr>
          <p:cNvSpPr txBox="1"/>
          <p:nvPr/>
        </p:nvSpPr>
        <p:spPr>
          <a:xfrm>
            <a:off x="153230"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4" name="TextBox 13">
            <a:extLst>
              <a:ext uri="{FF2B5EF4-FFF2-40B4-BE49-F238E27FC236}">
                <a16:creationId xmlns:a16="http://schemas.microsoft.com/office/drawing/2014/main" id="{5104BB1A-0F77-5CB3-2EBC-2F707BA6A9E6}"/>
              </a:ext>
            </a:extLst>
          </p:cNvPr>
          <p:cNvSpPr txBox="1"/>
          <p:nvPr/>
        </p:nvSpPr>
        <p:spPr>
          <a:xfrm>
            <a:off x="4276579"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5" name="TextBox 14">
            <a:extLst>
              <a:ext uri="{FF2B5EF4-FFF2-40B4-BE49-F238E27FC236}">
                <a16:creationId xmlns:a16="http://schemas.microsoft.com/office/drawing/2014/main" id="{5BE93D23-D6B0-7CB9-C2E7-6E9B460395DF}"/>
              </a:ext>
            </a:extLst>
          </p:cNvPr>
          <p:cNvSpPr txBox="1"/>
          <p:nvPr/>
        </p:nvSpPr>
        <p:spPr>
          <a:xfrm>
            <a:off x="8234289"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4781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ja-JP" sz="3000" b="0" i="0" u="none" strike="noStrike" cap="none" normalizeH="0">
                <a:ln>
                  <a:noFill/>
                </a:ln>
                <a:solidFill>
                  <a:srgbClr val="404040"/>
                </a:solidFill>
                <a:effectLst/>
                <a:latin typeface="MS PGothic" panose="020B0600070205080204" pitchFamily="34" charset="-128"/>
                <a:ea typeface="MS PGothic" panose="020B0600070205080204" pitchFamily="3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意見交換：______1つ目のトピック______</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82880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E83E97C5-0F32-3210-C4AA-CF0ED9FBC58A}"/>
              </a:ext>
            </a:extLst>
          </p:cNvPr>
          <p:cNvSpPr txBox="1"/>
          <p:nvPr/>
        </p:nvSpPr>
        <p:spPr>
          <a:xfrm>
            <a:off x="153230"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9" name="TextBox 8">
            <a:extLst>
              <a:ext uri="{FF2B5EF4-FFF2-40B4-BE49-F238E27FC236}">
                <a16:creationId xmlns:a16="http://schemas.microsoft.com/office/drawing/2014/main" id="{E1296B17-0D2A-B947-E6A6-EF7EE69244EB}"/>
              </a:ext>
            </a:extLst>
          </p:cNvPr>
          <p:cNvSpPr txBox="1"/>
          <p:nvPr/>
        </p:nvSpPr>
        <p:spPr>
          <a:xfrm>
            <a:off x="4276579"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0" name="TextBox 9">
            <a:extLst>
              <a:ext uri="{FF2B5EF4-FFF2-40B4-BE49-F238E27FC236}">
                <a16:creationId xmlns:a16="http://schemas.microsoft.com/office/drawing/2014/main" id="{ED32695B-6FD4-6583-4A31-27AB460397EE}"/>
              </a:ext>
            </a:extLst>
          </p:cNvPr>
          <p:cNvSpPr txBox="1"/>
          <p:nvPr/>
        </p:nvSpPr>
        <p:spPr>
          <a:xfrm>
            <a:off x="8234289"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152227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58140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クラブのリソース</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2554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ja-JP"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05970"/>
            <a:ext cx="8831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_____1つ目のトピック_____に関するクラブのリソース</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690745"/>
            <a:ext cx="28194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Content Placeholder 3">
            <a:extLst>
              <a:ext uri="{FF2B5EF4-FFF2-40B4-BE49-F238E27FC236}">
                <a16:creationId xmlns:a16="http://schemas.microsoft.com/office/drawing/2014/main" id="{EE43F43D-5F42-C577-FEF1-1534407D1FD6}"/>
              </a:ext>
            </a:extLst>
          </p:cNvPr>
          <p:cNvSpPr txBox="1">
            <a:spLocks/>
          </p:cNvSpPr>
          <p:nvPr/>
        </p:nvSpPr>
        <p:spPr>
          <a:xfrm>
            <a:off x="2819400" y="2512813"/>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リソース1：___　入手先：___</a:t>
            </a:r>
          </a:p>
          <a:p>
            <a:pPr marL="0" indent="0">
              <a:buClr>
                <a:schemeClr val="accent1"/>
              </a:buClr>
              <a:buNone/>
            </a:pPr>
            <a:endParaRPr lang="en-US" sz="2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リソース2：___　入手先：___</a:t>
            </a:r>
          </a:p>
          <a:p>
            <a:pPr marL="0" indent="0">
              <a:buClr>
                <a:schemeClr val="accent1"/>
              </a:buClr>
              <a:buNone/>
            </a:pPr>
            <a:endParaRPr lang="en-US" sz="2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リソース3：___　入手先：___</a:t>
            </a:r>
          </a:p>
          <a:p>
            <a:pPr marL="0" indent="0">
              <a:buClr>
                <a:schemeClr val="accent1"/>
              </a:buClr>
              <a:buNone/>
            </a:pPr>
            <a:endParaRPr lang="en-US" sz="2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リソース4：___　入手先：___</a:t>
            </a:r>
          </a:p>
        </p:txBody>
      </p:sp>
    </p:spTree>
    <p:extLst>
      <p:ext uri="{BB962C8B-B14F-4D97-AF65-F5344CB8AC3E}">
        <p14:creationId xmlns:p14="http://schemas.microsoft.com/office/powerpoint/2010/main" val="355158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クラブの課題と成果</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34372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ja-JP" sz="3000" b="0" i="0" u="none" strike="noStrike" cap="none" normalizeH="0">
                <a:ln>
                  <a:noFill/>
                </a:ln>
                <a:solidFill>
                  <a:srgbClr val="404040"/>
                </a:solidFill>
                <a:effectLst/>
                <a:ea typeface="ヒラギノ角ゴ Pro W3" pitchFamily="8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クラブの課題と成果</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0374D9E4-4286-DC1F-0144-3F6EC39007BC}"/>
              </a:ext>
            </a:extLst>
          </p:cNvPr>
          <p:cNvSpPr txBox="1"/>
          <p:nvPr/>
        </p:nvSpPr>
        <p:spPr>
          <a:xfrm>
            <a:off x="153230"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9" name="TextBox 8">
            <a:extLst>
              <a:ext uri="{FF2B5EF4-FFF2-40B4-BE49-F238E27FC236}">
                <a16:creationId xmlns:a16="http://schemas.microsoft.com/office/drawing/2014/main" id="{F27327BD-3790-6AA8-14F0-0F54AB727A6D}"/>
              </a:ext>
            </a:extLst>
          </p:cNvPr>
          <p:cNvSpPr txBox="1"/>
          <p:nvPr/>
        </p:nvSpPr>
        <p:spPr>
          <a:xfrm>
            <a:off x="4276579"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0" name="TextBox 9">
            <a:extLst>
              <a:ext uri="{FF2B5EF4-FFF2-40B4-BE49-F238E27FC236}">
                <a16:creationId xmlns:a16="http://schemas.microsoft.com/office/drawing/2014/main" id="{EA32BCE1-7ED3-ED34-A52F-BB6A7ABF6CF6}"/>
              </a:ext>
            </a:extLst>
          </p:cNvPr>
          <p:cNvSpPr txBox="1"/>
          <p:nvPr/>
        </p:nvSpPr>
        <p:spPr>
          <a:xfrm>
            <a:off x="8234289" y="2564353"/>
            <a:ext cx="3810000" cy="2677656"/>
          </a:xfrm>
          <a:prstGeom prst="rect">
            <a:avLst/>
          </a:prstGeom>
          <a:noFill/>
        </p:spPr>
        <p:txBody>
          <a:bodyPr wrap="square" rtlCol="0">
            <a:spAutoFit/>
          </a:bodyPr>
          <a:lstStyle/>
          <a:p>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37274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ja-JP" sz="3000" b="0" i="0" u="none" strike="noStrike" cap="none" normalizeH="0" dirty="0">
                <a:ln>
                  <a:noFill/>
                </a:ln>
                <a:solidFill>
                  <a:srgbClr val="404040"/>
                </a:solidFill>
                <a:effectLst/>
                <a:latin typeface="MS PGothic" panose="020B0600070205080204" pitchFamily="34" charset="-128"/>
                <a:ea typeface="MS PGothic" panose="020B0600070205080204" pitchFamily="34" charset="-128"/>
              </a:rPr>
              <a:t>v</a:t>
            </a: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38822" y="1177455"/>
            <a:ext cx="8831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クラブの課題と成果…続き</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762230"/>
            <a:ext cx="2286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B84EEED7-2A7C-E3E2-54E3-3EDB2DDE4E6F}"/>
              </a:ext>
            </a:extLst>
          </p:cNvPr>
          <p:cNvSpPr txBox="1"/>
          <p:nvPr/>
        </p:nvSpPr>
        <p:spPr>
          <a:xfrm>
            <a:off x="153230"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9" name="TextBox 8">
            <a:extLst>
              <a:ext uri="{FF2B5EF4-FFF2-40B4-BE49-F238E27FC236}">
                <a16:creationId xmlns:a16="http://schemas.microsoft.com/office/drawing/2014/main" id="{E10D7060-2897-945B-186E-68A949C4DA1B}"/>
              </a:ext>
            </a:extLst>
          </p:cNvPr>
          <p:cNvSpPr txBox="1"/>
          <p:nvPr/>
        </p:nvSpPr>
        <p:spPr>
          <a:xfrm>
            <a:off x="4276579"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0" name="TextBox 9">
            <a:extLst>
              <a:ext uri="{FF2B5EF4-FFF2-40B4-BE49-F238E27FC236}">
                <a16:creationId xmlns:a16="http://schemas.microsoft.com/office/drawing/2014/main" id="{4A0CC3EA-39E2-A716-F8F8-0D237E345226}"/>
              </a:ext>
            </a:extLst>
          </p:cNvPr>
          <p:cNvSpPr txBox="1"/>
          <p:nvPr/>
        </p:nvSpPr>
        <p:spPr>
          <a:xfrm>
            <a:off x="8234289"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15229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602433"/>
            <a:ext cx="2496274" cy="6167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質問</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897AF07E-AEF3-A7ED-7F22-7881BBB768C8}"/>
              </a:ext>
            </a:extLst>
          </p:cNvPr>
          <p:cNvSpPr txBox="1"/>
          <p:nvPr/>
        </p:nvSpPr>
        <p:spPr>
          <a:xfrm>
            <a:off x="5319514" y="1905000"/>
            <a:ext cx="3992349" cy="3306114"/>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オプション1</a:t>
            </a:r>
          </a:p>
          <a:p>
            <a:pPr marL="403225" indent="-403225">
              <a:spcBef>
                <a:spcPts val="800"/>
              </a:spcBef>
              <a:spcAft>
                <a:spcPts val="1200"/>
              </a:spcAft>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オプション2</a:t>
            </a:r>
          </a:p>
          <a:p>
            <a:pPr marL="403225" indent="-403225">
              <a:spcBef>
                <a:spcPts val="800"/>
              </a:spcBef>
              <a:spcAft>
                <a:spcPts val="1200"/>
              </a:spcAft>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オプション3</a:t>
            </a:r>
          </a:p>
          <a:p>
            <a:pPr marL="403225" indent="-403225">
              <a:spcBef>
                <a:spcPts val="800"/>
              </a:spcBef>
              <a:spcAft>
                <a:spcPts val="1200"/>
              </a:spcAft>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オプション4</a:t>
            </a:r>
          </a:p>
          <a:p>
            <a:pPr marL="403225" indent="-403225">
              <a:spcBef>
                <a:spcPts val="800"/>
              </a:spcBef>
              <a:spcAft>
                <a:spcPts val="1200"/>
              </a:spcAft>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オプション5</a:t>
            </a:r>
          </a:p>
        </p:txBody>
      </p:sp>
    </p:spTree>
    <p:extLst>
      <p:ext uri="{BB962C8B-B14F-4D97-AF65-F5344CB8AC3E}">
        <p14:creationId xmlns:p14="http://schemas.microsoft.com/office/powerpoint/2010/main" val="215770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18</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066800"/>
            <a:ext cx="548640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目標、行事、次のステップ</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2217760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19</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ゾーン目標の追跡</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graphicFrame>
        <p:nvGraphicFramePr>
          <p:cNvPr id="5" name="Content Placeholder 4">
            <a:extLst>
              <a:ext uri="{FF2B5EF4-FFF2-40B4-BE49-F238E27FC236}">
                <a16:creationId xmlns:a16="http://schemas.microsoft.com/office/drawing/2014/main" id="{B86E890C-5C90-A8DE-8802-810D6A994ADA}"/>
              </a:ext>
            </a:extLst>
          </p:cNvPr>
          <p:cNvGraphicFramePr>
            <a:graphicFrameLocks/>
          </p:cNvGraphicFramePr>
          <p:nvPr>
            <p:extLst>
              <p:ext uri="{D42A27DB-BD31-4B8C-83A1-F6EECF244321}">
                <p14:modId xmlns:p14="http://schemas.microsoft.com/office/powerpoint/2010/main" val="1633682111"/>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ja-JP" sz="3600">
                          <a:solidFill>
                            <a:schemeClr val="bg1"/>
                          </a:solidFill>
                          <a:latin typeface="MS PGothic" panose="020B0600070205080204" pitchFamily="34" charset="-128"/>
                          <a:ea typeface="MS PGothic" panose="020B0600070205080204" pitchFamily="34" charset="-128"/>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すべてのクラブが例会を実施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ja-JP" sz="3600">
                          <a:solidFill>
                            <a:schemeClr val="bg1"/>
                          </a:solidFill>
                          <a:latin typeface="MS PGothic" panose="020B0600070205080204" pitchFamily="34" charset="-128"/>
                          <a:ea typeface="MS PGothic" panose="020B0600070205080204" pitchFamily="34" charset="-128"/>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すべてのクラブが奉仕事業を実施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すべてのクラブが奉仕を報告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ja-JP" sz="280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すべてのクラブが役員引き継ぎを準備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すべてのクラブがゾーン会報を受信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22176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MS PGothic" panose="020B0600070205080204" pitchFamily="34" charset="-128"/>
                <a:ea typeface="MS PGothic" panose="020B0600070205080204" pitchFamily="34" charset="-128"/>
              </a:rPr>
              <a:pPr eaLnBrk="0" hangingPunct="0">
                <a:spcBef>
                  <a:spcPct val="50000"/>
                </a:spcBef>
                <a:defRPr/>
              </a:pPr>
              <a:t>2</a:t>
            </a:fld>
            <a:endParaRPr lang="en-US" sz="1000">
              <a:solidFill>
                <a:srgbClr val="00338D"/>
              </a:solidFill>
              <a:latin typeface="MS PGothic" panose="020B0600070205080204" pitchFamily="34" charset="-128"/>
              <a:ea typeface="MS PGothic" panose="020B0600070205080204" pitchFamily="34" charset="-128"/>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latin typeface="MS PGothic" panose="020B0600070205080204" pitchFamily="34" charset="-128"/>
              <a:ea typeface="MS PGothic" panose="020B0600070205080204" pitchFamily="34" charset="-128"/>
            </a:endParaRPr>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latin typeface="MS PGothic" panose="020B0600070205080204" pitchFamily="34" charset="-128"/>
              <a:ea typeface="MS PGothic" panose="020B0600070205080204" pitchFamily="34" charset="-128"/>
            </a:endParaRPr>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6" y="602432"/>
            <a:ext cx="3334515" cy="1454967"/>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始める前に</a:t>
            </a:r>
          </a:p>
          <a:p>
            <a:endParaRPr lang="en-US" sz="2400" kern="0" dirty="0">
              <a:solidFill>
                <a:srgbClr val="EBB700"/>
              </a:solidFill>
              <a:latin typeface="MS PGothic" panose="020B0600070205080204" pitchFamily="34" charset="-128"/>
              <a:ea typeface="MS PGothic" panose="020B0600070205080204" pitchFamily="34" charset="-128"/>
              <a:cs typeface="Calibri" panose="020F0502020204030204" pitchFamily="34" charset="0"/>
            </a:endParaRPr>
          </a:p>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ウェビナーの</a:t>
            </a:r>
            <a:endParaRPr lang="en-US" alt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endParaRPr>
          </a:p>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役立つヒント：</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Box 4">
            <a:extLst>
              <a:ext uri="{FF2B5EF4-FFF2-40B4-BE49-F238E27FC236}">
                <a16:creationId xmlns:a16="http://schemas.microsoft.com/office/drawing/2014/main" id="{0B4DC151-133B-3C20-DD57-F7FA1F69FF08}"/>
              </a:ext>
            </a:extLst>
          </p:cNvPr>
          <p:cNvSpPr txBox="1"/>
          <p:nvPr/>
        </p:nvSpPr>
        <p:spPr>
          <a:xfrm>
            <a:off x="3810000" y="1567795"/>
            <a:ext cx="7543800" cy="4761303"/>
          </a:xfrm>
          <a:prstGeom prst="rect">
            <a:avLst/>
          </a:prstGeom>
          <a:noFill/>
        </p:spPr>
        <p:txBody>
          <a:bodyPr wrap="square">
            <a:spAutoFit/>
          </a:bodyPr>
          <a:lstStyle/>
          <a:p>
            <a:pPr>
              <a:lnSpc>
                <a:spcPct val="110000"/>
              </a:lnSpc>
              <a:spcBef>
                <a:spcPts val="600"/>
              </a:spcBef>
              <a:spcAft>
                <a:spcPts val="1200"/>
              </a:spcAft>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開始時刻は__</a:t>
            </a:r>
            <a:r>
              <a:rPr lang="ja-JP" sz="1800"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時刻</a:t>
            </a: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__です。会議の前に、コントロールのテストを行ってください：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入室したら教えてください。また、よろしければビデオカメラをオンにしてください。</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全員によく聞こえるよう、話す時には</a:t>
            </a:r>
            <a:r>
              <a:rPr lang="ja-JP" sz="1800" b="1"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ミュートを解除</a:t>
            </a: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してください。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「挙手」機能を使ってみてください。意見を言いたい時に役立ちます。</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必要であれば名前を変更し、私たち全員が顔と名前を結び付けられるようにしてください。 </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チャットを使ってご意見をお聞かせください。問題が生じたら、_____とチャットしてください。</a:t>
            </a:r>
          </a:p>
          <a:p>
            <a:pPr marL="403225" indent="-403225">
              <a:spcBef>
                <a:spcPts val="800"/>
              </a:spcBef>
              <a:spcAft>
                <a:spcPts val="1200"/>
              </a:spcAft>
              <a:buClr>
                <a:schemeClr val="accent1"/>
              </a:buClr>
              <a:buFont typeface="Wingdings 3" panose="05040102010807070707" pitchFamily="18" charset="2"/>
              <a:buChar char="u"/>
            </a:pPr>
            <a:r>
              <a:rPr lang="ja-JP" sz="1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このミーティングは、出席できなかった方のために録画します。</a:t>
            </a:r>
          </a:p>
        </p:txBody>
      </p:sp>
    </p:spTree>
    <p:extLst>
      <p:ext uri="{BB962C8B-B14F-4D97-AF65-F5344CB8AC3E}">
        <p14:creationId xmlns:p14="http://schemas.microsoft.com/office/powerpoint/2010/main" val="30764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Arial" charset="0"/>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219200"/>
            <a:ext cx="73075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ゾーン目標の追跡 - 会員拡大 </a:t>
            </a:r>
          </a:p>
        </p:txBody>
      </p:sp>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pSp>
        <p:nvGrpSpPr>
          <p:cNvPr id="13" name="Group 12">
            <a:extLst>
              <a:ext uri="{FF2B5EF4-FFF2-40B4-BE49-F238E27FC236}">
                <a16:creationId xmlns:a16="http://schemas.microsoft.com/office/drawing/2014/main" id="{1AF81DC5-56BF-6A02-E6FA-60B15591E0C3}"/>
              </a:ext>
            </a:extLst>
          </p:cNvPr>
          <p:cNvGrpSpPr/>
          <p:nvPr/>
        </p:nvGrpSpPr>
        <p:grpSpPr>
          <a:xfrm>
            <a:off x="464820" y="3122585"/>
            <a:ext cx="11277600" cy="2308324"/>
            <a:chOff x="533400" y="2514614"/>
            <a:chExt cx="11277600" cy="2308324"/>
          </a:xfrm>
        </p:grpSpPr>
        <p:sp>
          <p:nvSpPr>
            <p:cNvPr id="14" name="TextBox 13">
              <a:extLst>
                <a:ext uri="{FF2B5EF4-FFF2-40B4-BE49-F238E27FC236}">
                  <a16:creationId xmlns:a16="http://schemas.microsoft.com/office/drawing/2014/main" id="{E6375CF8-130D-6283-CE49-DBE046C510F5}"/>
                </a:ext>
              </a:extLst>
            </p:cNvPr>
            <p:cNvSpPr txBox="1"/>
            <p:nvPr/>
          </p:nvSpPr>
          <p:spPr>
            <a:xfrm>
              <a:off x="533400" y="3050655"/>
              <a:ext cx="1600200" cy="553998"/>
            </a:xfrm>
            <a:prstGeom prst="rect">
              <a:avLst/>
            </a:prstGeom>
            <a:noFill/>
          </p:spPr>
          <p:txBody>
            <a:bodyPr wrap="square" rtlCol="0">
              <a:spAutoFit/>
            </a:bodyPr>
            <a:lstStyle/>
            <a:p>
              <a:r>
                <a:rPr lang="ja-JP" sz="30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目標</a:t>
              </a:r>
            </a:p>
          </p:txBody>
        </p:sp>
        <p:sp>
          <p:nvSpPr>
            <p:cNvPr id="15" name="TextBox 14">
              <a:extLst>
                <a:ext uri="{FF2B5EF4-FFF2-40B4-BE49-F238E27FC236}">
                  <a16:creationId xmlns:a16="http://schemas.microsoft.com/office/drawing/2014/main" id="{616971C3-F227-A593-BBE8-5FCC565057C4}"/>
                </a:ext>
              </a:extLst>
            </p:cNvPr>
            <p:cNvSpPr txBox="1"/>
            <p:nvPr/>
          </p:nvSpPr>
          <p:spPr>
            <a:xfrm>
              <a:off x="533400" y="3810000"/>
              <a:ext cx="1600200" cy="553998"/>
            </a:xfrm>
            <a:prstGeom prst="rect">
              <a:avLst/>
            </a:prstGeom>
            <a:noFill/>
          </p:spPr>
          <p:txBody>
            <a:bodyPr wrap="square" rtlCol="0">
              <a:spAutoFit/>
            </a:bodyPr>
            <a:lstStyle/>
            <a:p>
              <a:r>
                <a:rPr lang="ja-JP" sz="30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現在</a:t>
              </a:r>
            </a:p>
          </p:txBody>
        </p:sp>
        <p:grpSp>
          <p:nvGrpSpPr>
            <p:cNvPr id="16" name="Group 15">
              <a:extLst>
                <a:ext uri="{FF2B5EF4-FFF2-40B4-BE49-F238E27FC236}">
                  <a16:creationId xmlns:a16="http://schemas.microsoft.com/office/drawing/2014/main" id="{8E00B466-E661-3390-056C-F54A6CEC5320}"/>
                </a:ext>
              </a:extLst>
            </p:cNvPr>
            <p:cNvGrpSpPr/>
            <p:nvPr/>
          </p:nvGrpSpPr>
          <p:grpSpPr>
            <a:xfrm>
              <a:off x="2133600" y="2514614"/>
              <a:ext cx="2971800" cy="2308324"/>
              <a:chOff x="2476500" y="2514614"/>
              <a:chExt cx="2971800" cy="2308324"/>
            </a:xfrm>
          </p:grpSpPr>
          <p:sp>
            <p:nvSpPr>
              <p:cNvPr id="25" name="TextBox 24">
                <a:extLst>
                  <a:ext uri="{FF2B5EF4-FFF2-40B4-BE49-F238E27FC236}">
                    <a16:creationId xmlns:a16="http://schemas.microsoft.com/office/drawing/2014/main" id="{65DF3E2E-1316-5CDC-C2A5-859E25EE2E9C}"/>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新会員</a:t>
                </a: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
            <p:nvSpPr>
              <p:cNvPr id="26" name="TextBox 25">
                <a:extLst>
                  <a:ext uri="{FF2B5EF4-FFF2-40B4-BE49-F238E27FC236}">
                    <a16:creationId xmlns:a16="http://schemas.microsoft.com/office/drawing/2014/main" id="{50D83EA1-B26C-0016-1E72-69EB7B497B79}"/>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sp>
            <p:nvSpPr>
              <p:cNvPr id="27" name="TextBox 26">
                <a:extLst>
                  <a:ext uri="{FF2B5EF4-FFF2-40B4-BE49-F238E27FC236}">
                    <a16:creationId xmlns:a16="http://schemas.microsoft.com/office/drawing/2014/main" id="{DBFB37BB-410C-3B2E-B7D1-E65C41F8127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grpSp>
        <p:grpSp>
          <p:nvGrpSpPr>
            <p:cNvPr id="17" name="Group 16">
              <a:extLst>
                <a:ext uri="{FF2B5EF4-FFF2-40B4-BE49-F238E27FC236}">
                  <a16:creationId xmlns:a16="http://schemas.microsoft.com/office/drawing/2014/main" id="{EA3246B1-8406-C0AF-F142-46E209DC2812}"/>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6BC4FCDF-7B1A-2CE3-CDF2-37F6DDF25BCA}"/>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退会者</a:t>
                </a: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
            <p:nvSpPr>
              <p:cNvPr id="23" name="TextBox 22">
                <a:extLst>
                  <a:ext uri="{FF2B5EF4-FFF2-40B4-BE49-F238E27FC236}">
                    <a16:creationId xmlns:a16="http://schemas.microsoft.com/office/drawing/2014/main" id="{8F4691F7-30E4-E539-A319-EA4D5E5BAC0D}"/>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sp>
            <p:nvSpPr>
              <p:cNvPr id="24" name="TextBox 23">
                <a:extLst>
                  <a:ext uri="{FF2B5EF4-FFF2-40B4-BE49-F238E27FC236}">
                    <a16:creationId xmlns:a16="http://schemas.microsoft.com/office/drawing/2014/main" id="{84445A69-512F-097C-9CDA-B272A1384624}"/>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grpSp>
        <p:grpSp>
          <p:nvGrpSpPr>
            <p:cNvPr id="18" name="Group 17">
              <a:extLst>
                <a:ext uri="{FF2B5EF4-FFF2-40B4-BE49-F238E27FC236}">
                  <a16:creationId xmlns:a16="http://schemas.microsoft.com/office/drawing/2014/main" id="{EEBC5057-25BE-9BA3-A128-0D634302F545}"/>
                </a:ext>
              </a:extLst>
            </p:cNvPr>
            <p:cNvGrpSpPr/>
            <p:nvPr/>
          </p:nvGrpSpPr>
          <p:grpSpPr>
            <a:xfrm>
              <a:off x="8839200" y="2514614"/>
              <a:ext cx="2971800" cy="2308324"/>
              <a:chOff x="2476500" y="2514614"/>
              <a:chExt cx="2971800" cy="2308324"/>
            </a:xfrm>
          </p:grpSpPr>
          <p:sp>
            <p:nvSpPr>
              <p:cNvPr id="19" name="TextBox 18">
                <a:extLst>
                  <a:ext uri="{FF2B5EF4-FFF2-40B4-BE49-F238E27FC236}">
                    <a16:creationId xmlns:a16="http://schemas.microsoft.com/office/drawing/2014/main" id="{0F451EAF-7849-ED94-4ED6-67FBF7A48D08}"/>
                  </a:ext>
                </a:extLst>
              </p:cNvPr>
              <p:cNvSpPr txBox="1"/>
              <p:nvPr/>
            </p:nvSpPr>
            <p:spPr>
              <a:xfrm>
                <a:off x="2476500" y="2514614"/>
                <a:ext cx="2971800" cy="2308324"/>
              </a:xfrm>
              <a:prstGeom prst="rect">
                <a:avLst/>
              </a:prstGeom>
              <a:solidFill>
                <a:srgbClr val="7030A0"/>
              </a:solidFill>
            </p:spPr>
            <p:txBody>
              <a:bodyPr wrap="square" rtlCol="0">
                <a:spAutoFit/>
              </a:bodyPr>
              <a:lstStyle/>
              <a:p>
                <a:pPr algn="ctr"/>
                <a:r>
                  <a:rPr lang="ja-JP" sz="2400" b="1" dirty="0">
                    <a:solidFill>
                      <a:schemeClr val="bg1"/>
                    </a:solidFill>
                    <a:latin typeface="MS PGothic" panose="020B0600070205080204" pitchFamily="34" charset="-128"/>
                    <a:ea typeface="MS PGothic" panose="020B0600070205080204" pitchFamily="34" charset="-128"/>
                    <a:cs typeface="Calibri" panose="020F0502020204030204" pitchFamily="34" charset="0"/>
                  </a:rPr>
                  <a:t>会員純増減数</a:t>
                </a: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
            <p:nvSpPr>
              <p:cNvPr id="20" name="TextBox 19">
                <a:extLst>
                  <a:ext uri="{FF2B5EF4-FFF2-40B4-BE49-F238E27FC236}">
                    <a16:creationId xmlns:a16="http://schemas.microsoft.com/office/drawing/2014/main" id="{2B741DA4-31B2-2E2C-373C-F65A6A1BF3D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sp>
            <p:nvSpPr>
              <p:cNvPr id="21" name="TextBox 20">
                <a:extLst>
                  <a:ext uri="{FF2B5EF4-FFF2-40B4-BE49-F238E27FC236}">
                    <a16:creationId xmlns:a16="http://schemas.microsoft.com/office/drawing/2014/main" id="{A9E6810F-5512-AF3B-F7F3-E4ABEAFCDD95}"/>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ja-JP" sz="3000">
                    <a:solidFill>
                      <a:schemeClr val="bg1"/>
                    </a:solidFill>
                  </a:rPr>
                  <a:t>X</a:t>
                </a:r>
              </a:p>
            </p:txBody>
          </p:sp>
        </p:grpSp>
      </p:grpSp>
    </p:spTree>
    <p:extLst>
      <p:ext uri="{BB962C8B-B14F-4D97-AF65-F5344CB8AC3E}">
        <p14:creationId xmlns:p14="http://schemas.microsoft.com/office/powerpoint/2010/main" val="329788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21</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429042" cy="6857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クラブ優秀賞の受賞条件</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Content Placeholder 4">
            <a:extLst>
              <a:ext uri="{FF2B5EF4-FFF2-40B4-BE49-F238E27FC236}">
                <a16:creationId xmlns:a16="http://schemas.microsoft.com/office/drawing/2014/main" id="{DE51AB4C-25FD-A74A-0742-24DCC710E892}"/>
              </a:ext>
            </a:extLst>
          </p:cNvPr>
          <p:cNvSpPr txBox="1">
            <a:spLocks/>
          </p:cNvSpPr>
          <p:nvPr/>
        </p:nvSpPr>
        <p:spPr>
          <a:xfrm>
            <a:off x="2753445" y="2066451"/>
            <a:ext cx="4343401" cy="286691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ja-JP" sz="24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会員拡大</a:t>
            </a:r>
          </a:p>
          <a:p>
            <a:pPr marL="0" indent="0">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2人以上または10％の会員純増（どちらか多い方）を達成した</a:t>
            </a: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0" indent="0">
              <a:spcBef>
                <a:spcPts val="0"/>
              </a:spcBef>
              <a:buNone/>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altLang="en-US" dirty="0">
                <a:solidFill>
                  <a:schemeClr val="bg1"/>
                </a:solidFill>
                <a:latin typeface="MS PGothic" panose="020B0600070205080204" pitchFamily="34" charset="-128"/>
                <a:ea typeface="MS PGothic" panose="020B0600070205080204" pitchFamily="34" charset="-128"/>
                <a:cs typeface="Calibri" panose="020F0502020204030204" pitchFamily="34" charset="0"/>
              </a:rPr>
              <a:t>あるいは</a:t>
            </a:r>
            <a:endPar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新たにライオンズクラブを結成した</a:t>
            </a:r>
          </a:p>
          <a:p>
            <a:pPr marL="0" indent="0">
              <a:spcBef>
                <a:spcPts val="0"/>
              </a:spcBef>
              <a:buNone/>
            </a:pPr>
            <a:endParaRPr lang="en-US" sz="24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
        <p:nvSpPr>
          <p:cNvPr id="5" name="Content Placeholder 4">
            <a:extLst>
              <a:ext uri="{FF2B5EF4-FFF2-40B4-BE49-F238E27FC236}">
                <a16:creationId xmlns:a16="http://schemas.microsoft.com/office/drawing/2014/main" id="{A699AC8E-FC41-9EF8-52B2-133168157131}"/>
              </a:ext>
            </a:extLst>
          </p:cNvPr>
          <p:cNvSpPr txBox="1">
            <a:spLocks/>
          </p:cNvSpPr>
          <p:nvPr/>
        </p:nvSpPr>
        <p:spPr>
          <a:xfrm>
            <a:off x="7396523" y="1981200"/>
            <a:ext cx="4495800" cy="3398803"/>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ja-JP" sz="24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奉仕</a:t>
            </a: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新たな奉仕事業を開始した。</a:t>
            </a:r>
            <a:r>
              <a:rPr lang="ja-JP"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グローバル重点分野のいずれかを考慮！</a:t>
            </a: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クラブが参加し、ライオンズ・インターナショナルに報告した奉仕活動を3つ挙げる。</a:t>
            </a: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61934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8068" y="-1"/>
            <a:ext cx="12183932" cy="6937355"/>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22</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184018" y="211125"/>
            <a:ext cx="3580604" cy="17129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クラブ優秀賞の受賞条件</a:t>
            </a:r>
            <a:r>
              <a:rPr lang="en-US" alt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a:t>
            </a:r>
            <a:endPar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endParaRPr>
          </a:p>
          <a:p>
            <a:endParaRPr lang="en-US" sz="2400" kern="0" dirty="0">
              <a:solidFill>
                <a:srgbClr val="EBB700"/>
              </a:solidFill>
              <a:latin typeface="MS PGothic" panose="020B0600070205080204" pitchFamily="34" charset="-128"/>
              <a:ea typeface="MS PGothic" panose="020B0600070205080204" pitchFamily="34" charset="-128"/>
              <a:cs typeface="Calibri" panose="020F0502020204030204" pitchFamily="34" charset="0"/>
            </a:endParaRPr>
          </a:p>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続き</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7" name="Content Placeholder 4">
            <a:extLst>
              <a:ext uri="{FF2B5EF4-FFF2-40B4-BE49-F238E27FC236}">
                <a16:creationId xmlns:a16="http://schemas.microsoft.com/office/drawing/2014/main" id="{ED6E6735-0637-26F1-191A-FBD6510F7C13}"/>
              </a:ext>
            </a:extLst>
          </p:cNvPr>
          <p:cNvSpPr txBox="1">
            <a:spLocks/>
          </p:cNvSpPr>
          <p:nvPr/>
        </p:nvSpPr>
        <p:spPr>
          <a:xfrm>
            <a:off x="3657600" y="2362200"/>
            <a:ext cx="7772400" cy="2810607"/>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ja-JP" sz="24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リーダーシップと組織の向上</a:t>
            </a:r>
            <a:endParaRPr lang="en-US" altLang="ja-JP" sz="2400" dirty="0">
              <a:solidFill>
                <a:schemeClr val="accent1"/>
              </a:solidFill>
              <a:latin typeface="MS PGothic" panose="020B0600070205080204" pitchFamily="34" charset="-128"/>
              <a:ea typeface="MS PGothic" panose="020B0600070205080204" pitchFamily="34" charset="-128"/>
              <a:cs typeface="Calibri" panose="020F0502020204030204" pitchFamily="34" charset="0"/>
            </a:endParaRP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クラブはグッドスタンディング：ステータスクオまたは滞納金を理由とする活動停止になっていない。地区会費を完納し、ライオンズ・インターナショナルのクラブ口座に50ドルを上回る未納残高がない。 </a:t>
            </a: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クラブ役員をライオンズ・インターナショナルに報告した </a:t>
            </a:r>
          </a:p>
          <a:p>
            <a:pPr marL="0" indent="0">
              <a:spcBef>
                <a:spcPts val="0"/>
              </a:spcBef>
              <a:buNone/>
            </a:pPr>
            <a:endParaRPr lang="en-US"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主要役員がクラブ役員研修に参加した </a:t>
            </a:r>
          </a:p>
          <a:p>
            <a:pPr lvl="1" algn="ct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	地区、複合地区、国際、ウェビナー、ライオンズ学習センター</a:t>
            </a:r>
          </a:p>
        </p:txBody>
      </p:sp>
      <p:sp>
        <p:nvSpPr>
          <p:cNvPr id="5" name="Content Placeholder 4">
            <a:extLst>
              <a:ext uri="{FF2B5EF4-FFF2-40B4-BE49-F238E27FC236}">
                <a16:creationId xmlns:a16="http://schemas.microsoft.com/office/drawing/2014/main" id="{B5D92773-8518-4750-FF6B-9A60D0796451}"/>
              </a:ext>
            </a:extLst>
          </p:cNvPr>
          <p:cNvSpPr txBox="1">
            <a:spLocks/>
          </p:cNvSpPr>
          <p:nvPr/>
        </p:nvSpPr>
        <p:spPr>
          <a:xfrm>
            <a:off x="3764622" y="5257800"/>
            <a:ext cx="6837323" cy="16764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ja-JP" sz="24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マーケティング</a:t>
            </a: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地元の報道機関やショーシャルメディアを通じて   </a:t>
            </a:r>
          </a:p>
          <a:p>
            <a:pPr marL="0" indent="0">
              <a:spcBef>
                <a:spcPts val="0"/>
              </a:spcBef>
              <a:buNone/>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   クラブの奉仕活動をPRした。</a:t>
            </a: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
        <p:nvSpPr>
          <p:cNvPr id="6" name="Content Placeholder 4">
            <a:extLst>
              <a:ext uri="{FF2B5EF4-FFF2-40B4-BE49-F238E27FC236}">
                <a16:creationId xmlns:a16="http://schemas.microsoft.com/office/drawing/2014/main" id="{76F8D4DB-B143-6BF1-8790-0E9EF5AF8391}"/>
              </a:ext>
            </a:extLst>
          </p:cNvPr>
          <p:cNvSpPr txBox="1">
            <a:spLocks/>
          </p:cNvSpPr>
          <p:nvPr/>
        </p:nvSpPr>
        <p:spPr>
          <a:xfrm>
            <a:off x="3589752" y="1077679"/>
            <a:ext cx="7012193" cy="115014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ja-JP" sz="2400" dirty="0">
                <a:solidFill>
                  <a:schemeClr val="bg2"/>
                </a:solidFill>
                <a:latin typeface="MS PGothic" panose="020B0600070205080204" pitchFamily="34" charset="-128"/>
                <a:ea typeface="MS PGothic" panose="020B0600070205080204" pitchFamily="34" charset="-128"/>
                <a:cs typeface="Calibri" panose="020F0502020204030204" pitchFamily="34" charset="0"/>
              </a:rPr>
              <a:t>LCIF</a:t>
            </a: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pPr>
              <a:spcBef>
                <a:spcPts val="0"/>
              </a:spcBef>
            </a:pPr>
            <a:r>
              <a:rPr lang="ja-JP"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クラブの会員総数×10ドルに相当またはそれを上回る金額をLCIFに寄付した。</a:t>
            </a:r>
          </a:p>
          <a:p>
            <a:pPr marL="0" indent="0">
              <a:buNone/>
            </a:pPr>
            <a:endParaRPr lang="en-US" sz="800" kern="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4132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23</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ライオンズの行事</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 Placeholder 1">
            <a:extLst>
              <a:ext uri="{FF2B5EF4-FFF2-40B4-BE49-F238E27FC236}">
                <a16:creationId xmlns:a16="http://schemas.microsoft.com/office/drawing/2014/main" id="{D7DE2EB9-C1C0-024F-469B-905E0BDEBACF}"/>
              </a:ext>
            </a:extLst>
          </p:cNvPr>
          <p:cNvSpPr txBox="1">
            <a:spLocks/>
          </p:cNvSpPr>
          <p:nvPr/>
        </p:nvSpPr>
        <p:spPr>
          <a:xfrm>
            <a:off x="4555210" y="1981200"/>
            <a:ext cx="5791200" cy="41148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ゾーン会議：</a:t>
            </a:r>
            <a:r>
              <a:rPr lang="ja-JP" sz="2800"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日時</a:t>
            </a:r>
          </a:p>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地区大会：</a:t>
            </a:r>
            <a:r>
              <a:rPr lang="ja-JP" sz="2800"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日時、登録情報</a:t>
            </a:r>
          </a:p>
          <a:p>
            <a:pPr marL="457200" indent="-457200">
              <a:buClr>
                <a:schemeClr val="accent1"/>
              </a:buClr>
              <a:buFont typeface="Wingdings 3" panose="05040102010807070707" pitchFamily="18" charset="2"/>
              <a:buChar char="u"/>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国際大会：</a:t>
            </a:r>
            <a:r>
              <a:rPr lang="ja-JP" sz="2800" i="1" dirty="0">
                <a:solidFill>
                  <a:schemeClr val="bg1"/>
                </a:solidFill>
                <a:latin typeface="MS PGothic" panose="020B0600070205080204" pitchFamily="34" charset="-128"/>
                <a:ea typeface="MS PGothic" panose="020B0600070205080204" pitchFamily="34" charset="-128"/>
                <a:cs typeface="Calibri" panose="020F0502020204030204" pitchFamily="34" charset="0"/>
              </a:rPr>
              <a:t>日時、登録情報</a:t>
            </a:r>
          </a:p>
        </p:txBody>
      </p:sp>
    </p:spTree>
    <p:extLst>
      <p:ext uri="{BB962C8B-B14F-4D97-AF65-F5344CB8AC3E}">
        <p14:creationId xmlns:p14="http://schemas.microsoft.com/office/powerpoint/2010/main" val="3597568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24</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868535" y="1524000"/>
            <a:ext cx="3718322" cy="2065480"/>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ja-JP" sz="4800" b="1" dirty="0">
                <a:solidFill>
                  <a:schemeClr val="bg1"/>
                </a:solidFill>
                <a:latin typeface="MS PGothic" panose="020B0600070205080204" pitchFamily="34" charset="-128"/>
                <a:ea typeface="MS PGothic" panose="020B0600070205080204" pitchFamily="34" charset="-128"/>
                <a:cs typeface="Arial" charset="0"/>
              </a:rPr>
              <a:t>意見と質問</a:t>
            </a:r>
            <a:endParaRPr lang="en-US" altLang="ja-JP" sz="4800" b="1" dirty="0">
              <a:solidFill>
                <a:schemeClr val="bg1"/>
              </a:solidFill>
              <a:latin typeface="MS PGothic" panose="020B0600070205080204" pitchFamily="34" charset="-128"/>
              <a:ea typeface="MS PGothic" panose="020B0600070205080204" pitchFamily="34" charset="-128"/>
              <a:cs typeface="Arial" charset="0"/>
            </a:endParaRPr>
          </a:p>
          <a:p>
            <a:pPr marL="0" indent="0">
              <a:lnSpc>
                <a:spcPts val="7000"/>
              </a:lnSpc>
              <a:spcBef>
                <a:spcPts val="0"/>
              </a:spcBef>
              <a:spcAft>
                <a:spcPts val="0"/>
              </a:spcAft>
              <a:buNone/>
            </a:pPr>
            <a:endParaRPr lang="ja-JP" sz="4800" b="1" dirty="0">
              <a:solidFill>
                <a:schemeClr val="bg1"/>
              </a:solidFill>
              <a:latin typeface="MS PGothic" panose="020B0600070205080204" pitchFamily="34" charset="-128"/>
              <a:ea typeface="MS PGothic" panose="020B0600070205080204" pitchFamily="34" charset="-128"/>
              <a:cs typeface="Arial" charset="0"/>
            </a:endParaRP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369091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15241" y="0"/>
            <a:ext cx="12207242"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25</a:t>
            </a:fld>
            <a:endParaRPr lang="en-US" sz="1000">
              <a:solidFill>
                <a:srgbClr val="00338D"/>
              </a:solidFill>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AB49D99-04AC-DFC1-9AB8-E98ECAE78DAA}"/>
              </a:ext>
            </a:extLst>
          </p:cNvPr>
          <p:cNvSpPr/>
          <p:nvPr/>
        </p:nvSpPr>
        <p:spPr>
          <a:xfrm rot="10800000">
            <a:off x="-15240" y="315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94527" y="457201"/>
            <a:ext cx="3105874" cy="380999"/>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次のステップ</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5" name="Text Placeholder 1">
            <a:extLst>
              <a:ext uri="{FF2B5EF4-FFF2-40B4-BE49-F238E27FC236}">
                <a16:creationId xmlns:a16="http://schemas.microsoft.com/office/drawing/2014/main" id="{2EDF0458-7552-5254-F1BA-9614809BEFE6}"/>
              </a:ext>
            </a:extLst>
          </p:cNvPr>
          <p:cNvSpPr txBox="1">
            <a:spLocks/>
          </p:cNvSpPr>
          <p:nvPr/>
        </p:nvSpPr>
        <p:spPr>
          <a:xfrm>
            <a:off x="3124200" y="2223669"/>
            <a:ext cx="8153400" cy="2881731"/>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1200"/>
              </a:spcBef>
              <a:buClr>
                <a:schemeClr val="bg1"/>
              </a:buClr>
              <a:buFont typeface="+mj-lt"/>
              <a:buAutoNum type="arabicPeriod"/>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話し合ったアイディアをクラブに持ち帰る</a:t>
            </a:r>
          </a:p>
          <a:p>
            <a:pPr marL="514350" indent="-514350">
              <a:spcBef>
                <a:spcPts val="1200"/>
              </a:spcBef>
              <a:buClr>
                <a:schemeClr val="bg1"/>
              </a:buClr>
              <a:buFont typeface="+mj-lt"/>
              <a:buAutoNum type="arabicPeriod"/>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クラブ優秀賞の獲得に向けて次のステップを踏む</a:t>
            </a:r>
          </a:p>
          <a:p>
            <a:pPr marL="514350" indent="-514350">
              <a:spcBef>
                <a:spcPts val="1200"/>
              </a:spcBef>
              <a:buClr>
                <a:schemeClr val="bg1"/>
              </a:buClr>
              <a:buFont typeface="+mj-lt"/>
              <a:buAutoNum type="arabicPeriod"/>
            </a:pPr>
            <a:r>
              <a:rPr lang="ja-JP" sz="28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地区大会や国際大会への出席をクラブ会員に呼びかける</a:t>
            </a:r>
          </a:p>
        </p:txBody>
      </p:sp>
    </p:spTree>
    <p:extLst>
      <p:ext uri="{BB962C8B-B14F-4D97-AF65-F5344CB8AC3E}">
        <p14:creationId xmlns:p14="http://schemas.microsoft.com/office/powerpoint/2010/main" val="2243674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F90016EF-5E02-3748-42BC-9BE8F540997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a:gradFill>
            <a:gsLst>
              <a:gs pos="100000">
                <a:srgbClr val="00338D"/>
              </a:gs>
              <a:gs pos="1000">
                <a:srgbClr val="7A2582"/>
              </a:gs>
            </a:gsLst>
            <a:lin ang="18600000" scaled="0"/>
          </a:gradFill>
        </p:spPr>
      </p:pic>
      <p:sp>
        <p:nvSpPr>
          <p:cNvPr id="13" name="Freeform 12">
            <a:extLst>
              <a:ext uri="{FF2B5EF4-FFF2-40B4-BE49-F238E27FC236}">
                <a16:creationId xmlns:a16="http://schemas.microsoft.com/office/drawing/2014/main" id="{2E236949-5593-011E-4DF5-C5D5A30F802F}"/>
              </a:ext>
            </a:extLst>
          </p:cNvPr>
          <p:cNvSpPr/>
          <p:nvPr/>
        </p:nvSpPr>
        <p:spPr>
          <a:xfrm>
            <a:off x="6719908" y="-358"/>
            <a:ext cx="5472092" cy="6858357"/>
          </a:xfrm>
          <a:custGeom>
            <a:avLst/>
            <a:gdLst>
              <a:gd name="connsiteX0" fmla="*/ 4135447 w 5714999"/>
              <a:gd name="connsiteY0" fmla="*/ 0 h 7162800"/>
              <a:gd name="connsiteX1" fmla="*/ 5714999 w 5714999"/>
              <a:gd name="connsiteY1" fmla="*/ 0 h 7162800"/>
              <a:gd name="connsiteX2" fmla="*/ 5714999 w 5714999"/>
              <a:gd name="connsiteY2" fmla="*/ 7162800 h 7162800"/>
              <a:gd name="connsiteX3" fmla="*/ 0 w 5714999"/>
              <a:gd name="connsiteY3" fmla="*/ 7162800 h 7162800"/>
            </a:gdLst>
            <a:ahLst/>
            <a:cxnLst>
              <a:cxn ang="0">
                <a:pos x="connsiteX0" y="connsiteY0"/>
              </a:cxn>
              <a:cxn ang="0">
                <a:pos x="connsiteX1" y="connsiteY1"/>
              </a:cxn>
              <a:cxn ang="0">
                <a:pos x="connsiteX2" y="connsiteY2"/>
              </a:cxn>
              <a:cxn ang="0">
                <a:pos x="connsiteX3" y="connsiteY3"/>
              </a:cxn>
            </a:cxnLst>
            <a:rect l="l" t="t" r="r" b="b"/>
            <a:pathLst>
              <a:path w="5714999" h="7162800">
                <a:moveTo>
                  <a:pt x="4135447" y="0"/>
                </a:moveTo>
                <a:lnTo>
                  <a:pt x="5714999" y="0"/>
                </a:lnTo>
                <a:lnTo>
                  <a:pt x="5714999" y="7162800"/>
                </a:lnTo>
                <a:lnTo>
                  <a:pt x="0" y="7162800"/>
                </a:lnTo>
                <a:close/>
              </a:path>
            </a:pathLst>
          </a:custGeom>
          <a:solidFill>
            <a:schemeClr val="bg1"/>
          </a:solidFill>
          <a:ln w="7938"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9738FE9-74F7-07F5-F8BF-A96A2CEDA620}"/>
              </a:ext>
            </a:extLst>
          </p:cNvPr>
          <p:cNvSpPr/>
          <p:nvPr/>
        </p:nvSpPr>
        <p:spPr>
          <a:xfrm>
            <a:off x="6719908" y="0"/>
            <a:ext cx="4176692" cy="6858000"/>
          </a:xfrm>
          <a:custGeom>
            <a:avLst/>
            <a:gdLst>
              <a:gd name="connsiteX0" fmla="*/ 3959471 w 4176692"/>
              <a:gd name="connsiteY0" fmla="*/ 0 h 6858000"/>
              <a:gd name="connsiteX1" fmla="*/ 4176692 w 4176692"/>
              <a:gd name="connsiteY1" fmla="*/ 0 h 6858000"/>
              <a:gd name="connsiteX2" fmla="*/ 134732 w 4176692"/>
              <a:gd name="connsiteY2" fmla="*/ 6858000 h 6858000"/>
              <a:gd name="connsiteX3" fmla="*/ 0 w 4176692"/>
              <a:gd name="connsiteY3" fmla="*/ 6858000 h 6858000"/>
              <a:gd name="connsiteX4" fmla="*/ 3959471 w 41766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692" h="6858000">
                <a:moveTo>
                  <a:pt x="3959471" y="0"/>
                </a:moveTo>
                <a:lnTo>
                  <a:pt x="4176692" y="0"/>
                </a:lnTo>
                <a:lnTo>
                  <a:pt x="134732" y="6858000"/>
                </a:lnTo>
                <a:lnTo>
                  <a:pt x="0" y="6858000"/>
                </a:lnTo>
                <a:lnTo>
                  <a:pt x="3959471" y="0"/>
                </a:lnTo>
                <a:close/>
              </a:path>
            </a:pathLst>
          </a:custGeom>
          <a:solidFill>
            <a:srgbClr val="10233F">
              <a:alpha val="13373"/>
            </a:srgbClr>
          </a:solidFill>
          <a:ln w="7938"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51A7F4C8-9E45-7BE6-E75D-EC776CE61D72}"/>
              </a:ext>
            </a:extLst>
          </p:cNvPr>
          <p:cNvPicPr>
            <a:picLocks noChangeAspect="1"/>
          </p:cNvPicPr>
          <p:nvPr/>
        </p:nvPicPr>
        <p:blipFill>
          <a:blip r:embed="rId4"/>
          <a:srcRect/>
          <a:stretch/>
        </p:blipFill>
        <p:spPr>
          <a:xfrm>
            <a:off x="7391400" y="2057400"/>
            <a:ext cx="2491108" cy="2366552"/>
          </a:xfrm>
          <a:prstGeom prst="rect">
            <a:avLst/>
          </a:prstGeom>
        </p:spPr>
      </p:pic>
      <p:sp>
        <p:nvSpPr>
          <p:cNvPr id="11" name="Page Number - Blue">
            <a:extLst>
              <a:ext uri="{FF2B5EF4-FFF2-40B4-BE49-F238E27FC236}">
                <a16:creationId xmlns:a16="http://schemas.microsoft.com/office/drawing/2014/main" id="{698CD74B-E337-A241-98BF-C5DF0C4EF41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26</a:t>
            </a:fld>
            <a:endParaRPr lang="en-US" sz="1000">
              <a:solidFill>
                <a:srgbClr val="00338D"/>
              </a:solidFill>
            </a:endParaRPr>
          </a:p>
        </p:txBody>
      </p:sp>
      <p:sp>
        <p:nvSpPr>
          <p:cNvPr id="3" name="Text Placeholder 1">
            <a:extLst>
              <a:ext uri="{FF2B5EF4-FFF2-40B4-BE49-F238E27FC236}">
                <a16:creationId xmlns:a16="http://schemas.microsoft.com/office/drawing/2014/main" id="{3A5C7BD0-1ABD-70DE-F011-38EF7D12BF7F}"/>
              </a:ext>
            </a:extLst>
          </p:cNvPr>
          <p:cNvSpPr txBox="1">
            <a:spLocks/>
          </p:cNvSpPr>
          <p:nvPr/>
        </p:nvSpPr>
        <p:spPr>
          <a:xfrm>
            <a:off x="674861" y="2913575"/>
            <a:ext cx="6065666" cy="654202"/>
          </a:xfrm>
          <a:prstGeom prst="rect">
            <a:avLst/>
          </a:prstGeom>
        </p:spPr>
        <p:txBody>
          <a:bodyPr anchor="b" anchorCtr="0"/>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ts val="7000"/>
              </a:lnSpc>
              <a:spcBef>
                <a:spcPts val="0"/>
              </a:spcBef>
              <a:spcAft>
                <a:spcPts val="0"/>
              </a:spcAft>
              <a:buNone/>
            </a:pPr>
            <a:r>
              <a:rPr lang="ja-JP" sz="4800" b="1" dirty="0">
                <a:solidFill>
                  <a:schemeClr val="bg1"/>
                </a:solidFill>
                <a:latin typeface="MS PGothic" panose="020B0600070205080204" pitchFamily="34" charset="-128"/>
                <a:ea typeface="MS PGothic" panose="020B0600070205080204" pitchFamily="34" charset="-128"/>
                <a:cs typeface="Arial" charset="0"/>
              </a:rPr>
              <a:t>閉会の言葉</a:t>
            </a:r>
          </a:p>
        </p:txBody>
      </p:sp>
      <p:sp>
        <p:nvSpPr>
          <p:cNvPr id="4" name="Yellow Bar">
            <a:extLst>
              <a:ext uri="{FF2B5EF4-FFF2-40B4-BE49-F238E27FC236}">
                <a16:creationId xmlns:a16="http://schemas.microsoft.com/office/drawing/2014/main" id="{E4AE9751-7D17-A2FA-C3CA-F097073A25A9}"/>
              </a:ext>
            </a:extLst>
          </p:cNvPr>
          <p:cNvSpPr/>
          <p:nvPr/>
        </p:nvSpPr>
        <p:spPr>
          <a:xfrm>
            <a:off x="1069244" y="3733800"/>
            <a:ext cx="2359756"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Tree>
    <p:extLst>
      <p:ext uri="{BB962C8B-B14F-4D97-AF65-F5344CB8AC3E}">
        <p14:creationId xmlns:p14="http://schemas.microsoft.com/office/powerpoint/2010/main" val="15901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human face, person, person, collage&#10;&#10;Description automatically generated">
            <a:extLst>
              <a:ext uri="{FF2B5EF4-FFF2-40B4-BE49-F238E27FC236}">
                <a16:creationId xmlns:a16="http://schemas.microsoft.com/office/drawing/2014/main" id="{9AAEE6B7-D87C-CCC3-75CB-511F2A9DBA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 y="0"/>
            <a:ext cx="12192000" cy="6858000"/>
          </a:xfrm>
          <a:prstGeom prst="rect">
            <a:avLst/>
          </a:prstGeom>
        </p:spPr>
      </p:pic>
      <p:sp>
        <p:nvSpPr>
          <p:cNvPr id="3" name="Background - Overlay">
            <a:extLst>
              <a:ext uri="{FF2B5EF4-FFF2-40B4-BE49-F238E27FC236}">
                <a16:creationId xmlns:a16="http://schemas.microsoft.com/office/drawing/2014/main" id="{C8D6252D-342D-6BBB-5B28-F72D1A96E9B2}"/>
              </a:ext>
            </a:extLst>
          </p:cNvPr>
          <p:cNvSpPr/>
          <p:nvPr/>
        </p:nvSpPr>
        <p:spPr>
          <a:xfrm>
            <a:off x="-3" y="0"/>
            <a:ext cx="12192000" cy="6858000"/>
          </a:xfrm>
          <a:prstGeom prst="rect">
            <a:avLst/>
          </a:prstGeom>
          <a:gradFill flip="none" rotWithShape="0">
            <a:gsLst>
              <a:gs pos="0">
                <a:srgbClr val="0D2240">
                  <a:alpha val="91000"/>
                </a:srgbClr>
              </a:gs>
              <a:gs pos="100000">
                <a:srgbClr val="7A2582">
                  <a:alpha val="91000"/>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27</a:t>
            </a:fld>
            <a:endParaRPr lang="en-US" sz="1000">
              <a:solidFill>
                <a:schemeClr val="bg1"/>
              </a:solidFill>
            </a:endParaRPr>
          </a:p>
        </p:txBody>
      </p:sp>
      <p:pic>
        <p:nvPicPr>
          <p:cNvPr id="5" name="Picture 4" descr="lionlogo_white.eps">
            <a:extLst>
              <a:ext uri="{FF2B5EF4-FFF2-40B4-BE49-F238E27FC236}">
                <a16:creationId xmlns:a16="http://schemas.microsoft.com/office/drawing/2014/main" id="{96E4C017-D504-4266-BD3D-D61DA60B16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828800"/>
            <a:ext cx="1204464" cy="1174956"/>
          </a:xfrm>
          <a:prstGeom prst="rect">
            <a:avLst/>
          </a:prstGeom>
        </p:spPr>
      </p:pic>
      <p:sp>
        <p:nvSpPr>
          <p:cNvPr id="6" name="Title 1">
            <a:extLst>
              <a:ext uri="{FF2B5EF4-FFF2-40B4-BE49-F238E27FC236}">
                <a16:creationId xmlns:a16="http://schemas.microsoft.com/office/drawing/2014/main" id="{BE5CE7D0-AE24-51D1-E0D3-63022C87CC56}"/>
              </a:ext>
            </a:extLst>
          </p:cNvPr>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ja-JP" sz="4800" b="1" dirty="0">
                <a:solidFill>
                  <a:schemeClr val="bg1"/>
                </a:solidFill>
                <a:latin typeface="MS PGothic" panose="020B0600070205080204" pitchFamily="34" charset="-128"/>
                <a:ea typeface="MS PGothic" panose="020B0600070205080204" pitchFamily="34" charset="-128"/>
                <a:cs typeface="Helvetica Neue" charset="0"/>
              </a:rPr>
              <a:t>ありがとうございました</a:t>
            </a:r>
          </a:p>
        </p:txBody>
      </p:sp>
      <p:sp>
        <p:nvSpPr>
          <p:cNvPr id="7" name="Rectangle 6">
            <a:extLst>
              <a:ext uri="{FF2B5EF4-FFF2-40B4-BE49-F238E27FC236}">
                <a16:creationId xmlns:a16="http://schemas.microsoft.com/office/drawing/2014/main" id="{A59A182A-F7C9-2D50-1338-065060B5634B}"/>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283463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S PGothic" panose="020B0600070205080204" pitchFamily="34" charset="-128"/>
              <a:ea typeface="MS PGothic" panose="020B0600070205080204" pitchFamily="3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2765EA02-EBA4-EA94-3657-100E22CF363D}"/>
              </a:ext>
            </a:extLst>
          </p:cNvPr>
          <p:cNvSpPr txBox="1"/>
          <p:nvPr/>
        </p:nvSpPr>
        <p:spPr>
          <a:xfrm>
            <a:off x="438822" y="1200489"/>
            <a:ext cx="3828378" cy="584775"/>
          </a:xfrm>
          <a:prstGeom prst="rect">
            <a:avLst/>
          </a:prstGeom>
          <a:noFill/>
          <a:ln>
            <a:noFill/>
          </a:ln>
        </p:spPr>
        <p:txBody>
          <a:bodyPr wrap="square" rtlCol="0">
            <a:spAutoFit/>
          </a:bodyPr>
          <a:lstStyle/>
          <a:p>
            <a:r>
              <a:rPr lang="ja-JP" sz="3200">
                <a:solidFill>
                  <a:schemeClr val="accent1"/>
                </a:solidFill>
                <a:latin typeface="MS PGothic" panose="020B0600070205080204" pitchFamily="34" charset="-128"/>
                <a:ea typeface="MS PGothic" panose="020B0600070205080204" pitchFamily="34" charset="-128"/>
                <a:cs typeface="Calibri" panose="020F0502020204030204" pitchFamily="34" charset="0"/>
              </a:rPr>
              <a:t>開会の言葉</a:t>
            </a:r>
          </a:p>
        </p:txBody>
      </p:sp>
      <p:sp>
        <p:nvSpPr>
          <p:cNvPr id="8" name="TextBox 7">
            <a:extLst>
              <a:ext uri="{FF2B5EF4-FFF2-40B4-BE49-F238E27FC236}">
                <a16:creationId xmlns:a16="http://schemas.microsoft.com/office/drawing/2014/main" id="{1CA02CD1-4278-0733-6E74-77075DA87647}"/>
              </a:ext>
            </a:extLst>
          </p:cNvPr>
          <p:cNvSpPr txBox="1"/>
          <p:nvPr/>
        </p:nvSpPr>
        <p:spPr>
          <a:xfrm>
            <a:off x="914400" y="3276600"/>
            <a:ext cx="10622756" cy="1477328"/>
          </a:xfrm>
          <a:prstGeom prst="rect">
            <a:avLst/>
          </a:prstGeom>
          <a:noFill/>
        </p:spPr>
        <p:txBody>
          <a:bodyPr wrap="square" rtlCol="0">
            <a:spAutoFit/>
          </a:bodyPr>
          <a:lstStyle/>
          <a:p>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ゾーン・チェアパーソン	</a:t>
            </a:r>
            <a:r>
              <a:rPr lang="en-US" alt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ゲスト1</a:t>
            </a:r>
            <a:r>
              <a:rPr lang="en-US" alt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ゲスト2</a:t>
            </a:r>
          </a:p>
          <a:p>
            <a:endParaRPr lang="en-US" sz="3000" dirty="0">
              <a:solidFill>
                <a:schemeClr val="bg1"/>
              </a:solidFill>
              <a:latin typeface="MS PGothic" panose="020B0600070205080204" pitchFamily="34" charset="-128"/>
              <a:ea typeface="MS PGothic" panose="020B0600070205080204" pitchFamily="34" charset="-128"/>
              <a:cs typeface="Calibri" panose="020F0502020204030204" pitchFamily="34" charset="0"/>
            </a:endParaRPr>
          </a:p>
          <a:p>
            <a:r>
              <a:rPr lang="en-US" alt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氏名</a:t>
            </a:r>
            <a:r>
              <a:rPr lang="en-US" alt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氏名</a:t>
            </a:r>
            <a:r>
              <a:rPr lang="en-US" alt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		  </a:t>
            </a:r>
            <a:r>
              <a:rPr lang="ja-JP" sz="3000" dirty="0">
                <a:solidFill>
                  <a:schemeClr val="bg1"/>
                </a:solidFill>
                <a:latin typeface="MS PGothic" panose="020B0600070205080204" pitchFamily="34" charset="-128"/>
                <a:ea typeface="MS PGothic" panose="020B0600070205080204" pitchFamily="34" charset="-128"/>
                <a:cs typeface="Calibri" panose="020F0502020204030204" pitchFamily="34" charset="0"/>
              </a:rPr>
              <a:t>氏名</a:t>
            </a:r>
          </a:p>
        </p:txBody>
      </p:sp>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7603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S PGothic" panose="020B0600070205080204" pitchFamily="34" charset="-128"/>
              <a:ea typeface="MS PGothic" panose="020B0600070205080204" pitchFamily="3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ja-JP" sz="320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クラブ役員の紹介 </a:t>
            </a:r>
          </a:p>
        </p:txBody>
      </p:sp>
      <p:sp>
        <p:nvSpPr>
          <p:cNvPr id="5" name="TextBox 4">
            <a:extLst>
              <a:ext uri="{FF2B5EF4-FFF2-40B4-BE49-F238E27FC236}">
                <a16:creationId xmlns:a16="http://schemas.microsoft.com/office/drawing/2014/main" id="{EF8DD91A-9B1A-5328-3D3D-239ED1C6AE35}"/>
              </a:ext>
            </a:extLst>
          </p:cNvPr>
          <p:cNvSpPr txBox="1"/>
          <p:nvPr/>
        </p:nvSpPr>
        <p:spPr>
          <a:xfrm>
            <a:off x="153230"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8" name="TextBox 7">
            <a:extLst>
              <a:ext uri="{FF2B5EF4-FFF2-40B4-BE49-F238E27FC236}">
                <a16:creationId xmlns:a16="http://schemas.microsoft.com/office/drawing/2014/main" id="{CE56C141-C9A8-0F12-CAE2-7830FAE1A18D}"/>
              </a:ext>
            </a:extLst>
          </p:cNvPr>
          <p:cNvSpPr txBox="1"/>
          <p:nvPr/>
        </p:nvSpPr>
        <p:spPr>
          <a:xfrm>
            <a:off x="4276579"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4" name="TextBox 13">
            <a:extLst>
              <a:ext uri="{FF2B5EF4-FFF2-40B4-BE49-F238E27FC236}">
                <a16:creationId xmlns:a16="http://schemas.microsoft.com/office/drawing/2014/main" id="{8056871F-7267-4E79-65A4-6FE10A479878}"/>
              </a:ext>
            </a:extLst>
          </p:cNvPr>
          <p:cNvSpPr txBox="1"/>
          <p:nvPr/>
        </p:nvSpPr>
        <p:spPr>
          <a:xfrm>
            <a:off x="8234289" y="2564353"/>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11702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1524"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S PGothic" panose="020B0600070205080204" pitchFamily="34" charset="-128"/>
              <a:ea typeface="MS PGothic" panose="020B0600070205080204" pitchFamily="3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cxnSp>
        <p:nvCxnSpPr>
          <p:cNvPr id="9" name="Straight Connector 8">
            <a:extLst>
              <a:ext uri="{FF2B5EF4-FFF2-40B4-BE49-F238E27FC236}">
                <a16:creationId xmlns:a16="http://schemas.microsoft.com/office/drawing/2014/main" id="{8B80E840-27F0-CA30-7A79-84E07E3C49E5}"/>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75B92F8-05DE-045F-B3CB-A45BEE9BD742}"/>
              </a:ext>
            </a:extLst>
          </p:cNvPr>
          <p:cNvSpPr txBox="1"/>
          <p:nvPr/>
        </p:nvSpPr>
        <p:spPr>
          <a:xfrm>
            <a:off x="419996" y="1274994"/>
            <a:ext cx="7772400" cy="584775"/>
          </a:xfrm>
          <a:prstGeom prst="rect">
            <a:avLst/>
          </a:prstGeom>
          <a:noFill/>
          <a:ln>
            <a:noFill/>
          </a:ln>
        </p:spPr>
        <p:txBody>
          <a:bodyPr wrap="square" rtlCol="0">
            <a:spAutoFit/>
          </a:bodyPr>
          <a:lstStyle/>
          <a:p>
            <a:r>
              <a:rPr lang="ja-JP" sz="3200">
                <a:solidFill>
                  <a:schemeClr val="accent1"/>
                </a:solidFill>
                <a:latin typeface="MS PGothic" panose="020B0600070205080204" pitchFamily="34" charset="-128"/>
                <a:ea typeface="MS PGothic" panose="020B0600070205080204" pitchFamily="34" charset="-128"/>
                <a:cs typeface="Calibri" panose="020F0502020204030204" pitchFamily="34" charset="0"/>
              </a:rPr>
              <a:t>クラブ役員の紹介…続き </a:t>
            </a:r>
          </a:p>
        </p:txBody>
      </p:sp>
      <p:sp>
        <p:nvSpPr>
          <p:cNvPr id="11" name="TextBox 10">
            <a:extLst>
              <a:ext uri="{FF2B5EF4-FFF2-40B4-BE49-F238E27FC236}">
                <a16:creationId xmlns:a16="http://schemas.microsoft.com/office/drawing/2014/main" id="{5E280673-3A82-1F87-2522-2CEE3D1FDD7C}"/>
              </a:ext>
            </a:extLst>
          </p:cNvPr>
          <p:cNvSpPr txBox="1"/>
          <p:nvPr/>
        </p:nvSpPr>
        <p:spPr>
          <a:xfrm>
            <a:off x="8344796" y="2951394"/>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2" name="TextBox 11">
            <a:extLst>
              <a:ext uri="{FF2B5EF4-FFF2-40B4-BE49-F238E27FC236}">
                <a16:creationId xmlns:a16="http://schemas.microsoft.com/office/drawing/2014/main" id="{94312374-1815-8DDB-7B6F-50EC9F22CBBF}"/>
              </a:ext>
            </a:extLst>
          </p:cNvPr>
          <p:cNvSpPr txBox="1"/>
          <p:nvPr/>
        </p:nvSpPr>
        <p:spPr>
          <a:xfrm>
            <a:off x="4382396" y="2892916"/>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
        <p:nvSpPr>
          <p:cNvPr id="13" name="TextBox 12">
            <a:extLst>
              <a:ext uri="{FF2B5EF4-FFF2-40B4-BE49-F238E27FC236}">
                <a16:creationId xmlns:a16="http://schemas.microsoft.com/office/drawing/2014/main" id="{06C63954-6D27-B11B-61E8-7C07B0B984D9}"/>
              </a:ext>
            </a:extLst>
          </p:cNvPr>
          <p:cNvSpPr txBox="1"/>
          <p:nvPr/>
        </p:nvSpPr>
        <p:spPr>
          <a:xfrm>
            <a:off x="419996" y="2892916"/>
            <a:ext cx="3810000" cy="2677656"/>
          </a:xfrm>
          <a:prstGeom prst="rect">
            <a:avLst/>
          </a:prstGeom>
          <a:noFill/>
        </p:spPr>
        <p:txBody>
          <a:bodyPr wrap="square" rtlCol="0">
            <a:spAutoFit/>
          </a:bodyPr>
          <a:lstStyle/>
          <a:p>
            <a:r>
              <a:rPr lang="ja-JP" sz="2400" b="1">
                <a:solidFill>
                  <a:schemeClr val="bg1"/>
                </a:solidFill>
                <a:latin typeface="MS PGothic" panose="020B0600070205080204" pitchFamily="34" charset="-128"/>
                <a:ea typeface="MS PGothic" panose="020B0600070205080204" pitchFamily="34" charset="-128"/>
                <a:cs typeface="Calibri" panose="020F0502020204030204" pitchFamily="34" charset="0"/>
              </a:rPr>
              <a:t>_____ライオンズクラブ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第一副会長：_______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幹事：______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会計：_________ </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会員委員長：_________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奉仕委員長：_________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マーケティング委員長：_________</a:t>
            </a:r>
          </a:p>
          <a:p>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LCIFコーディネーター：_________</a:t>
            </a:r>
          </a:p>
        </p:txBody>
      </p:sp>
    </p:spTree>
    <p:extLst>
      <p:ext uri="{BB962C8B-B14F-4D97-AF65-F5344CB8AC3E}">
        <p14:creationId xmlns:p14="http://schemas.microsoft.com/office/powerpoint/2010/main" val="119920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S PGothic" panose="020B0600070205080204" pitchFamily="34" charset="-128"/>
              <a:ea typeface="MS PGothic" panose="020B0600070205080204" pitchFamily="34" charset="-128"/>
            </a:endParaRPr>
          </a:p>
        </p:txBody>
      </p:sp>
      <p:sp>
        <p:nvSpPr>
          <p:cNvPr id="6" name="Background - Solid">
            <a:extLst>
              <a:ext uri="{FF2B5EF4-FFF2-40B4-BE49-F238E27FC236}">
                <a16:creationId xmlns:a16="http://schemas.microsoft.com/office/drawing/2014/main" id="{D256824C-2B02-2735-973D-4D7957E2D60D}"/>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7" name="Background - Solid">
            <a:extLst>
              <a:ext uri="{FF2B5EF4-FFF2-40B4-BE49-F238E27FC236}">
                <a16:creationId xmlns:a16="http://schemas.microsoft.com/office/drawing/2014/main" id="{98641075-39D8-B523-2CC8-8C4F92F28E03}"/>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pic>
        <p:nvPicPr>
          <p:cNvPr id="2" name="Picture 1">
            <a:extLst>
              <a:ext uri="{FF2B5EF4-FFF2-40B4-BE49-F238E27FC236}">
                <a16:creationId xmlns:a16="http://schemas.microsoft.com/office/drawing/2014/main" id="{77D2AC43-288D-D2C2-B200-D312FAE6139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822" y="201698"/>
            <a:ext cx="917472" cy="871598"/>
          </a:xfrm>
          <a:prstGeom prst="rect">
            <a:avLst/>
          </a:prstGeom>
        </p:spPr>
      </p:pic>
      <p:sp>
        <p:nvSpPr>
          <p:cNvPr id="5" name="TextBox 4">
            <a:extLst>
              <a:ext uri="{FF2B5EF4-FFF2-40B4-BE49-F238E27FC236}">
                <a16:creationId xmlns:a16="http://schemas.microsoft.com/office/drawing/2014/main" id="{61EA48BE-65EF-220A-FC09-5B5D6AADE8BE}"/>
              </a:ext>
            </a:extLst>
          </p:cNvPr>
          <p:cNvSpPr txBox="1"/>
          <p:nvPr/>
        </p:nvSpPr>
        <p:spPr>
          <a:xfrm>
            <a:off x="464820" y="1307061"/>
            <a:ext cx="547878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YYYY～YYYY年度ゾーン会議</a:t>
            </a:r>
          </a:p>
        </p:txBody>
      </p:sp>
      <p:graphicFrame>
        <p:nvGraphicFramePr>
          <p:cNvPr id="8" name="Table 5">
            <a:extLst>
              <a:ext uri="{FF2B5EF4-FFF2-40B4-BE49-F238E27FC236}">
                <a16:creationId xmlns:a16="http://schemas.microsoft.com/office/drawing/2014/main" id="{E3BBB5C6-6BDA-116B-35C1-24E3AA701396}"/>
              </a:ext>
            </a:extLst>
          </p:cNvPr>
          <p:cNvGraphicFramePr>
            <a:graphicFrameLocks noGrp="1"/>
          </p:cNvGraphicFramePr>
          <p:nvPr>
            <p:extLst>
              <p:ext uri="{D42A27DB-BD31-4B8C-83A1-F6EECF244321}">
                <p14:modId xmlns:p14="http://schemas.microsoft.com/office/powerpoint/2010/main" val="1036503031"/>
              </p:ext>
            </p:extLst>
          </p:nvPr>
        </p:nvGraphicFramePr>
        <p:xfrm>
          <a:off x="236220" y="382165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7月____日</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奉仕</a:t>
                      </a:r>
                    </a:p>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優秀賞</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9" name="Table 8">
            <a:extLst>
              <a:ext uri="{FF2B5EF4-FFF2-40B4-BE49-F238E27FC236}">
                <a16:creationId xmlns:a16="http://schemas.microsoft.com/office/drawing/2014/main" id="{00E44C69-5A95-A39D-8BCC-3C2B13F28B19}"/>
              </a:ext>
            </a:extLst>
          </p:cNvPr>
          <p:cNvGraphicFramePr>
            <a:graphicFrameLocks noGrp="1"/>
          </p:cNvGraphicFramePr>
          <p:nvPr>
            <p:extLst>
              <p:ext uri="{D42A27DB-BD31-4B8C-83A1-F6EECF244321}">
                <p14:modId xmlns:p14="http://schemas.microsoft.com/office/powerpoint/2010/main" val="4195361331"/>
              </p:ext>
            </p:extLst>
          </p:nvPr>
        </p:nvGraphicFramePr>
        <p:xfrm>
          <a:off x="3200400" y="382165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10月____日</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altLang="en-US"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会員拡大</a:t>
                      </a:r>
                      <a:endPar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endParaRPr>
                    </a:p>
                    <a:p>
                      <a:pPr marL="285750" indent="-285750">
                        <a:buFont typeface="Arial" panose="020B0604020202020204" pitchFamily="34" charset="0"/>
                        <a:buChar char="•"/>
                      </a:pPr>
                      <a:r>
                        <a:rPr lang="ja-JP" altLang="en-US"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マーケティング</a:t>
                      </a:r>
                      <a:endPar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endParaRP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0" name="Table 5">
            <a:extLst>
              <a:ext uri="{FF2B5EF4-FFF2-40B4-BE49-F238E27FC236}">
                <a16:creationId xmlns:a16="http://schemas.microsoft.com/office/drawing/2014/main" id="{F51A2679-982F-5BAF-6D88-8B6A0732D298}"/>
              </a:ext>
            </a:extLst>
          </p:cNvPr>
          <p:cNvGraphicFramePr>
            <a:graphicFrameLocks noGrp="1"/>
          </p:cNvGraphicFramePr>
          <p:nvPr>
            <p:extLst>
              <p:ext uri="{D42A27DB-BD31-4B8C-83A1-F6EECF244321}">
                <p14:modId xmlns:p14="http://schemas.microsoft.com/office/powerpoint/2010/main" val="401980194"/>
              </p:ext>
            </p:extLst>
          </p:nvPr>
        </p:nvGraphicFramePr>
        <p:xfrm>
          <a:off x="6238875" y="382166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ja-JP" sz="2000">
                          <a:solidFill>
                            <a:srgbClr val="002060"/>
                          </a:solidFill>
                          <a:latin typeface="MS PGothic" panose="020B0600070205080204" pitchFamily="34" charset="-128"/>
                          <a:ea typeface="MS PGothic" panose="020B0600070205080204" pitchFamily="34" charset="-128"/>
                          <a:cs typeface="Calibri" panose="020F0502020204030204" pitchFamily="34" charset="0"/>
                        </a:rPr>
                        <a:t>1月_____日</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指導力育成</a:t>
                      </a:r>
                    </a:p>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資金獲得</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11" name="Table 5">
            <a:extLst>
              <a:ext uri="{FF2B5EF4-FFF2-40B4-BE49-F238E27FC236}">
                <a16:creationId xmlns:a16="http://schemas.microsoft.com/office/drawing/2014/main" id="{3BE1B292-60C9-3E86-E35E-348BC14D75FD}"/>
              </a:ext>
            </a:extLst>
          </p:cNvPr>
          <p:cNvGraphicFramePr>
            <a:graphicFrameLocks noGrp="1"/>
          </p:cNvGraphicFramePr>
          <p:nvPr>
            <p:extLst>
              <p:ext uri="{D42A27DB-BD31-4B8C-83A1-F6EECF244321}">
                <p14:modId xmlns:p14="http://schemas.microsoft.com/office/powerpoint/2010/main" val="1357113401"/>
              </p:ext>
            </p:extLst>
          </p:nvPr>
        </p:nvGraphicFramePr>
        <p:xfrm>
          <a:off x="9304020" y="382166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ja-JP" sz="20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4月____日</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表彰</a:t>
                      </a:r>
                    </a:p>
                    <a:p>
                      <a:pPr marL="285750" indent="-285750">
                        <a:buFont typeface="Arial" panose="020B0604020202020204" pitchFamily="34" charset="0"/>
                        <a:buChar char="•"/>
                      </a:pPr>
                      <a:r>
                        <a:rPr lang="ja-JP" sz="2400" dirty="0">
                          <a:solidFill>
                            <a:srgbClr val="002060"/>
                          </a:solidFill>
                          <a:latin typeface="MS PGothic" panose="020B0600070205080204" pitchFamily="34" charset="-128"/>
                          <a:ea typeface="MS PGothic" panose="020B0600070205080204" pitchFamily="34" charset="-128"/>
                          <a:cs typeface="Calibri" panose="020F0502020204030204" pitchFamily="34" charset="0"/>
                        </a:rPr>
                        <a:t>準備</a:t>
                      </a:r>
                    </a:p>
                  </a:txBody>
                  <a:tcPr>
                    <a:solidFill>
                      <a:schemeClr val="bg1"/>
                    </a:solidFill>
                  </a:tcPr>
                </a:tc>
                <a:extLst>
                  <a:ext uri="{0D108BD9-81ED-4DB2-BD59-A6C34878D82A}">
                    <a16:rowId xmlns:a16="http://schemas.microsoft.com/office/drawing/2014/main" val="1394244904"/>
                  </a:ext>
                </a:extLst>
              </a:tr>
            </a:tbl>
          </a:graphicData>
        </a:graphic>
      </p:graphicFrame>
      <p:cxnSp>
        <p:nvCxnSpPr>
          <p:cNvPr id="12" name="Straight Connector 11">
            <a:extLst>
              <a:ext uri="{FF2B5EF4-FFF2-40B4-BE49-F238E27FC236}">
                <a16:creationId xmlns:a16="http://schemas.microsoft.com/office/drawing/2014/main" id="{78E0E780-065D-131E-7D86-50AF5FE0254A}"/>
              </a:ext>
            </a:extLst>
          </p:cNvPr>
          <p:cNvCxnSpPr>
            <a:cxnSpLocks/>
          </p:cNvCxnSpPr>
          <p:nvPr/>
        </p:nvCxnSpPr>
        <p:spPr bwMode="auto">
          <a:xfrm>
            <a:off x="533400" y="1912455"/>
            <a:ext cx="34290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6633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B93FCC-63BC-A6B6-79AD-0005AA412DA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2" name="Page Number - Blue">
            <a:extLst>
              <a:ext uri="{FF2B5EF4-FFF2-40B4-BE49-F238E27FC236}">
                <a16:creationId xmlns:a16="http://schemas.microsoft.com/office/drawing/2014/main" id="{D58306AF-9124-D8F4-2499-B4C1E9C4B96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MS PGothic" panose="020B0600070205080204" pitchFamily="34" charset="-128"/>
                <a:ea typeface="MS PGothic" panose="020B0600070205080204" pitchFamily="34" charset="-128"/>
              </a:rPr>
              <a:pPr eaLnBrk="0" hangingPunct="0">
                <a:spcBef>
                  <a:spcPct val="50000"/>
                </a:spcBef>
                <a:defRPr/>
              </a:pPr>
              <a:t>7</a:t>
            </a:fld>
            <a:endParaRPr lang="en-US" sz="1000">
              <a:solidFill>
                <a:srgbClr val="00338D"/>
              </a:solidFill>
              <a:latin typeface="MS PGothic" panose="020B0600070205080204" pitchFamily="34" charset="-128"/>
              <a:ea typeface="MS PGothic" panose="020B0600070205080204" pitchFamily="34" charset="-128"/>
            </a:endParaRPr>
          </a:p>
        </p:txBody>
      </p:sp>
      <p:sp>
        <p:nvSpPr>
          <p:cNvPr id="4" name="Graphic 2">
            <a:extLst>
              <a:ext uri="{FF2B5EF4-FFF2-40B4-BE49-F238E27FC236}">
                <a16:creationId xmlns:a16="http://schemas.microsoft.com/office/drawing/2014/main" id="{E9A1FCC6-2FE3-30AA-D60A-9E4366B49780}"/>
              </a:ext>
            </a:extLst>
          </p:cNvPr>
          <p:cNvSpPr/>
          <p:nvPr/>
        </p:nvSpPr>
        <p:spPr>
          <a:xfrm rot="10800000">
            <a:off x="0" y="-1"/>
            <a:ext cx="4343400" cy="5029200"/>
          </a:xfrm>
          <a:custGeom>
            <a:avLst/>
            <a:gdLst>
              <a:gd name="connsiteX0" fmla="*/ 0 w 1451806"/>
              <a:gd name="connsiteY0" fmla="*/ 2514600 h 2514600"/>
              <a:gd name="connsiteX1" fmla="*/ 1451806 w 1451806"/>
              <a:gd name="connsiteY1" fmla="*/ 0 h 2514600"/>
              <a:gd name="connsiteX2" fmla="*/ 1451806 w 1451806"/>
              <a:gd name="connsiteY2" fmla="*/ 2514600 h 2514600"/>
            </a:gdLst>
            <a:ahLst/>
            <a:cxnLst>
              <a:cxn ang="0">
                <a:pos x="connsiteX0" y="connsiteY0"/>
              </a:cxn>
              <a:cxn ang="0">
                <a:pos x="connsiteX1" y="connsiteY1"/>
              </a:cxn>
              <a:cxn ang="0">
                <a:pos x="connsiteX2" y="connsiteY2"/>
              </a:cxn>
            </a:cxnLst>
            <a:rect l="l" t="t" r="r" b="b"/>
            <a:pathLst>
              <a:path w="1451806" h="2514600">
                <a:moveTo>
                  <a:pt x="0" y="2514600"/>
                </a:moveTo>
                <a:lnTo>
                  <a:pt x="1451806" y="0"/>
                </a:lnTo>
                <a:lnTo>
                  <a:pt x="1451806" y="2514600"/>
                </a:lnTo>
                <a:close/>
              </a:path>
            </a:pathLst>
          </a:custGeom>
          <a:gradFill>
            <a:gsLst>
              <a:gs pos="0">
                <a:srgbClr val="7A2582"/>
              </a:gs>
              <a:gs pos="100000">
                <a:srgbClr val="00338D"/>
              </a:gs>
            </a:gsLst>
            <a:lin ang="19800000" scaled="0"/>
          </a:gradFill>
          <a:ln w="2910" cap="flat">
            <a:noFill/>
            <a:prstDash val="solid"/>
            <a:miter/>
          </a:ln>
        </p:spPr>
        <p:txBody>
          <a:bodyPr rtlCol="0" anchor="ctr"/>
          <a:lstStyle/>
          <a:p>
            <a:endParaRPr lang="en-US">
              <a:latin typeface="MS PGothic" panose="020B0600070205080204" pitchFamily="34" charset="-128"/>
              <a:ea typeface="MS PGothic" panose="020B0600070205080204" pitchFamily="34" charset="-128"/>
            </a:endParaRPr>
          </a:p>
        </p:txBody>
      </p:sp>
      <p:sp>
        <p:nvSpPr>
          <p:cNvPr id="9" name="Graphic 4">
            <a:extLst>
              <a:ext uri="{FF2B5EF4-FFF2-40B4-BE49-F238E27FC236}">
                <a16:creationId xmlns:a16="http://schemas.microsoft.com/office/drawing/2014/main" id="{EAB49D99-04AC-DFC1-9AB8-E98ECAE78DAA}"/>
              </a:ext>
            </a:extLst>
          </p:cNvPr>
          <p:cNvSpPr/>
          <p:nvPr/>
        </p:nvSpPr>
        <p:spPr>
          <a:xfrm rot="10800000">
            <a:off x="0" y="-21515"/>
            <a:ext cx="3429041" cy="4179604"/>
          </a:xfrm>
          <a:custGeom>
            <a:avLst/>
            <a:gdLst>
              <a:gd name="connsiteX0" fmla="*/ 0 w 2111717"/>
              <a:gd name="connsiteY0" fmla="*/ 3657600 h 3657599"/>
              <a:gd name="connsiteX1" fmla="*/ 2111718 w 2111717"/>
              <a:gd name="connsiteY1" fmla="*/ 0 h 3657599"/>
              <a:gd name="connsiteX2" fmla="*/ 2111718 w 2111717"/>
              <a:gd name="connsiteY2" fmla="*/ 3657600 h 3657599"/>
            </a:gdLst>
            <a:ahLst/>
            <a:cxnLst>
              <a:cxn ang="0">
                <a:pos x="connsiteX0" y="connsiteY0"/>
              </a:cxn>
              <a:cxn ang="0">
                <a:pos x="connsiteX1" y="connsiteY1"/>
              </a:cxn>
              <a:cxn ang="0">
                <a:pos x="connsiteX2" y="connsiteY2"/>
              </a:cxn>
            </a:cxnLst>
            <a:rect l="l" t="t" r="r" b="b"/>
            <a:pathLst>
              <a:path w="2111717" h="3657599">
                <a:moveTo>
                  <a:pt x="0" y="3657600"/>
                </a:moveTo>
                <a:lnTo>
                  <a:pt x="2111718" y="0"/>
                </a:lnTo>
                <a:lnTo>
                  <a:pt x="2111718" y="3657600"/>
                </a:lnTo>
                <a:close/>
              </a:path>
            </a:pathLst>
          </a:custGeom>
          <a:solidFill>
            <a:schemeClr val="bg1">
              <a:alpha val="3000"/>
            </a:schemeClr>
          </a:solidFill>
          <a:ln w="4233" cap="flat">
            <a:noFill/>
            <a:prstDash val="solid"/>
            <a:miter/>
          </a:ln>
        </p:spPr>
        <p:txBody>
          <a:bodyPr rtlCol="0" anchor="ctr"/>
          <a:lstStyle/>
          <a:p>
            <a:endParaRPr lang="en-US">
              <a:latin typeface="MS PGothic" panose="020B0600070205080204" pitchFamily="34" charset="-128"/>
              <a:ea typeface="MS PGothic" panose="020B0600070205080204" pitchFamily="34" charset="-128"/>
            </a:endParaRPr>
          </a:p>
        </p:txBody>
      </p:sp>
      <p:sp>
        <p:nvSpPr>
          <p:cNvPr id="3" name="Headline">
            <a:extLst>
              <a:ext uri="{FF2B5EF4-FFF2-40B4-BE49-F238E27FC236}">
                <a16:creationId xmlns:a16="http://schemas.microsoft.com/office/drawing/2014/main" id="{3D068CE8-71DB-9C63-97D1-F475CA606F73}"/>
              </a:ext>
            </a:extLst>
          </p:cNvPr>
          <p:cNvSpPr txBox="1">
            <a:spLocks/>
          </p:cNvSpPr>
          <p:nvPr/>
        </p:nvSpPr>
        <p:spPr>
          <a:xfrm>
            <a:off x="593938" y="990600"/>
            <a:ext cx="1463462" cy="965363"/>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2400" dirty="0">
                <a:solidFill>
                  <a:srgbClr val="EBB700"/>
                </a:solidFill>
                <a:latin typeface="MS PGothic" panose="020B0600070205080204" pitchFamily="34" charset="-128"/>
                <a:ea typeface="MS PGothic" panose="020B0600070205080204" pitchFamily="34" charset="-128"/>
                <a:cs typeface="Calibri" panose="020F0502020204030204" pitchFamily="34" charset="0"/>
              </a:rPr>
              <a:t>議事次第</a:t>
            </a:r>
          </a:p>
        </p:txBody>
      </p:sp>
      <p:pic>
        <p:nvPicPr>
          <p:cNvPr id="10" name="Picture 9">
            <a:extLst>
              <a:ext uri="{FF2B5EF4-FFF2-40B4-BE49-F238E27FC236}">
                <a16:creationId xmlns:a16="http://schemas.microsoft.com/office/drawing/2014/main" id="{90FCB713-2B45-C3EF-E6CF-D3DF12C83C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569" y="5944675"/>
            <a:ext cx="739156" cy="702199"/>
          </a:xfrm>
          <a:prstGeom prst="rect">
            <a:avLst/>
          </a:prstGeom>
        </p:spPr>
      </p:pic>
      <p:sp>
        <p:nvSpPr>
          <p:cNvPr id="6" name="TextBox 5">
            <a:extLst>
              <a:ext uri="{FF2B5EF4-FFF2-40B4-BE49-F238E27FC236}">
                <a16:creationId xmlns:a16="http://schemas.microsoft.com/office/drawing/2014/main" id="{34DAA464-1B03-DF12-0F05-4FB42B438932}"/>
              </a:ext>
            </a:extLst>
          </p:cNvPr>
          <p:cNvSpPr txBox="1"/>
          <p:nvPr/>
        </p:nvSpPr>
        <p:spPr>
          <a:xfrm>
            <a:off x="5334000" y="2362200"/>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ja-JP" sz="1800">
                <a:solidFill>
                  <a:schemeClr val="bg1"/>
                </a:solidFill>
                <a:latin typeface="MS PGothic" panose="020B0600070205080204" pitchFamily="34" charset="-128"/>
                <a:ea typeface="MS PGothic" panose="020B0600070205080204" pitchFamily="34" charset="-128"/>
                <a:cs typeface="Calibri" panose="020F0502020204030204" pitchFamily="34" charset="0"/>
              </a:rPr>
              <a:t>ゲストによるプレゼンテーション</a:t>
            </a:r>
          </a:p>
          <a:p>
            <a:pPr marL="403225" indent="-403225">
              <a:spcBef>
                <a:spcPts val="800"/>
              </a:spcBef>
              <a:spcAft>
                <a:spcPts val="1200"/>
              </a:spcAft>
              <a:buClr>
                <a:schemeClr val="accent1"/>
              </a:buClr>
              <a:buFont typeface="Wingdings 3" panose="05040102010807070707" pitchFamily="18" charset="2"/>
              <a:buChar char="u"/>
            </a:pPr>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意見交換</a:t>
            </a:r>
          </a:p>
          <a:p>
            <a:pPr marL="403225" indent="-403225">
              <a:spcBef>
                <a:spcPts val="800"/>
              </a:spcBef>
              <a:spcAft>
                <a:spcPts val="1200"/>
              </a:spcAft>
              <a:buClr>
                <a:schemeClr val="accent1"/>
              </a:buClr>
              <a:buFont typeface="Wingdings 3" panose="05040102010807070707" pitchFamily="18" charset="2"/>
              <a:buChar char="u"/>
            </a:pPr>
            <a:r>
              <a:rPr lang="ja-JP" sz="1800">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クラブのリソース</a:t>
            </a:r>
          </a:p>
          <a:p>
            <a:pPr marL="403225" indent="-403225">
              <a:spcBef>
                <a:spcPts val="800"/>
              </a:spcBef>
              <a:spcAft>
                <a:spcPts val="1200"/>
              </a:spcAft>
              <a:buClr>
                <a:schemeClr val="accent1"/>
              </a:buClr>
              <a:buFont typeface="Wingdings 3" panose="05040102010807070707" pitchFamily="18" charset="2"/>
              <a:buChar char="u"/>
            </a:pPr>
            <a:r>
              <a:rPr lang="ja-JP">
                <a:solidFill>
                  <a:schemeClr val="bg1"/>
                </a:solidFill>
                <a:latin typeface="MS PGothic" panose="020B0600070205080204" pitchFamily="34" charset="-128"/>
                <a:ea typeface="MS PGothic" panose="020B0600070205080204" pitchFamily="34" charset="-128"/>
                <a:cs typeface="Calibri" panose="020F0502020204030204" pitchFamily="34" charset="0"/>
              </a:rPr>
              <a:t>クラブの課題と成果</a:t>
            </a:r>
          </a:p>
          <a:p>
            <a:pPr marL="403225" indent="-403225">
              <a:spcBef>
                <a:spcPts val="800"/>
              </a:spcBef>
              <a:spcAft>
                <a:spcPts val="1200"/>
              </a:spcAft>
              <a:buClr>
                <a:schemeClr val="accent1"/>
              </a:buClr>
              <a:buFont typeface="Wingdings 3" panose="05040102010807070707" pitchFamily="18" charset="2"/>
              <a:buChar char="u"/>
            </a:pPr>
            <a:r>
              <a:rPr lang="ja-JP" sz="1800">
                <a:solidFill>
                  <a:schemeClr val="bg1"/>
                </a:solidFill>
                <a:latin typeface="MS PGothic" panose="020B0600070205080204" pitchFamily="34" charset="-128"/>
                <a:ea typeface="MS PGothic" panose="020B0600070205080204" pitchFamily="34" charset="-128"/>
                <a:cs typeface="Calibri" panose="020F0502020204030204" pitchFamily="34" charset="0"/>
              </a:rPr>
              <a:t>目標、行事、次のステップ</a:t>
            </a:r>
          </a:p>
        </p:txBody>
      </p:sp>
    </p:spTree>
    <p:extLst>
      <p:ext uri="{BB962C8B-B14F-4D97-AF65-F5344CB8AC3E}">
        <p14:creationId xmlns:p14="http://schemas.microsoft.com/office/powerpoint/2010/main" val="368141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S PGothic" panose="020B0600070205080204" pitchFamily="34" charset="-128"/>
              <a:ea typeface="MS PGothic" panose="020B0600070205080204" pitchFamily="3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S PGothic" panose="020B0600070205080204" pitchFamily="34" charset="-128"/>
                <a:ea typeface="MS PGothic" panose="020B0600070205080204" pitchFamily="34" charset="-128"/>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a:ln>
                <a:noFill/>
              </a:ln>
              <a:solidFill>
                <a:prstClr val="white"/>
              </a:solidFill>
              <a:effectLst/>
              <a:uLnTx/>
              <a:uFillTx/>
              <a:latin typeface="MS PGothic" panose="020B0600070205080204" pitchFamily="34" charset="-128"/>
              <a:ea typeface="MS PGothic" panose="020B0600070205080204" pitchFamily="34" charset="-128"/>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S PGothic" panose="020B0600070205080204" pitchFamily="34" charset="-128"/>
              <a:ea typeface="MS PGothic" panose="020B0600070205080204" pitchFamily="34" charset="-128"/>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962400" cy="1077218"/>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ゲストによる</a:t>
            </a:r>
            <a:endParaRPr lang="en-US" alt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endParaRPr>
          </a:p>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プレゼンテーション</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553998"/>
          </a:xfrm>
          <a:prstGeom prst="rect">
            <a:avLst/>
          </a:prstGeom>
          <a:solidFill>
            <a:schemeClr val="accent1"/>
          </a:solidFill>
        </p:spPr>
        <p:txBody>
          <a:bodyPr wrap="square" rtlCol="0">
            <a:spAutoFit/>
          </a:bodyPr>
          <a:lstStyle/>
          <a:p>
            <a:endParaRPr lang="en-US" sz="3000" dirty="0" err="1">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8861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AA8518-4184-765D-E53B-20C74AA01274}"/>
              </a:ext>
            </a:extLst>
          </p:cNvPr>
          <p:cNvSpPr/>
          <p:nvPr/>
        </p:nvSpPr>
        <p:spPr bwMode="auto">
          <a:xfrm>
            <a:off x="0" y="0"/>
            <a:ext cx="12192000" cy="6858000"/>
          </a:xfrm>
          <a:prstGeom prst="rect">
            <a:avLst/>
          </a:prstGeom>
          <a:solidFill>
            <a:srgbClr val="0D224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 name="Page Number - Blue">
            <a:extLst>
              <a:ext uri="{FF2B5EF4-FFF2-40B4-BE49-F238E27FC236}">
                <a16:creationId xmlns:a16="http://schemas.microsoft.com/office/drawing/2014/main" id="{FCA101BF-6907-9839-6FD0-16EBCAA660D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Arial" charset="0"/>
            </a:endParaRPr>
          </a:p>
        </p:txBody>
      </p:sp>
      <p:sp>
        <p:nvSpPr>
          <p:cNvPr id="2" name="Background - Solid">
            <a:extLst>
              <a:ext uri="{FF2B5EF4-FFF2-40B4-BE49-F238E27FC236}">
                <a16:creationId xmlns:a16="http://schemas.microsoft.com/office/drawing/2014/main" id="{EC7E90DB-B1B5-FEBC-30C9-D7ADA059F292}"/>
              </a:ext>
            </a:extLst>
          </p:cNvPr>
          <p:cNvSpPr/>
          <p:nvPr/>
        </p:nvSpPr>
        <p:spPr>
          <a:xfrm>
            <a:off x="0" y="-2"/>
            <a:ext cx="12192000" cy="868681"/>
          </a:xfrm>
          <a:prstGeom prst="rect">
            <a:avLst/>
          </a:prstGeom>
          <a:gradFill>
            <a:gsLst>
              <a:gs pos="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Background - Solid">
            <a:extLst>
              <a:ext uri="{FF2B5EF4-FFF2-40B4-BE49-F238E27FC236}">
                <a16:creationId xmlns:a16="http://schemas.microsoft.com/office/drawing/2014/main" id="{26C9493D-B927-21D3-4B4F-86EA848474B2}"/>
              </a:ext>
            </a:extLst>
          </p:cNvPr>
          <p:cNvSpPr/>
          <p:nvPr/>
        </p:nvSpPr>
        <p:spPr>
          <a:xfrm>
            <a:off x="-1524" y="640080"/>
            <a:ext cx="12193524" cy="228600"/>
          </a:xfrm>
          <a:prstGeom prst="rect">
            <a:avLst/>
          </a:prstGeom>
          <a:solidFill>
            <a:srgbClr val="0D2240">
              <a:alpha val="2097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TextBox 5">
            <a:extLst>
              <a:ext uri="{FF2B5EF4-FFF2-40B4-BE49-F238E27FC236}">
                <a16:creationId xmlns:a16="http://schemas.microsoft.com/office/drawing/2014/main" id="{9B6ED813-A4E2-8BA3-938D-AEB2FE9C03F6}"/>
              </a:ext>
            </a:extLst>
          </p:cNvPr>
          <p:cNvSpPr txBox="1"/>
          <p:nvPr/>
        </p:nvSpPr>
        <p:spPr>
          <a:xfrm>
            <a:off x="609600" y="1216371"/>
            <a:ext cx="3429000" cy="584775"/>
          </a:xfrm>
          <a:prstGeom prst="rect">
            <a:avLst/>
          </a:prstGeom>
          <a:noFill/>
          <a:ln>
            <a:noFill/>
          </a:ln>
        </p:spPr>
        <p:txBody>
          <a:bodyPr wrap="square" rtlCol="0">
            <a:spAutoFit/>
          </a:bodyPr>
          <a:lstStyle/>
          <a:p>
            <a:r>
              <a:rPr lang="ja-JP" sz="3200" dirty="0">
                <a:solidFill>
                  <a:schemeClr val="accent1"/>
                </a:solidFill>
                <a:latin typeface="MS PGothic" panose="020B0600070205080204" pitchFamily="34" charset="-128"/>
                <a:ea typeface="MS PGothic" panose="020B0600070205080204" pitchFamily="34" charset="-128"/>
                <a:cs typeface="Calibri" panose="020F0502020204030204" pitchFamily="34" charset="0"/>
              </a:rPr>
              <a:t>意見交換</a:t>
            </a:r>
          </a:p>
        </p:txBody>
      </p:sp>
      <p:sp>
        <p:nvSpPr>
          <p:cNvPr id="7" name="TextBox 6">
            <a:extLst>
              <a:ext uri="{FF2B5EF4-FFF2-40B4-BE49-F238E27FC236}">
                <a16:creationId xmlns:a16="http://schemas.microsoft.com/office/drawing/2014/main" id="{6BC3D2D0-F0F3-52BD-05E3-E78024C68E06}"/>
              </a:ext>
            </a:extLst>
          </p:cNvPr>
          <p:cNvSpPr txBox="1"/>
          <p:nvPr/>
        </p:nvSpPr>
        <p:spPr>
          <a:xfrm>
            <a:off x="31645" y="871368"/>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322981433"/>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MS Mincho"/>
        <a:cs typeface=""/>
      </a:majorFont>
      <a:minorFont>
        <a:latin typeface="Segoe UI Semibold"/>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5.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41449</TotalTime>
  <Words>9517</Words>
  <Application>Microsoft Office PowerPoint</Application>
  <PresentationFormat>Widescreen</PresentationFormat>
  <Paragraphs>439</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MS PGothic</vt:lpstr>
      <vt:lpstr>Arial</vt:lpstr>
      <vt:lpstr>Calibri</vt:lpstr>
      <vt:lpstr>Helvetica</vt:lpstr>
      <vt:lpstr>Helvetica Neue</vt:lpstr>
      <vt:lpstr>Open Sans Regular</vt:lpstr>
      <vt:lpstr>Segoe UI</vt:lpstr>
      <vt:lpstr>Wingdings 3</vt:lpstr>
      <vt:lpstr>ヒラギノ角ゴ Pro W3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1917</cp:revision>
  <cp:lastPrinted>2022-03-03T14:34:46Z</cp:lastPrinted>
  <dcterms:created xsi:type="dcterms:W3CDTF">2016-11-15T15:12:50Z</dcterms:created>
  <dcterms:modified xsi:type="dcterms:W3CDTF">2024-05-20T19:06:15Z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