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3"/>
  </p:notesMasterIdLst>
  <p:handoutMasterIdLst>
    <p:handoutMasterId r:id="rId34"/>
  </p:handoutMasterIdLst>
  <p:sldIdLst>
    <p:sldId id="961" r:id="rId7"/>
    <p:sldId id="1153" r:id="rId8"/>
    <p:sldId id="1140" r:id="rId9"/>
    <p:sldId id="1141" r:id="rId10"/>
    <p:sldId id="1127" r:id="rId11"/>
    <p:sldId id="968" r:id="rId12"/>
    <p:sldId id="1135" r:id="rId13"/>
    <p:sldId id="1136" r:id="rId14"/>
    <p:sldId id="1137" r:id="rId15"/>
    <p:sldId id="1121" r:id="rId16"/>
    <p:sldId id="1967" r:id="rId17"/>
    <p:sldId id="1139" r:id="rId18"/>
    <p:sldId id="1161" r:id="rId19"/>
    <p:sldId id="1163" r:id="rId20"/>
    <p:sldId id="2033" r:id="rId21"/>
    <p:sldId id="983" r:id="rId22"/>
    <p:sldId id="1968" r:id="rId23"/>
    <p:sldId id="2037" r:id="rId24"/>
    <p:sldId id="1148" r:id="rId25"/>
    <p:sldId id="2038" r:id="rId26"/>
    <p:sldId id="2039" r:id="rId27"/>
    <p:sldId id="1172" r:id="rId28"/>
    <p:sldId id="2041" r:id="rId29"/>
    <p:sldId id="1151" r:id="rId30"/>
    <p:sldId id="1134" r:id="rId31"/>
    <p:sldId id="1977" r:id="rId3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FF5C35"/>
    <a:srgbClr val="00AC69"/>
    <a:srgbClr val="FBC608"/>
    <a:srgbClr val="EBB700"/>
    <a:srgbClr val="10233F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1" autoAdjust="0"/>
    <p:restoredTop sz="87662" autoAdjust="0"/>
  </p:normalViewPr>
  <p:slideViewPr>
    <p:cSldViewPr showGuides="1">
      <p:cViewPr varScale="1">
        <p:scale>
          <a:sx n="100" d="100"/>
          <a:sy n="100" d="100"/>
        </p:scale>
        <p:origin x="1032" y="7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建立一个团队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建立一个愿景</a:t>
          </a:r>
          <a:endParaRPr lang="zh-TW" sz="1600" dirty="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rgbClr val="B2B3B2">
            <a:alpha val="60000"/>
          </a:srgb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建立一项计划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chemeClr val="bg1">
            <a:alpha val="60000"/>
          </a:schemeClr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zh-TW" altLang="en-US" sz="16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  <a:endParaRPr lang="zh-TW" sz="1600">
            <a:latin typeface="Arial" panose="020B0604020202020204" pitchFamily="34" charset="0"/>
            <a:ea typeface="PMingLiU"/>
            <a:cs typeface="Arial" panose="020B0604020202020204" pitchFamily="34" charset="0"/>
          </a:endParaRP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分会的会员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通过新的服务机会重振您的分会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以新会员振兴您的分会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zh-TW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在领导发展及分会运作中追求卓越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zh-TW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与社区分享贵分会的工作成绩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zh-TW" sz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514" y="0"/>
          <a:ext cx="1536715" cy="90337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建立一个团队</a:t>
          </a:r>
        </a:p>
      </dsp:txBody>
      <dsp:txXfrm>
        <a:off x="29973" y="26459"/>
        <a:ext cx="1483797" cy="850454"/>
      </dsp:txXfrm>
    </dsp:sp>
    <dsp:sp modelId="{7C60905F-858E-3D45-BDCF-8E59A2EDBDC4}">
      <dsp:nvSpPr>
        <dsp:cNvPr id="0" name=""/>
        <dsp:cNvSpPr/>
      </dsp:nvSpPr>
      <dsp:spPr>
        <a:xfrm>
          <a:off x="1693902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93902" y="337354"/>
        <a:ext cx="228048" cy="228663"/>
      </dsp:txXfrm>
    </dsp:sp>
    <dsp:sp modelId="{E8342DD9-3EB7-044E-AC87-2159238855B0}">
      <dsp:nvSpPr>
        <dsp:cNvPr id="0" name=""/>
        <dsp:cNvSpPr/>
      </dsp:nvSpPr>
      <dsp:spPr>
        <a:xfrm>
          <a:off x="2154916" y="0"/>
          <a:ext cx="1536715" cy="90337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建立一个愿景</a:t>
          </a:r>
        </a:p>
      </dsp:txBody>
      <dsp:txXfrm>
        <a:off x="2181375" y="26459"/>
        <a:ext cx="1483797" cy="850454"/>
      </dsp:txXfrm>
    </dsp:sp>
    <dsp:sp modelId="{B54B4899-8638-1D4E-9510-CDD331AF6A4C}">
      <dsp:nvSpPr>
        <dsp:cNvPr id="0" name=""/>
        <dsp:cNvSpPr/>
      </dsp:nvSpPr>
      <dsp:spPr>
        <a:xfrm>
          <a:off x="3845304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rgbClr val="B2B3B2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04" y="337354"/>
        <a:ext cx="228048" cy="228663"/>
      </dsp:txXfrm>
    </dsp:sp>
    <dsp:sp modelId="{BEB34310-ABF7-2D43-851D-F592E75CB68F}">
      <dsp:nvSpPr>
        <dsp:cNvPr id="0" name=""/>
        <dsp:cNvSpPr/>
      </dsp:nvSpPr>
      <dsp:spPr>
        <a:xfrm>
          <a:off x="4306319" y="0"/>
          <a:ext cx="1536715" cy="90337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建立一项计划</a:t>
          </a:r>
        </a:p>
      </dsp:txBody>
      <dsp:txXfrm>
        <a:off x="4332778" y="26459"/>
        <a:ext cx="1483797" cy="850454"/>
      </dsp:txXfrm>
    </dsp:sp>
    <dsp:sp modelId="{CA339F13-2EEE-8C42-BA2D-5E6BA45F7F5D}">
      <dsp:nvSpPr>
        <dsp:cNvPr id="0" name=""/>
        <dsp:cNvSpPr/>
      </dsp:nvSpPr>
      <dsp:spPr>
        <a:xfrm>
          <a:off x="5996706" y="261133"/>
          <a:ext cx="325783" cy="381105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96706" y="337354"/>
        <a:ext cx="228048" cy="228663"/>
      </dsp:txXfrm>
    </dsp:sp>
    <dsp:sp modelId="{A036C3C0-EC55-8E47-B730-4BF68E881699}">
      <dsp:nvSpPr>
        <dsp:cNvPr id="0" name=""/>
        <dsp:cNvSpPr/>
      </dsp:nvSpPr>
      <dsp:spPr>
        <a:xfrm>
          <a:off x="6457721" y="0"/>
          <a:ext cx="1536715" cy="90337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>
              <a:latin typeface="Arial" panose="020B0604020202020204" pitchFamily="34" charset="0"/>
              <a:ea typeface="PMingLiU"/>
              <a:cs typeface="Arial" panose="020B0604020202020204" pitchFamily="34" charset="0"/>
            </a:rPr>
            <a:t>建立成功</a:t>
          </a:r>
        </a:p>
      </dsp:txBody>
      <dsp:txXfrm>
        <a:off x="6484180" y="26459"/>
        <a:ext cx="1483797" cy="850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增加</a:t>
          </a:r>
          <a:br>
            <a:rPr lang="en-US" alt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</a:br>
          <a:r>
            <a:rPr lang="zh-TW" sz="33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分会的会员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以新会员振兴您的分会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通过新的服务机会重振您的分会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tx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在领导发展及分会运作中追求卓越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55245" rIns="55245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>
              <a:solidFill>
                <a:schemeClr val="accent6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与社区分享贵分会的工作成绩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3000046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分享</a:t>
          </a:r>
        </a:p>
      </dsp:txBody>
      <dsp:txXfrm>
        <a:off x="3000046" y="22775"/>
        <a:ext cx="799390" cy="799390"/>
      </dsp:txXfrm>
    </dsp:sp>
    <dsp:sp modelId="{38F3E115-2726-41E2-A1A9-A5F5D41654D6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21292777"/>
            <a:gd name="adj4" fmla="val 1976664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3483011" y="1509188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支持</a:t>
          </a:r>
        </a:p>
      </dsp:txBody>
      <dsp:txXfrm>
        <a:off x="3483011" y="1509188"/>
        <a:ext cx="799390" cy="799390"/>
      </dsp:txXfrm>
    </dsp:sp>
    <dsp:sp modelId="{8BA4A4AD-AE21-4519-907E-3292F261B497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4014216"/>
            <a:gd name="adj4" fmla="val 2253875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2218592" y="2427842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认可</a:t>
          </a:r>
        </a:p>
      </dsp:txBody>
      <dsp:txXfrm>
        <a:off x="2218592" y="2427842"/>
        <a:ext cx="799390" cy="799390"/>
      </dsp:txXfrm>
    </dsp:sp>
    <dsp:sp modelId="{9E39B2B2-8846-4D64-9C36-18324217A6E5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8210097"/>
            <a:gd name="adj4" fmla="val 644975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724177" y="1509188"/>
          <a:ext cx="1259383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评估</a:t>
          </a:r>
        </a:p>
      </dsp:txBody>
      <dsp:txXfrm>
        <a:off x="724177" y="1509188"/>
        <a:ext cx="1259383" cy="799390"/>
      </dsp:txXfrm>
    </dsp:sp>
    <dsp:sp modelId="{2E3351E2-2A4A-4DA6-8386-CAD3C32A7C8A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2297326"/>
            <a:gd name="adj4" fmla="val 10771196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1437139" y="22775"/>
          <a:ext cx="799390" cy="799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solidFill>
                <a:schemeClr val="bg1"/>
              </a:solidFill>
              <a:latin typeface="Calibri" panose="020F0502020204030204" pitchFamily="34" charset="0"/>
              <a:ea typeface="PMingLiU"/>
              <a:cs typeface="Calibri" panose="020F0502020204030204" pitchFamily="34" charset="0"/>
            </a:rPr>
            <a:t>改变</a:t>
          </a:r>
        </a:p>
      </dsp:txBody>
      <dsp:txXfrm>
        <a:off x="1437139" y="22775"/>
        <a:ext cx="799390" cy="799390"/>
      </dsp:txXfrm>
    </dsp:sp>
    <dsp:sp modelId="{530FA79C-3F31-40E4-83D7-8F47B18CD322}">
      <dsp:nvSpPr>
        <dsp:cNvPr id="0" name=""/>
        <dsp:cNvSpPr/>
      </dsp:nvSpPr>
      <dsp:spPr>
        <a:xfrm>
          <a:off x="1119928" y="-309"/>
          <a:ext cx="2996718" cy="2996718"/>
        </a:xfrm>
        <a:prstGeom prst="circularArrow">
          <a:avLst>
            <a:gd name="adj1" fmla="val 5202"/>
            <a:gd name="adj2" fmla="val 336027"/>
            <a:gd name="adj3" fmla="val 16865206"/>
            <a:gd name="adj4" fmla="val 15198767"/>
            <a:gd name="adj5" fmla="val 606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NAMI Past Present Future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NAMI Past Present Future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/>
              <a:t>分享: </a:t>
            </a: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贵分会的</a:t>
            </a:r>
            <a:r>
              <a:rPr lang="zh-TW" sz="12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愿景</a:t>
            </a: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给所有分会会员，以便他们意识到分会想要实现什么，以及他们在达成分会目标中的角色。对于任何分会的健康和活力而言，其会员感到与分会的成功息息相关是很重要的。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支持：会员致力于该计划，确保会员拥有成功所需的资源。领导人应主动联系会员，确保他们感到受支持，并获得所需的指导。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认可：里程碑，使成员感到被重视，并知道他们正在朝着正确的方向前进。每个旅程都始于迈出的第一步。经常让会员放心，以保持他们的动力和参与度。不要保密您的成功！与您的社区分享成功，让志同道合的人（和潜在会员）参与其中！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评估：这项计划。定期地评估您的计划也是很关键。当情况发生变化时，您的计划也需要修改。建立最初的「愿景」只是一个开始。通过衡量进展和定期收集分会会员的反饋，可保持它的活力和相关性。这就是您实现想要之结果的方法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sz="1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改变：  计划。不要害怕因机会不断变化而更改计划，以便保持计划的相关性。定期重新审查计划、评估需求，并完善行动步骤。让参与计划的成员参与决策，以便他们保持参与并做出承诺。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访问「改善分会质量」网页，立即下载《分会成功计划指南》和随附的 PPT 简报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3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NAMI Past Present Future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3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NAMI Past Present Future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使用 SWOT 分析来确定需求并制定目标。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/>
              <a:t>此分会的疑难解答指南列出常见的分会问题，并提供资源和潜在的解决办法。</a:t>
            </a:r>
            <a:r>
              <a:rPr lang="zh-TW" sz="1800" dirty="0">
                <a:effectLst/>
                <a:latin typeface="Calibri Light" panose="020F0302020204030204" pitchFamily="34" charset="0"/>
                <a:ea typeface="PMingLiU" panose="020F0502020204030204" pitchFamily="34" charset="0"/>
              </a:rPr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zh-TW" dirty="0"/>
              <a:t>NAMI的过去、现在和未来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onsclubsinternational.myshopify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mailto:orderdetails@lionsclubs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为分会的成功做好计划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sz="2000" b="1" dirty="0">
                <a:solidFill>
                  <a:schemeClr val="bg1"/>
                </a:solidFill>
                <a:latin typeface="Calibri" panose="020F0502020204030204" pitchFamily="34" charset="0"/>
                <a:ea typeface="PMingLiU" panose="020F0502020204030204" pitchFamily="34" charset="0"/>
                <a:cs typeface="Calibri" panose="020F0502020204030204" pitchFamily="34" charset="0"/>
              </a:rPr>
              <a:t>(全球会员发展措施)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FABCE05-DFA2-D96D-4685-EF45E6F6B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5410200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914400" y="18053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899082" y="11326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SWOT 分析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8412242" y="2167745"/>
            <a:ext cx="3749278" cy="2888070"/>
            <a:chOff x="444259" y="1879385"/>
            <a:chExt cx="5377898" cy="276209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发挥我们的优势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管理我们的劣势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利用机会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zh-TW" sz="2400" dirty="0">
                  <a:solidFill>
                    <a:schemeClr val="bg1"/>
                  </a:solidFill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减少威胁的影响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1D0E3-CCD2-4C8B-A1F6-FE183E38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719" y="2598930"/>
            <a:ext cx="6830652" cy="1947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B64439E-911E-BCA9-A8C9-E3F8B377BDB2}"/>
              </a:ext>
            </a:extLst>
          </p:cNvPr>
          <p:cNvGrpSpPr/>
          <p:nvPr/>
        </p:nvGrpSpPr>
        <p:grpSpPr>
          <a:xfrm>
            <a:off x="0" y="-29618"/>
            <a:ext cx="12193524" cy="1073298"/>
            <a:chOff x="-1524" y="-2"/>
            <a:chExt cx="12193524" cy="1073298"/>
          </a:xfrm>
        </p:grpSpPr>
        <p:sp>
          <p:nvSpPr>
            <p:cNvPr id="5" name="Background - Solid">
              <a:extLst>
                <a:ext uri="{FF2B5EF4-FFF2-40B4-BE49-F238E27FC236}">
                  <a16:creationId xmlns:a16="http://schemas.microsoft.com/office/drawing/2014/main" id="{D5CE7400-D161-5994-33AD-37C7FCB3C01B}"/>
                </a:ext>
              </a:extLst>
            </p:cNvPr>
            <p:cNvSpPr/>
            <p:nvPr/>
          </p:nvSpPr>
          <p:spPr>
            <a:xfrm>
              <a:off x="0" y="-2"/>
              <a:ext cx="12192000" cy="868681"/>
            </a:xfrm>
            <a:prstGeom prst="rect">
              <a:avLst/>
            </a:prstGeom>
            <a:gradFill>
              <a:gsLst>
                <a:gs pos="0">
                  <a:srgbClr val="00338D"/>
                </a:gs>
                <a:gs pos="100000">
                  <a:srgbClr val="7A258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6" name="Background - Solid">
              <a:extLst>
                <a:ext uri="{FF2B5EF4-FFF2-40B4-BE49-F238E27FC236}">
                  <a16:creationId xmlns:a16="http://schemas.microsoft.com/office/drawing/2014/main" id="{A5B81C2E-14C4-04C8-9848-E868BC22CCB3}"/>
                </a:ext>
              </a:extLst>
            </p:cNvPr>
            <p:cNvSpPr/>
            <p:nvPr/>
          </p:nvSpPr>
          <p:spPr>
            <a:xfrm>
              <a:off x="-1524" y="640080"/>
              <a:ext cx="12193524" cy="228600"/>
            </a:xfrm>
            <a:prstGeom prst="rect">
              <a:avLst/>
            </a:prstGeom>
            <a:solidFill>
              <a:srgbClr val="0D2240">
                <a:alpha val="2097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6E252A-BFC2-B426-9391-24A50A53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8822" y="201698"/>
              <a:ext cx="917472" cy="871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69591B4A-1079-E220-6F07-2754F9CC6BCE}"/>
              </a:ext>
            </a:extLst>
          </p:cNvPr>
          <p:cNvSpPr txBox="1">
            <a:spLocks/>
          </p:cNvSpPr>
          <p:nvPr/>
        </p:nvSpPr>
        <p:spPr>
          <a:xfrm>
            <a:off x="926632" y="2313421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支持专注领域的资源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55071" y="1267871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515383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资源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D10ED-E8DA-8D51-6B98-DE3B16DBC2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07" y="5595975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3A232469-5079-B257-6CE7-D7BFC525EBC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832E8-207E-7851-457F-3A65CB351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183" y="2057400"/>
            <a:ext cx="2783418" cy="361366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418F0D-EE42-D03D-4BEE-9F80754B4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93" y="1646765"/>
            <a:ext cx="2712943" cy="352222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831766-860C-6338-86A1-15AFBE56D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6417" y="2057400"/>
            <a:ext cx="2787135" cy="36136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04AA60-15F1-E048-5F3C-AC42D673F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739" y="1786071"/>
            <a:ext cx="2960575" cy="3817158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09F88-8CDD-D7C9-D6CC-B355A813EA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23" y="5665819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E9DB9510-11F5-076A-9133-C0743A6ACA42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9D3388-80FD-D43B-ED47-B1487B24E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765" y="812202"/>
            <a:ext cx="2936118" cy="3774026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01E0BD-1F77-97B1-4878-1DDDDAE28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5204" y="5039934"/>
            <a:ext cx="6272050" cy="1618070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1E3507-B67E-0473-BEE5-AF3EF970A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23" y="1768841"/>
            <a:ext cx="2947854" cy="380490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134B4A-CE0F-3E6F-F9ED-BCCFA64BF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604" y="626716"/>
            <a:ext cx="3069870" cy="398282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7B29CA-455F-164C-DBCE-83ACA9242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716206"/>
            <a:ext cx="4467225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F0D4F-0B1D-8070-D648-3AF2420391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5551065"/>
            <a:ext cx="896739" cy="849661"/>
          </a:xfrm>
          <a:prstGeom prst="rect">
            <a:avLst/>
          </a:prstGeom>
        </p:spPr>
      </p:pic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034C46DE-F1CC-66D7-B30D-429F36DD94A8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A85D66F-65E9-61FF-B926-9B1503EEDFBA}"/>
              </a:ext>
            </a:extLst>
          </p:cNvPr>
          <p:cNvSpPr txBox="1">
            <a:spLocks/>
          </p:cNvSpPr>
          <p:nvPr/>
        </p:nvSpPr>
        <p:spPr>
          <a:xfrm>
            <a:off x="1069244" y="2337799"/>
            <a:ext cx="2952415" cy="13655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建立目标</a:t>
            </a:r>
          </a:p>
        </p:txBody>
      </p:sp>
    </p:spTree>
    <p:extLst>
      <p:ext uri="{BB962C8B-B14F-4D97-AF65-F5344CB8AC3E}">
        <p14:creationId xmlns:p14="http://schemas.microsoft.com/office/powerpoint/2010/main" val="731563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1458067"/>
            <a:ext cx="1561339" cy="3699067"/>
            <a:chOff x="563385" y="1458067"/>
            <a:chExt cx="1561339" cy="3699067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0894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具体的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0" i="0" u="none" strike="noStrike" cap="none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确保目标是明确的。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1479112"/>
            <a:ext cx="1976334" cy="3959984"/>
            <a:chOff x="2589874" y="1479112"/>
            <a:chExt cx="1976334" cy="3959984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979832" y="3605883"/>
              <a:ext cx="12468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可衡量的</a:t>
              </a: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0" i="0" u="none" strike="noStrike" cap="none" normalizeH="0" baseline="0" noProof="0" dirty="0">
                <a:ln>
                  <a:noFill/>
                </a:ln>
                <a:solidFill>
                  <a:srgbClr val="F76639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基准和进展必须是可衡量的。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1442025"/>
            <a:ext cx="2004002" cy="4100391"/>
            <a:chOff x="5204374" y="1442025"/>
            <a:chExt cx="2004002" cy="4100391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04190" y="3581608"/>
              <a:ext cx="12311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可行动的</a:t>
              </a: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A</a:t>
              </a:r>
              <a:endParaRPr kumimoji="0" lang="zh-TW" sz="4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PMingLiU"/>
                <a:cs typeface="Calibri" panose="020F0502020204030204" pitchFamily="34" charset="0"/>
              </a:endParaRP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1221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每个目标都必须是可以实现的。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1458067"/>
            <a:ext cx="1895637" cy="4209446"/>
            <a:chOff x="7655714" y="1458067"/>
            <a:chExt cx="1895637" cy="4209446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7844908" y="3581608"/>
              <a:ext cx="15388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符合实际的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1" i="0" u="none" strike="noStrike" cap="none" normalizeH="0" baseline="0" noProof="0" dirty="0">
                <a:ln>
                  <a:noFill/>
                </a:ln>
                <a:solidFill>
                  <a:srgbClr val="407CCA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具有挑战性但并非不现实的。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1479112"/>
            <a:ext cx="1982764" cy="4047354"/>
            <a:chOff x="9928192" y="1479112"/>
            <a:chExt cx="1982764" cy="4047354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3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300" b="1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有时限的</a:t>
              </a: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6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5400" b="0" i="0" u="none" strike="noStrike" cap="none" normalizeH="0" baseline="0" noProof="0" dirty="0">
                <a:ln>
                  <a:noFill/>
                </a:ln>
                <a:solidFill>
                  <a:srgbClr val="00A869"/>
                </a:solidFill>
                <a:effectLst/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4800" b="1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sz="24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有概述进展日程的时间表。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E1D0AD7-D241-1C4D-81FF-137E44EAD7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193" y="5649620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682DC449-2517-34B6-C44E-5390B8890EB8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7F255104-24FF-AB44-4B27-68C75C0041A4}"/>
              </a:ext>
            </a:extLst>
          </p:cNvPr>
          <p:cNvSpPr txBox="1">
            <a:spLocks/>
          </p:cNvSpPr>
          <p:nvPr/>
        </p:nvSpPr>
        <p:spPr>
          <a:xfrm>
            <a:off x="227049" y="304800"/>
            <a:ext cx="1447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目标 </a:t>
            </a:r>
          </a:p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宣言表格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6A5F4-B123-123B-A8A3-F194823C6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07" y="533400"/>
            <a:ext cx="4248885" cy="554764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70B1183F-D24E-396E-2B78-ACA795B042CD}"/>
              </a:ext>
            </a:extLst>
          </p:cNvPr>
          <p:cNvSpPr txBox="1">
            <a:spLocks/>
          </p:cNvSpPr>
          <p:nvPr/>
        </p:nvSpPr>
        <p:spPr>
          <a:xfrm>
            <a:off x="926632" y="2209800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建立一个计划</a:t>
            </a:r>
            <a:br>
              <a:rPr lang="en-US" alt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来实现我们的目标</a:t>
            </a:r>
          </a:p>
        </p:txBody>
      </p:sp>
    </p:spTree>
    <p:extLst>
      <p:ext uri="{BB962C8B-B14F-4D97-AF65-F5344CB8AC3E}">
        <p14:creationId xmlns:p14="http://schemas.microsoft.com/office/powerpoint/2010/main" val="294645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7062068" y="1410019"/>
            <a:ext cx="4906316" cy="499070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每个地区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何事？(目标宣言)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如何做？(行动步骤)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何时？(完成截止日)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人物? (行动负责人)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您如何知道? （您如何知道工作已完成）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5782" y="1560524"/>
            <a:ext cx="56098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列出你将为实现目标所采取的步骤，以</a:t>
            </a: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制定您的</a:t>
            </a:r>
            <a:r>
              <a:rPr lang="zh-TW" sz="2400" b="1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行动计划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。</a:t>
            </a:r>
            <a:r>
              <a:rPr lang="zh-TW" sz="2400" strike="sngStrike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此步骤将总结目标将如何实现（行动步骤）、每个步骤何时会完成、谁将负责该步骤、及如何确定每个步骤已经完成。《行动计划工作表》是个可以用来制定计划，以实现每项目目标工具。每个目标的计划放在一起，就构成了您的 </a:t>
            </a:r>
            <a:r>
              <a:rPr lang="zh-TW" sz="2400" i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愿景。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208376" y="467645"/>
            <a:ext cx="8272955" cy="767387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建立计划来实现我们的目标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663624" y="3863258"/>
            <a:ext cx="5281284" cy="4572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4678B5-B624-B655-C95D-8DAB107CFF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6" y="588636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E9AE31BF-4158-09D8-F3F1-A97278AF2E75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447800" y="2362200"/>
            <a:ext cx="94488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聚集一起是个开始；  保持团结是进步；</a:t>
            </a:r>
            <a:br>
              <a:rPr lang="en-US" alt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共同奋斗则是成功。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zh-TW" i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- 亨利 福特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F0E423-5586-4CF7-7D09-38EC774AFA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3" y="55393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F779E1F0-D318-9BC0-8714-2BCA854231AC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D3DD00B5-6448-60B4-DC32-034C765C3DBE}"/>
              </a:ext>
            </a:extLst>
          </p:cNvPr>
          <p:cNvSpPr txBox="1">
            <a:spLocks/>
          </p:cNvSpPr>
          <p:nvPr/>
        </p:nvSpPr>
        <p:spPr>
          <a:xfrm>
            <a:off x="181329" y="240805"/>
            <a:ext cx="1586234" cy="70219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行动计划</a:t>
            </a:r>
            <a:br>
              <a:rPr lang="en-US" alt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</a:br>
            <a:r>
              <a:rPr lang="zh-TW" sz="2400" dirty="0">
                <a:solidFill>
                  <a:srgbClr val="EBB700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工作表</a:t>
            </a:r>
          </a:p>
        </p:txBody>
      </p:sp>
      <p:sp>
        <p:nvSpPr>
          <p:cNvPr id="8" name="TextBox 93">
            <a:extLst>
              <a:ext uri="{FF2B5EF4-FFF2-40B4-BE49-F238E27FC236}">
                <a16:creationId xmlns:a16="http://schemas.microsoft.com/office/drawing/2014/main" id="{28FEC1D3-442C-6F4B-4108-AC445FC5C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435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 pitchFamily="34" charset="0"/>
                <a:ea typeface="PMingLiU" charset="0"/>
                <a:cs typeface="Calibri" panose="020F0502020204030204" pitchFamily="34" charset="0"/>
              </a:rPr>
              <a:t>复印此表格并为每个目标填写一份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0D91E2-6302-313B-76FA-A6F316442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81000"/>
            <a:ext cx="4356074" cy="57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49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F2601D67-2E2C-347C-763F-8EB42FD4ADDF}"/>
              </a:ext>
            </a:extLst>
          </p:cNvPr>
          <p:cNvSpPr txBox="1">
            <a:spLocks/>
          </p:cNvSpPr>
          <p:nvPr/>
        </p:nvSpPr>
        <p:spPr>
          <a:xfrm>
            <a:off x="982108" y="2465820"/>
            <a:ext cx="2654768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建立成功</a:t>
            </a:r>
          </a:p>
        </p:txBody>
      </p:sp>
    </p:spTree>
    <p:extLst>
      <p:ext uri="{BB962C8B-B14F-4D97-AF65-F5344CB8AC3E}">
        <p14:creationId xmlns:p14="http://schemas.microsoft.com/office/powerpoint/2010/main" val="1358148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8615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2406611" y="1943225"/>
            <a:ext cx="2514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要成功，就需要：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分享</a:t>
            </a:r>
          </a:p>
          <a:p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支持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认可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评估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改变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199830" y="761791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建立成功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24202" y="3492295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9882568"/>
              </p:ext>
            </p:extLst>
          </p:nvPr>
        </p:nvGraphicFramePr>
        <p:xfrm>
          <a:off x="6858000" y="2406756"/>
          <a:ext cx="5006579" cy="3227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6B2E53E-0EED-EAED-5FDA-6DA672D5B8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16" y="5886368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76E1EA49-42A0-E7DF-C0FC-B7922C453AAE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9B7DDEFA-2083-4E7F-57B4-242747B527E6}"/>
              </a:ext>
            </a:extLst>
          </p:cNvPr>
          <p:cNvSpPr txBox="1">
            <a:spLocks/>
          </p:cNvSpPr>
          <p:nvPr/>
        </p:nvSpPr>
        <p:spPr>
          <a:xfrm>
            <a:off x="888343" y="2465820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记得庆祝</a:t>
            </a:r>
          </a:p>
        </p:txBody>
      </p:sp>
    </p:spTree>
    <p:extLst>
      <p:ext uri="{BB962C8B-B14F-4D97-AF65-F5344CB8AC3E}">
        <p14:creationId xmlns:p14="http://schemas.microsoft.com/office/powerpoint/2010/main" val="3065689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838200" y="853426"/>
            <a:ext cx="243840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</a:rPr>
              <a:t>记得庆祝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2239123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LCI商店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是为庆祝活动订购证书、奖牌和其他物品的简便方法。如果您对分会用品有进一步的问题，请发送电子邮件至</a:t>
            </a:r>
            <a:r>
              <a:rPr lang="zh-TW" sz="2400" u="sng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935313C-E7CA-4D0A-90F9-47836485D120}"/>
              </a:ext>
            </a:extLst>
          </p:cNvPr>
          <p:cNvSpPr txBox="1">
            <a:spLocks/>
          </p:cNvSpPr>
          <p:nvPr/>
        </p:nvSpPr>
        <p:spPr>
          <a:xfrm>
            <a:off x="2975246" y="3703334"/>
            <a:ext cx="7848600" cy="2286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您将如何庆祝?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Yellow Bar">
            <a:extLst>
              <a:ext uri="{FF2B5EF4-FFF2-40B4-BE49-F238E27FC236}">
                <a16:creationId xmlns:a16="http://schemas.microsoft.com/office/drawing/2014/main" id="{6BDEAB5F-CC84-B924-266B-440084C6F3DE}"/>
              </a:ext>
            </a:extLst>
          </p:cNvPr>
          <p:cNvSpPr/>
          <p:nvPr/>
        </p:nvSpPr>
        <p:spPr>
          <a:xfrm>
            <a:off x="990600" y="149946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F5CC3-5857-7174-57BA-FE68EB5C4A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83" y="5423958"/>
            <a:ext cx="993832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5BF3086F-684A-636E-BC00-717BDFEBC10E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137561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36E80-457F-474B-835B-CE365A93819E}"/>
              </a:ext>
            </a:extLst>
          </p:cNvPr>
          <p:cNvSpPr/>
          <p:nvPr/>
        </p:nvSpPr>
        <p:spPr>
          <a:xfrm>
            <a:off x="187242" y="1473415"/>
            <a:ext cx="8115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下载该指南、完整的 PPT 和资源以进一步帮助您的分会。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9FF34C-06D7-46D4-9AD6-9F809BD4109D}"/>
              </a:ext>
            </a:extLst>
          </p:cNvPr>
          <p:cNvSpPr/>
          <p:nvPr/>
        </p:nvSpPr>
        <p:spPr>
          <a:xfrm>
            <a:off x="6003121" y="148894"/>
            <a:ext cx="5861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66A831-5539-4B10-B1A6-F4F4D7C8EE8D}"/>
              </a:ext>
            </a:extLst>
          </p:cNvPr>
          <p:cNvSpPr/>
          <p:nvPr/>
        </p:nvSpPr>
        <p:spPr>
          <a:xfrm>
            <a:off x="9428070" y="2454619"/>
            <a:ext cx="722437" cy="4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PPT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D48252-11DE-4006-B9C9-AF01B63F91D6}"/>
              </a:ext>
            </a:extLst>
          </p:cNvPr>
          <p:cNvSpPr/>
          <p:nvPr/>
        </p:nvSpPr>
        <p:spPr>
          <a:xfrm>
            <a:off x="5690670" y="2865559"/>
            <a:ext cx="990398" cy="473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指南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4F5896-ACCE-5853-FA5B-430BF7BEBFFF}"/>
              </a:ext>
            </a:extLst>
          </p:cNvPr>
          <p:cNvGrpSpPr/>
          <p:nvPr/>
        </p:nvGrpSpPr>
        <p:grpSpPr>
          <a:xfrm>
            <a:off x="0" y="652795"/>
            <a:ext cx="8810984" cy="665036"/>
            <a:chOff x="19878" y="0"/>
            <a:chExt cx="8810984" cy="665036"/>
          </a:xfrm>
        </p:grpSpPr>
        <p:sp>
          <p:nvSpPr>
            <p:cNvPr id="12" name="Yellow Bar">
              <a:extLst>
                <a:ext uri="{FF2B5EF4-FFF2-40B4-BE49-F238E27FC236}">
                  <a16:creationId xmlns:a16="http://schemas.microsoft.com/office/drawing/2014/main" id="{0CCF62DE-6FC9-4725-BA9A-E9BE0AC27BA7}"/>
                </a:ext>
              </a:extLst>
            </p:cNvPr>
            <p:cNvSpPr/>
            <p:nvPr/>
          </p:nvSpPr>
          <p:spPr>
            <a:xfrm flipV="1">
              <a:off x="187242" y="575908"/>
              <a:ext cx="5389769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/>
            </a:p>
          </p:txBody>
        </p:sp>
        <p:sp>
          <p:nvSpPr>
            <p:cNvPr id="15" name="Headline">
              <a:extLst>
                <a:ext uri="{FF2B5EF4-FFF2-40B4-BE49-F238E27FC236}">
                  <a16:creationId xmlns:a16="http://schemas.microsoft.com/office/drawing/2014/main" id="{DCABE8B6-F5C1-4124-B71A-69AF8B4C55AF}"/>
                </a:ext>
              </a:extLst>
            </p:cNvPr>
            <p:cNvSpPr txBox="1">
              <a:spLocks/>
            </p:cNvSpPr>
            <p:nvPr/>
          </p:nvSpPr>
          <p:spPr>
            <a:xfrm>
              <a:off x="19878" y="0"/>
              <a:ext cx="8810984" cy="665036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chemeClr val="bg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dirty="0">
                  <a:solidFill>
                    <a:schemeClr val="accent1"/>
                  </a:solidFill>
                </a:rPr>
                <a:t>专为您在分会使用而设计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EC04D6-37CB-EF63-338C-9BFFB82D7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346" y="3142763"/>
            <a:ext cx="4571886" cy="255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2191B-5ABF-CC41-E098-5B556A52D5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4" y="5716262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60F628EF-CF22-325A-828A-13BBB4EBEA9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E184D6-C6B5-6AFA-3058-EE2A51B69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687" y="3507263"/>
            <a:ext cx="2267313" cy="29852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B23772-FD2D-219A-D030-D3A140303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623" y="2969966"/>
            <a:ext cx="4602441" cy="26299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678EA7-AF0D-F135-1B3B-8ED5DE223854}"/>
              </a:ext>
            </a:extLst>
          </p:cNvPr>
          <p:cNvSpPr/>
          <p:nvPr/>
        </p:nvSpPr>
        <p:spPr>
          <a:xfrm>
            <a:off x="2057078" y="2401521"/>
            <a:ext cx="990398" cy="46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kern="100" dirty="0" err="1">
                <a:solidFill>
                  <a:schemeClr val="bg1"/>
                </a:solidFill>
                <a:effectLst/>
                <a:latin typeface="MS Gothic" panose="020B0609070205080204" pitchFamily="49" charset="-128"/>
                <a:ea typeface="Calibri" panose="020F0502020204030204" pitchFamily="34" charset="0"/>
                <a:cs typeface="MS Gothic" panose="020B0609070205080204" pitchFamily="49" charset="-128"/>
              </a:rPr>
              <a:t>网</a:t>
            </a:r>
            <a:r>
              <a:rPr lang="en-US" sz="2400" b="1" kern="100" dirty="0" err="1">
                <a:solidFill>
                  <a:schemeClr val="bg1"/>
                </a:solidFill>
                <a:effectLst/>
                <a:latin typeface="SimSun" panose="02010600030101010101" pitchFamily="2" charset="-122"/>
                <a:ea typeface="Calibri" panose="020F0502020204030204" pitchFamily="34" charset="0"/>
                <a:cs typeface="SimSun" panose="02010600030101010101" pitchFamily="2" charset="-122"/>
              </a:rPr>
              <a:t>页</a:t>
            </a:r>
            <a:endParaRPr lang="en-US" sz="2400" b="1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871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8A4862D2-2C74-7AEF-8191-844A5E88B199}"/>
              </a:ext>
            </a:extLst>
          </p:cNvPr>
          <p:cNvSpPr txBox="1">
            <a:spLocks/>
          </p:cNvSpPr>
          <p:nvPr/>
        </p:nvSpPr>
        <p:spPr>
          <a:xfrm>
            <a:off x="2999424" y="3748013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感谢您！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77027" y="144748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71861" y="628598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分会的全球会员发展措施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D269A6-DD3E-AFFF-B4A2-6089097BFA8F}"/>
              </a:ext>
            </a:extLst>
          </p:cNvPr>
          <p:cNvGrpSpPr/>
          <p:nvPr/>
        </p:nvGrpSpPr>
        <p:grpSpPr>
          <a:xfrm>
            <a:off x="2667000" y="3429000"/>
            <a:ext cx="6229322" cy="2768880"/>
            <a:chOff x="1356985" y="3009628"/>
            <a:chExt cx="6229322" cy="276888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639E146-14E1-4FAA-8A05-A7D728D33865}"/>
                </a:ext>
              </a:extLst>
            </p:cNvPr>
            <p:cNvGrpSpPr/>
            <p:nvPr/>
          </p:nvGrpSpPr>
          <p:grpSpPr>
            <a:xfrm>
              <a:off x="1826681" y="3009628"/>
              <a:ext cx="5759626" cy="2768880"/>
              <a:chOff x="1784174" y="3012770"/>
              <a:chExt cx="5759626" cy="2768880"/>
            </a:xfrm>
          </p:grpSpPr>
          <p:sp>
            <p:nvSpPr>
              <p:cNvPr id="14" name="Content Placeholder 35">
                <a:extLst>
                  <a:ext uri="{FF2B5EF4-FFF2-40B4-BE49-F238E27FC236}">
                    <a16:creationId xmlns:a16="http://schemas.microsoft.com/office/drawing/2014/main" id="{17CBCB3A-FC53-4405-B811-AEDAB32949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249" y="5318040"/>
                <a:ext cx="2490071" cy="463610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建立成功</a:t>
                </a:r>
              </a:p>
            </p:txBody>
          </p:sp>
          <p:sp>
            <p:nvSpPr>
              <p:cNvPr id="20" name="Content Placeholder 35">
                <a:extLst>
                  <a:ext uri="{FF2B5EF4-FFF2-40B4-BE49-F238E27FC236}">
                    <a16:creationId xmlns:a16="http://schemas.microsoft.com/office/drawing/2014/main" id="{07B3DB9F-DEBF-41A6-A8F4-4C082139CA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7967" y="3012770"/>
                <a:ext cx="4173473" cy="463610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建立分会领导团队</a:t>
                </a:r>
              </a:p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endParaRPr lang="en-US" kern="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1" name="Content Placeholder 35">
                <a:extLst>
                  <a:ext uri="{FF2B5EF4-FFF2-40B4-BE49-F238E27FC236}">
                    <a16:creationId xmlns:a16="http://schemas.microsoft.com/office/drawing/2014/main" id="{AC30D748-6A66-4450-99D7-C2C181363C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11178" y="3737337"/>
                <a:ext cx="5732622" cy="547495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建立愿景、评估需求并设定目标 </a:t>
                </a:r>
              </a:p>
            </p:txBody>
          </p:sp>
          <p:sp>
            <p:nvSpPr>
              <p:cNvPr id="22" name="Content Placeholder 35">
                <a:extLst>
                  <a:ext uri="{FF2B5EF4-FFF2-40B4-BE49-F238E27FC236}">
                    <a16:creationId xmlns:a16="http://schemas.microsoft.com/office/drawing/2014/main" id="{AEF94A47-6E3B-4727-9183-6E1FBF157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4174" y="4552731"/>
                <a:ext cx="4692826" cy="477685"/>
              </a:xfrm>
              <a:prstGeom prst="rect">
                <a:avLst/>
              </a:prstGeom>
            </p:spPr>
            <p:txBody>
              <a:bodyPr/>
              <a:lstStyle>
                <a:lvl1pPr marL="230182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•"/>
                  <a:defRPr sz="1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1pPr>
                <a:lvl2pPr marL="746107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Segoe UI" panose="020B0502040204020203" pitchFamily="34" charset="0"/>
                  <a:buChar char="—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2pPr>
                <a:lvl3pPr marL="1144559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charset="0"/>
                    <a:cs typeface="Arial" panose="020B0604020202020204" pitchFamily="34" charset="0"/>
                  </a:defRPr>
                </a:lvl3pPr>
                <a:lvl4pPr marL="1598573" indent="-22700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▫"/>
                  <a:defRPr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4pPr>
                <a:lvl5pPr marL="2058937" indent="-2301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◦"/>
                  <a:defRPr sz="1600">
                    <a:solidFill>
                      <a:schemeClr val="tx1"/>
                    </a:solidFill>
                    <a:latin typeface="+mn-lt"/>
                    <a:ea typeface="ヒラギノ角ゴ Pro W3" charset="0"/>
                  </a:defRPr>
                </a:lvl5pPr>
                <a:lvl6pPr marL="228594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6pPr>
                <a:lvl7pPr marL="2743131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7pPr>
                <a:lvl8pPr marL="320032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8pPr>
                <a:lvl9pPr marL="365750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r>
                  <a:rPr lang="zh-TW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PMingLiU"/>
                    <a:cs typeface="Calibri" panose="020F0502020204030204" pitchFamily="34" charset="0"/>
                  </a:rPr>
                  <a:t>建立计划来实现我们的目标</a:t>
                </a:r>
              </a:p>
              <a:p>
                <a:pPr marL="107950" indent="0">
                  <a:buClr>
                    <a:schemeClr val="tx2"/>
                  </a:buClr>
                  <a:buFont typeface="Arial" pitchFamily="34" charset="0"/>
                  <a:buNone/>
                </a:pPr>
                <a:endParaRPr lang="en-US" sz="800" kern="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3A4098-C974-4992-9460-6C22C5251166}"/>
                </a:ext>
              </a:extLst>
            </p:cNvPr>
            <p:cNvSpPr/>
            <p:nvPr/>
          </p:nvSpPr>
          <p:spPr bwMode="auto">
            <a:xfrm>
              <a:off x="1356985" y="3039578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 dirty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CB11EF6-0558-4779-B1C1-69D82DF3B1EF}"/>
                </a:ext>
              </a:extLst>
            </p:cNvPr>
            <p:cNvSpPr/>
            <p:nvPr/>
          </p:nvSpPr>
          <p:spPr bwMode="auto">
            <a:xfrm>
              <a:off x="1356985" y="3781677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 dirty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528FB20-3653-4FB5-A643-EDD90E608E28}"/>
                </a:ext>
              </a:extLst>
            </p:cNvPr>
            <p:cNvSpPr/>
            <p:nvPr/>
          </p:nvSpPr>
          <p:spPr bwMode="auto">
            <a:xfrm>
              <a:off x="1356985" y="4507428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 dirty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38EF7A6-3617-446A-A465-F242FF61F9F1}"/>
                </a:ext>
              </a:extLst>
            </p:cNvPr>
            <p:cNvSpPr/>
            <p:nvPr/>
          </p:nvSpPr>
          <p:spPr bwMode="auto">
            <a:xfrm>
              <a:off x="1356985" y="5261269"/>
              <a:ext cx="451104" cy="45110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1" i="0" u="none" strike="noStrike" cap="none" normalizeH="0" dirty="0">
                  <a:ln>
                    <a:noFill/>
                  </a:ln>
                  <a:solidFill>
                    <a:schemeClr val="tx2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2FD040C8-B98F-4ACA-A543-37C30B6BB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0741506"/>
              </p:ext>
            </p:extLst>
          </p:nvPr>
        </p:nvGraphicFramePr>
        <p:xfrm>
          <a:off x="1924837" y="2067144"/>
          <a:ext cx="7997952" cy="9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8E0C040-3C62-85E6-9EDC-22320534442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8838" y="5604667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ABB52F2C-B0A2-6875-C9E6-2257A23D8752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392824" y="1585032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65930" y="813294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建立分会领导团队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677840" y="2113875"/>
            <a:ext cx="112035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现任领导人：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找出能够执行和领导此策略发展的人。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未来领导人：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包括能担任未来领导人的狮友。  曾担任领导职位、可提供洞察力、支持并对分会的未来感兴趣的狮友。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zh-TW" sz="2400" b="1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对会员进行一个民意投票：</a:t>
            </a:r>
            <a:r>
              <a:rPr lang="zh-TW" sz="2400" dirty="0">
                <a:solidFill>
                  <a:schemeClr val="bg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全面了解贵分会的需求。寻找代表分会的各类会员的交集，或在较小分会中鼓励尽可能多的会员（老会员、新会员、年轻狮友、专业人士）参与，了解他们的需求并发挥他们的才能。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D8990-C612-4E3F-55DF-C5132F70A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3" y="5539342"/>
            <a:ext cx="896739" cy="849661"/>
          </a:xfrm>
          <a:prstGeom prst="rect">
            <a:avLst/>
          </a:prstGeom>
        </p:spPr>
      </p:pic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8D4104B-EABF-D180-66E1-1E85DFE7BF8C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161454" y="1260545"/>
            <a:ext cx="2755897" cy="111881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" y="609005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建立愿景、评估需求并设定目标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1291158" y="1718917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10740977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zh-TW" sz="2000" dirty="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zh-TW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B46BE12-6167-8A08-B553-83420351A37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3" y="5539342"/>
            <a:ext cx="896739" cy="84966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F762A91-47C4-EFC6-B1BF-54C2F46143B1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978B17-640D-2E0F-CB83-6C5EF891598C}"/>
              </a:ext>
            </a:extLst>
          </p:cNvPr>
          <p:cNvGrpSpPr/>
          <p:nvPr/>
        </p:nvGrpSpPr>
        <p:grpSpPr>
          <a:xfrm>
            <a:off x="2483" y="457202"/>
            <a:ext cx="9453766" cy="1711842"/>
            <a:chOff x="-4967" y="-127865"/>
            <a:chExt cx="9453766" cy="1711842"/>
          </a:xfrm>
        </p:grpSpPr>
        <p:sp>
          <p:nvSpPr>
            <p:cNvPr id="11" name="Text Placeholder 18">
              <a:extLst>
                <a:ext uri="{FF2B5EF4-FFF2-40B4-BE49-F238E27FC236}">
                  <a16:creationId xmlns:a16="http://schemas.microsoft.com/office/drawing/2014/main" id="{1B08C74E-F016-264D-9377-2FC26BCD21C6}"/>
                </a:ext>
              </a:extLst>
            </p:cNvPr>
            <p:cNvSpPr txBox="1">
              <a:spLocks/>
            </p:cNvSpPr>
            <p:nvPr/>
          </p:nvSpPr>
          <p:spPr>
            <a:xfrm>
              <a:off x="685800" y="-127865"/>
              <a:ext cx="8762999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专注领域 1</a:t>
              </a:r>
            </a:p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以新会员振兴分会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0"/>
              <a:ext cx="426125" cy="1456113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2717996" y="2438400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有什么可以扩大会员发展的机会？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我们需要做些什么来更好地招募会员？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会员为什么不加入我们的分会？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人们为什么加入我们分会?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255A2-B2DD-9CA8-D786-B4B37E114E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D25FC451-8095-A01C-8774-817F2D3AEFF6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B0E56E-7C6C-AD8B-5225-C6B2B25423C7}"/>
              </a:ext>
            </a:extLst>
          </p:cNvPr>
          <p:cNvGrpSpPr/>
          <p:nvPr/>
        </p:nvGrpSpPr>
        <p:grpSpPr>
          <a:xfrm>
            <a:off x="-4967" y="330097"/>
            <a:ext cx="11192597" cy="1711842"/>
            <a:chOff x="-4967" y="-127865"/>
            <a:chExt cx="11192597" cy="1711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0"/>
              <a:ext cx="426125" cy="1456113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 Placeholder 18">
              <a:extLst>
                <a:ext uri="{FF2B5EF4-FFF2-40B4-BE49-F238E27FC236}">
                  <a16:creationId xmlns:a16="http://schemas.microsoft.com/office/drawing/2014/main" id="{0E8BE196-5DCF-4E0B-8A62-F4E26F844A5D}"/>
                </a:ext>
              </a:extLst>
            </p:cNvPr>
            <p:cNvSpPr txBox="1">
              <a:spLocks/>
            </p:cNvSpPr>
            <p:nvPr/>
          </p:nvSpPr>
          <p:spPr>
            <a:xfrm>
              <a:off x="519630" y="-127865"/>
              <a:ext cx="10668000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专注领域 2</a:t>
              </a:r>
            </a:p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以新的服务机会重振分会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2283517" y="2110540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分会的服务方案与目前的社区需求相关吗？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会员们热忱并积极地参与服务方案吗？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分会的领导接受会员提出的新的服务构想吗？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我们的服务方案是否吸引新会员？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1F467-45F7-2499-592F-AE7E1CA8B5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03ED72E1-2A29-0358-3A8F-37796DEC9E16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5246F2-7262-7EBF-0A5C-E4DCF921DE2E}"/>
              </a:ext>
            </a:extLst>
          </p:cNvPr>
          <p:cNvGrpSpPr/>
          <p:nvPr/>
        </p:nvGrpSpPr>
        <p:grpSpPr>
          <a:xfrm>
            <a:off x="63026" y="692874"/>
            <a:ext cx="11192597" cy="1551803"/>
            <a:chOff x="-4967" y="-83467"/>
            <a:chExt cx="11192597" cy="15518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-4967" y="-1"/>
              <a:ext cx="426125" cy="1456113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 Placeholder 18">
              <a:extLst>
                <a:ext uri="{FF2B5EF4-FFF2-40B4-BE49-F238E27FC236}">
                  <a16:creationId xmlns:a16="http://schemas.microsoft.com/office/drawing/2014/main" id="{ABA56939-8481-4C0E-8FC6-621FC01F76B9}"/>
                </a:ext>
              </a:extLst>
            </p:cNvPr>
            <p:cNvSpPr txBox="1">
              <a:spLocks/>
            </p:cNvSpPr>
            <p:nvPr/>
          </p:nvSpPr>
          <p:spPr>
            <a:xfrm>
              <a:off x="519630" y="-83467"/>
              <a:ext cx="10668000" cy="1551803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专注领域 3</a:t>
              </a:r>
            </a:p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在领导力发展及分会运作中表现卓越：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2142103" y="2438400"/>
            <a:ext cx="9144000" cy="3726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分会干部是否参加他们职位的培训？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会员受到鼓励担任领导职务吗？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会员固定出席和参与分会活动吗？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是否需要重新考虑分会例会的形式?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C16F4-8636-C5B5-3DCE-5040CE2738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77225225-0223-AF5E-503C-B1FF4DB98311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665218-75BD-AE87-F9BB-EF3912817EC2}"/>
              </a:ext>
            </a:extLst>
          </p:cNvPr>
          <p:cNvGrpSpPr/>
          <p:nvPr/>
        </p:nvGrpSpPr>
        <p:grpSpPr>
          <a:xfrm>
            <a:off x="0" y="453862"/>
            <a:ext cx="11264569" cy="1711842"/>
            <a:chOff x="0" y="-1"/>
            <a:chExt cx="11264569" cy="17118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6E2743-2C2E-4F47-A2A6-4C9B7397EE32}"/>
                </a:ext>
              </a:extLst>
            </p:cNvPr>
            <p:cNvSpPr/>
            <p:nvPr/>
          </p:nvSpPr>
          <p:spPr>
            <a:xfrm>
              <a:off x="0" y="-1"/>
              <a:ext cx="426125" cy="1456113"/>
            </a:xfrm>
            <a:prstGeom prst="rect">
              <a:avLst/>
            </a:prstGeom>
            <a:solidFill>
              <a:srgbClr val="732E8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Text Placeholder 18">
              <a:extLst>
                <a:ext uri="{FF2B5EF4-FFF2-40B4-BE49-F238E27FC236}">
                  <a16:creationId xmlns:a16="http://schemas.microsoft.com/office/drawing/2014/main" id="{E990B81F-4A33-4727-A4CC-AEC7A192A7A5}"/>
                </a:ext>
              </a:extLst>
            </p:cNvPr>
            <p:cNvSpPr txBox="1">
              <a:spLocks/>
            </p:cNvSpPr>
            <p:nvPr/>
          </p:nvSpPr>
          <p:spPr>
            <a:xfrm>
              <a:off x="596569" y="-1"/>
              <a:ext cx="10668000" cy="1711842"/>
            </a:xfrm>
            <a:prstGeom prst="rect">
              <a:avLst/>
            </a:prstGeom>
          </p:spPr>
          <p:txBody>
            <a:bodyPr anchor="ctr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3600" b="1">
                  <a:solidFill>
                    <a:srgbClr val="0A5496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专注领域 4</a:t>
              </a:r>
            </a:p>
            <a:p>
              <a:r>
                <a:rPr lang="zh-TW" dirty="0">
                  <a:solidFill>
                    <a:schemeClr val="bg1"/>
                  </a:solidFill>
                  <a:latin typeface="Calibri" panose="020F0502020204030204" pitchFamily="34" charset="0"/>
                  <a:ea typeface="PMingLiU" charset="0"/>
                  <a:cs typeface="Calibri" panose="020F0502020204030204" pitchFamily="34" charset="0"/>
                </a:rPr>
                <a:t>与社区分享贵分会的工作成绩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1143000" y="2435963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TW" sz="2400" b="1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讨论问题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分会在社交媒体（Facebook、Instagram、Twitter）上活跃吗？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贵分会有电子分会会所或网站吗？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您如何让公众知道您们的各项活动？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zh-TW" sz="2400" dirty="0">
                <a:solidFill>
                  <a:schemeClr val="accent1"/>
                </a:solidFill>
                <a:latin typeface="Calibri" panose="020F0502020204030204" pitchFamily="34" charset="0"/>
                <a:ea typeface="PMingLiU"/>
                <a:cs typeface="Calibri" panose="020F0502020204030204" pitchFamily="34" charset="0"/>
              </a:rPr>
              <a:t>我们是否有提供鼓励人们加入的欢迎信息？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17B03-F0CD-471E-A440-0CB3300171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9400" y="5755758"/>
            <a:ext cx="896739" cy="849661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B18B01CA-3E0A-FA2A-5D21-42571C834D0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65321</TotalTime>
  <Words>2015</Words>
  <Application>Microsoft Office PowerPoint</Application>
  <PresentationFormat>Widescreen</PresentationFormat>
  <Paragraphs>225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MS Gothic</vt:lpstr>
      <vt:lpstr>SimSun</vt:lpstr>
      <vt:lpstr>Arial</vt:lpstr>
      <vt:lpstr>Calibri</vt:lpstr>
      <vt:lpstr>Calibri Light</vt:lpstr>
      <vt:lpstr>Helvetica</vt:lpstr>
      <vt:lpstr>Open Sans Regular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2086</cp:revision>
  <cp:lastPrinted>2018-07-23T15:21:46Z</cp:lastPrinted>
  <dcterms:created xsi:type="dcterms:W3CDTF">2016-11-15T15:12:50Z</dcterms:created>
  <dcterms:modified xsi:type="dcterms:W3CDTF">2023-10-25T17:40:43Z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