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3"/>
  </p:notesMasterIdLst>
  <p:handoutMasterIdLst>
    <p:handoutMasterId r:id="rId34"/>
  </p:handoutMasterIdLst>
  <p:sldIdLst>
    <p:sldId id="961" r:id="rId7"/>
    <p:sldId id="1153" r:id="rId8"/>
    <p:sldId id="1140" r:id="rId9"/>
    <p:sldId id="1141" r:id="rId10"/>
    <p:sldId id="1127" r:id="rId11"/>
    <p:sldId id="968" r:id="rId12"/>
    <p:sldId id="1135" r:id="rId13"/>
    <p:sldId id="1136" r:id="rId14"/>
    <p:sldId id="1137" r:id="rId15"/>
    <p:sldId id="1121" r:id="rId16"/>
    <p:sldId id="1967" r:id="rId17"/>
    <p:sldId id="1139" r:id="rId18"/>
    <p:sldId id="1161" r:id="rId19"/>
    <p:sldId id="1163" r:id="rId20"/>
    <p:sldId id="2033" r:id="rId21"/>
    <p:sldId id="983" r:id="rId22"/>
    <p:sldId id="1968" r:id="rId23"/>
    <p:sldId id="2037" r:id="rId24"/>
    <p:sldId id="1148" r:id="rId25"/>
    <p:sldId id="2038" r:id="rId26"/>
    <p:sldId id="2039" r:id="rId27"/>
    <p:sldId id="1172" r:id="rId28"/>
    <p:sldId id="2041" r:id="rId29"/>
    <p:sldId id="1151" r:id="rId30"/>
    <p:sldId id="1134" r:id="rId31"/>
    <p:sldId id="1977" r:id="rId3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7" autoAdjust="0"/>
    <p:restoredTop sz="93655" autoAdjust="0"/>
  </p:normalViewPr>
  <p:slideViewPr>
    <p:cSldViewPr showGuides="1">
      <p:cViewPr varScale="1">
        <p:scale>
          <a:sx n="107" d="100"/>
          <a:sy n="107" d="100"/>
        </p:scale>
        <p:origin x="624" y="7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60" d="100"/>
          <a:sy n="60" d="100"/>
        </p:scale>
        <p:origin x="792"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ja-JP" sz="1400">
              <a:latin typeface="Arial" panose="020B0604020202020204" pitchFamily="34" charset="0"/>
              <a:ea typeface="MS Mincho"/>
              <a:cs typeface="Arial" panose="020B0604020202020204" pitchFamily="34" charset="0"/>
            </a:rPr>
            <a:t>チームを</a:t>
          </a:r>
          <a:endParaRPr lang="en-US" altLang="ja-JP" sz="1400">
            <a:latin typeface="Arial" panose="020B0604020202020204" pitchFamily="34" charset="0"/>
            <a:ea typeface="MS Mincho"/>
            <a:cs typeface="Arial" panose="020B0604020202020204" pitchFamily="34" charset="0"/>
          </a:endParaRPr>
        </a:p>
        <a:p>
          <a:r>
            <a:rPr lang="ja-JP" sz="1400">
              <a:latin typeface="Arial" panose="020B0604020202020204" pitchFamily="34" charset="0"/>
              <a:ea typeface="MS Mincho"/>
              <a:cs typeface="Arial" panose="020B0604020202020204" pitchFamily="34" charset="0"/>
            </a:rPr>
            <a:t>作る</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ja-JP" sz="1400" dirty="0">
              <a:latin typeface="Arial" panose="020B0604020202020204" pitchFamily="34" charset="0"/>
              <a:ea typeface="MS Mincho"/>
              <a:cs typeface="Arial" panose="020B0604020202020204" pitchFamily="34" charset="0"/>
            </a:rPr>
            <a:t>ビジョンを構築する</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ja-JP" sz="1400" dirty="0">
              <a:latin typeface="Arial" panose="020B0604020202020204" pitchFamily="34" charset="0"/>
              <a:ea typeface="MS Mincho"/>
              <a:cs typeface="Arial" panose="020B0604020202020204" pitchFamily="34" charset="0"/>
            </a:rPr>
            <a:t>計画を</a:t>
          </a:r>
          <a:endParaRPr lang="en-US" altLang="ja-JP" sz="1400" dirty="0">
            <a:latin typeface="Arial" panose="020B0604020202020204" pitchFamily="34" charset="0"/>
            <a:ea typeface="MS Mincho"/>
            <a:cs typeface="Arial" panose="020B0604020202020204" pitchFamily="34" charset="0"/>
          </a:endParaRPr>
        </a:p>
        <a:p>
          <a:r>
            <a:rPr lang="ja-JP" sz="1400" dirty="0">
              <a:latin typeface="Arial" panose="020B0604020202020204" pitchFamily="34" charset="0"/>
              <a:ea typeface="MS Mincho"/>
              <a:cs typeface="Arial" panose="020B0604020202020204" pitchFamily="34" charset="0"/>
            </a:rPr>
            <a:t>策定する</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rgbClr val="FFCF00"/>
          </a:solidFill>
        </a:ln>
      </dgm:spPr>
      <dgm:t>
        <a:bodyPr/>
        <a:lstStyle/>
        <a:p>
          <a:r>
            <a:rPr lang="ja-JP" sz="1400">
              <a:latin typeface="Arial" panose="020B0604020202020204" pitchFamily="34" charset="0"/>
              <a:ea typeface="MS Mincho"/>
              <a:cs typeface="Arial" panose="020B0604020202020204" pitchFamily="34" charset="0"/>
            </a:rPr>
            <a:t>成功を</a:t>
          </a:r>
          <a:endParaRPr lang="en-US" altLang="ja-JP" sz="1400">
            <a:latin typeface="Arial" panose="020B0604020202020204" pitchFamily="34" charset="0"/>
            <a:ea typeface="MS Mincho"/>
            <a:cs typeface="Arial" panose="020B0604020202020204" pitchFamily="34" charset="0"/>
          </a:endParaRPr>
        </a:p>
        <a:p>
          <a:r>
            <a:rPr lang="ja-JP" sz="1400">
              <a:latin typeface="Arial" panose="020B0604020202020204" pitchFamily="34" charset="0"/>
              <a:ea typeface="MS Mincho"/>
              <a:cs typeface="Arial" panose="020B0604020202020204" pitchFamily="34" charset="0"/>
            </a:rPr>
            <a:t>収める</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custT="1"/>
      <dgm:spPr/>
      <dgm:t>
        <a:bodyPr/>
        <a:lstStyle/>
        <a:p>
          <a:r>
            <a:rPr lang="ja-JP" altLang="en-US" sz="2000" dirty="0">
              <a:solidFill>
                <a:schemeClr val="tx1"/>
              </a:solidFill>
              <a:latin typeface="Calibri" panose="020F0502020204030204" pitchFamily="34" charset="0"/>
              <a:cs typeface="Calibri" panose="020F0502020204030204" pitchFamily="34" charset="0"/>
            </a:rPr>
            <a:t>クラブ内で会員を増強する</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custT="1"/>
      <dgm:spPr/>
      <dgm:t>
        <a:bodyPr/>
        <a:lstStyle/>
        <a:p>
          <a:r>
            <a:rPr lang="ja-JP" altLang="en-US" sz="2000" dirty="0">
              <a:solidFill>
                <a:schemeClr val="tx1"/>
              </a:solidFill>
              <a:latin typeface="Calibri" panose="020F0502020204030204" pitchFamily="34" charset="0"/>
              <a:cs typeface="Calibri" panose="020F0502020204030204" pitchFamily="34" charset="0"/>
            </a:rPr>
            <a:t>新たな奉仕の機会によってクラブの活性化を図る</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custT="1"/>
      <dgm:spPr/>
      <dgm:t>
        <a:bodyPr/>
        <a:lstStyle/>
        <a:p>
          <a:r>
            <a:rPr lang="ja-JP" sz="2000" dirty="0">
              <a:solidFill>
                <a:schemeClr val="tx1"/>
              </a:solidFill>
              <a:latin typeface="Calibri" panose="020F0502020204030204" pitchFamily="34" charset="0"/>
              <a:cs typeface="Calibri" panose="020F0502020204030204" pitchFamily="34" charset="0"/>
            </a:rPr>
            <a:t>新会員を加えて</a:t>
          </a:r>
          <a:br>
            <a:rPr lang="en-US" altLang="ja-JP" sz="2000" dirty="0">
              <a:solidFill>
                <a:schemeClr val="tx1"/>
              </a:solidFill>
              <a:latin typeface="Calibri" panose="020F0502020204030204" pitchFamily="34" charset="0"/>
              <a:cs typeface="Calibri" panose="020F0502020204030204" pitchFamily="34" charset="0"/>
            </a:rPr>
          </a:br>
          <a:r>
            <a:rPr lang="ja-JP" sz="2000" dirty="0">
              <a:solidFill>
                <a:schemeClr val="tx1"/>
              </a:solidFill>
              <a:latin typeface="Calibri" panose="020F0502020204030204" pitchFamily="34" charset="0"/>
              <a:cs typeface="Calibri" panose="020F0502020204030204" pitchFamily="34" charset="0"/>
            </a:rPr>
            <a:t>クラブを</a:t>
          </a:r>
          <a:br>
            <a:rPr lang="en-US" altLang="ja-JP" sz="2000" dirty="0">
              <a:solidFill>
                <a:schemeClr val="tx1"/>
              </a:solidFill>
              <a:latin typeface="Calibri" panose="020F0502020204030204" pitchFamily="34" charset="0"/>
              <a:cs typeface="Calibri" panose="020F0502020204030204" pitchFamily="34" charset="0"/>
            </a:rPr>
          </a:br>
          <a:r>
            <a:rPr lang="ja-JP" sz="2000" dirty="0">
              <a:solidFill>
                <a:schemeClr val="tx1"/>
              </a:solidFill>
              <a:latin typeface="Calibri" panose="020F0502020204030204" pitchFamily="34" charset="0"/>
              <a:cs typeface="Calibri" panose="020F0502020204030204" pitchFamily="34" charset="0"/>
            </a:rPr>
            <a:t>若返らせる</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custT="1"/>
      <dgm:spPr/>
      <dgm:t>
        <a:bodyPr/>
        <a:lstStyle/>
        <a:p>
          <a:r>
            <a:rPr lang="ja-JP" sz="2000" dirty="0">
              <a:solidFill>
                <a:schemeClr val="tx1"/>
              </a:solidFill>
              <a:latin typeface="Calibri" panose="020F0502020204030204" pitchFamily="34" charset="0"/>
              <a:cs typeface="Calibri" panose="020F0502020204030204" pitchFamily="34" charset="0"/>
            </a:rPr>
            <a:t>指導力育成と</a:t>
          </a:r>
          <a:br>
            <a:rPr lang="en-US" altLang="ja-JP" sz="2000" dirty="0">
              <a:solidFill>
                <a:schemeClr val="tx1"/>
              </a:solidFill>
              <a:latin typeface="Calibri" panose="020F0502020204030204" pitchFamily="34" charset="0"/>
              <a:cs typeface="Calibri" panose="020F0502020204030204" pitchFamily="34" charset="0"/>
            </a:rPr>
          </a:br>
          <a:r>
            <a:rPr lang="ja-JP" sz="2000" dirty="0">
              <a:solidFill>
                <a:schemeClr val="tx1"/>
              </a:solidFill>
              <a:latin typeface="Calibri" panose="020F0502020204030204" pitchFamily="34" charset="0"/>
              <a:cs typeface="Calibri" panose="020F0502020204030204" pitchFamily="34" charset="0"/>
            </a:rPr>
            <a:t>クラブ運営を</a:t>
          </a:r>
          <a:br>
            <a:rPr lang="en-US" altLang="ja-JP" sz="2000" dirty="0">
              <a:solidFill>
                <a:schemeClr val="tx1"/>
              </a:solidFill>
              <a:latin typeface="Calibri" panose="020F0502020204030204" pitchFamily="34" charset="0"/>
              <a:cs typeface="Calibri" panose="020F0502020204030204" pitchFamily="34" charset="0"/>
            </a:rPr>
          </a:br>
          <a:r>
            <a:rPr lang="ja-JP" sz="2000" dirty="0">
              <a:solidFill>
                <a:schemeClr val="tx1"/>
              </a:solidFill>
              <a:latin typeface="Calibri" panose="020F0502020204030204" pitchFamily="34" charset="0"/>
              <a:cs typeface="Calibri" panose="020F0502020204030204" pitchFamily="34" charset="0"/>
            </a:rPr>
            <a:t>向上させる</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custT="1"/>
      <dgm:spPr/>
      <dgm:t>
        <a:bodyPr/>
        <a:lstStyle/>
        <a:p>
          <a:r>
            <a:rPr lang="ja-JP" sz="2000" dirty="0">
              <a:solidFill>
                <a:schemeClr val="accent6"/>
              </a:solidFill>
              <a:latin typeface="Calibri" panose="020F0502020204030204" pitchFamily="34" charset="0"/>
              <a:cs typeface="Calibri" panose="020F0502020204030204" pitchFamily="34" charset="0"/>
            </a:rPr>
            <a:t>クラブの成果を</a:t>
          </a:r>
          <a:br>
            <a:rPr lang="en-US" altLang="ja-JP" sz="2000" dirty="0">
              <a:solidFill>
                <a:schemeClr val="accent6"/>
              </a:solidFill>
              <a:latin typeface="Calibri" panose="020F0502020204030204" pitchFamily="34" charset="0"/>
              <a:cs typeface="Calibri" panose="020F0502020204030204" pitchFamily="34" charset="0"/>
            </a:rPr>
          </a:br>
          <a:r>
            <a:rPr lang="ja-JP" sz="2000" dirty="0">
              <a:solidFill>
                <a:schemeClr val="accent6"/>
              </a:solidFill>
              <a:latin typeface="Calibri" panose="020F0502020204030204" pitchFamily="34" charset="0"/>
              <a:cs typeface="Calibri" panose="020F0502020204030204" pitchFamily="34" charset="0"/>
            </a:rPr>
            <a:t>地域の人々に</a:t>
          </a:r>
          <a:br>
            <a:rPr lang="en-US" altLang="ja-JP" sz="2000" dirty="0">
              <a:solidFill>
                <a:schemeClr val="accent6"/>
              </a:solidFill>
              <a:latin typeface="Calibri" panose="020F0502020204030204" pitchFamily="34" charset="0"/>
              <a:cs typeface="Calibri" panose="020F0502020204030204" pitchFamily="34" charset="0"/>
            </a:rPr>
          </a:br>
          <a:r>
            <a:rPr lang="ja-JP" sz="2000" dirty="0">
              <a:solidFill>
                <a:schemeClr val="accent6"/>
              </a:solidFill>
              <a:latin typeface="Calibri" panose="020F0502020204030204" pitchFamily="34" charset="0"/>
              <a:cs typeface="Calibri" panose="020F0502020204030204" pitchFamily="34" charset="0"/>
            </a:rPr>
            <a:t>伝える</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ScaleX="111906"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ja-JP" sz="1200">
              <a:solidFill>
                <a:schemeClr val="bg1"/>
              </a:solidFill>
              <a:latin typeface="Calibri" panose="020F0502020204030204" pitchFamily="34" charset="0"/>
              <a:cs typeface="Calibri" panose="020F0502020204030204" pitchFamily="34" charset="0"/>
            </a:rPr>
            <a:t>分かち合う</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ja-JP" sz="1200">
              <a:solidFill>
                <a:schemeClr val="bg1"/>
              </a:solidFill>
              <a:latin typeface="Calibri" panose="020F0502020204030204" pitchFamily="34" charset="0"/>
              <a:cs typeface="Calibri" panose="020F0502020204030204" pitchFamily="34" charset="0"/>
            </a:rPr>
            <a:t>支援する</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ja-JP" sz="1200">
              <a:solidFill>
                <a:schemeClr val="bg1"/>
              </a:solidFill>
              <a:latin typeface="Calibri" panose="020F0502020204030204" pitchFamily="34" charset="0"/>
              <a:cs typeface="Calibri" panose="020F0502020204030204" pitchFamily="34" charset="0"/>
            </a:rPr>
            <a:t>表彰する</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ja-JP" sz="1200">
              <a:solidFill>
                <a:schemeClr val="bg1"/>
              </a:solidFill>
              <a:latin typeface="Calibri" panose="020F0502020204030204" pitchFamily="34" charset="0"/>
              <a:cs typeface="Calibri" panose="020F0502020204030204" pitchFamily="34" charset="0"/>
            </a:rPr>
            <a:t>評価する</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ja-JP" sz="1200">
              <a:solidFill>
                <a:schemeClr val="bg1"/>
              </a:solidFill>
              <a:latin typeface="Calibri" panose="020F0502020204030204" pitchFamily="34" charset="0"/>
              <a:cs typeface="Calibri" panose="020F0502020204030204" pitchFamily="34" charset="0"/>
            </a:rPr>
            <a:t>変更する</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462" y="52902"/>
          <a:ext cx="1513775" cy="908265"/>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ja-JP" sz="1400" kern="1200">
              <a:latin typeface="Arial" panose="020B0604020202020204" pitchFamily="34" charset="0"/>
              <a:ea typeface="MS Mincho"/>
              <a:cs typeface="Arial" panose="020B0604020202020204" pitchFamily="34" charset="0"/>
            </a:rPr>
            <a:t>チームを</a:t>
          </a:r>
          <a:endParaRPr lang="en-US" altLang="ja-JP" sz="1400" kern="1200">
            <a:latin typeface="Arial" panose="020B0604020202020204" pitchFamily="34" charset="0"/>
            <a:ea typeface="MS Mincho"/>
            <a:cs typeface="Arial" panose="020B0604020202020204" pitchFamily="34" charset="0"/>
          </a:endParaRPr>
        </a:p>
        <a:p>
          <a:pPr marL="0" lvl="0" indent="0" algn="ctr" defTabSz="622300">
            <a:lnSpc>
              <a:spcPct val="90000"/>
            </a:lnSpc>
            <a:spcBef>
              <a:spcPct val="0"/>
            </a:spcBef>
            <a:spcAft>
              <a:spcPct val="35000"/>
            </a:spcAft>
            <a:buNone/>
          </a:pPr>
          <a:r>
            <a:rPr lang="ja-JP" sz="1400" kern="1200">
              <a:latin typeface="Arial" panose="020B0604020202020204" pitchFamily="34" charset="0"/>
              <a:ea typeface="MS Mincho"/>
              <a:cs typeface="Arial" panose="020B0604020202020204" pitchFamily="34" charset="0"/>
            </a:rPr>
            <a:t>作る</a:t>
          </a:r>
        </a:p>
      </dsp:txBody>
      <dsp:txXfrm>
        <a:off x="30064" y="79504"/>
        <a:ext cx="1460571" cy="855061"/>
      </dsp:txXfrm>
    </dsp:sp>
    <dsp:sp modelId="{7C60905F-858E-3D45-BDCF-8E59A2EDBDC4}">
      <dsp:nvSpPr>
        <dsp:cNvPr id="0" name=""/>
        <dsp:cNvSpPr/>
      </dsp:nvSpPr>
      <dsp:spPr>
        <a:xfrm>
          <a:off x="1668614" y="319327"/>
          <a:ext cx="320920" cy="375416"/>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68614" y="394410"/>
        <a:ext cx="224644" cy="225250"/>
      </dsp:txXfrm>
    </dsp:sp>
    <dsp:sp modelId="{E8342DD9-3EB7-044E-AC87-2159238855B0}">
      <dsp:nvSpPr>
        <dsp:cNvPr id="0" name=""/>
        <dsp:cNvSpPr/>
      </dsp:nvSpPr>
      <dsp:spPr>
        <a:xfrm>
          <a:off x="2122747" y="52902"/>
          <a:ext cx="1513775" cy="908265"/>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ja-JP" altLang="en-US" sz="1400" kern="1200" dirty="0">
              <a:latin typeface="Arial" panose="020B0604020202020204" pitchFamily="34" charset="0"/>
              <a:ea typeface="MS Mincho"/>
              <a:cs typeface="Arial" panose="020B0604020202020204" pitchFamily="34" charset="0"/>
            </a:rPr>
            <a:t>ビジョンを構築する</a:t>
          </a:r>
        </a:p>
      </dsp:txBody>
      <dsp:txXfrm>
        <a:off x="2149349" y="79504"/>
        <a:ext cx="1460571" cy="855061"/>
      </dsp:txXfrm>
    </dsp:sp>
    <dsp:sp modelId="{B54B4899-8638-1D4E-9510-CDD331AF6A4C}">
      <dsp:nvSpPr>
        <dsp:cNvPr id="0" name=""/>
        <dsp:cNvSpPr/>
      </dsp:nvSpPr>
      <dsp:spPr>
        <a:xfrm>
          <a:off x="3787899" y="319327"/>
          <a:ext cx="320920" cy="375416"/>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787899" y="394410"/>
        <a:ext cx="224644" cy="225250"/>
      </dsp:txXfrm>
    </dsp:sp>
    <dsp:sp modelId="{BEB34310-ABF7-2D43-851D-F592E75CB68F}">
      <dsp:nvSpPr>
        <dsp:cNvPr id="0" name=""/>
        <dsp:cNvSpPr/>
      </dsp:nvSpPr>
      <dsp:spPr>
        <a:xfrm>
          <a:off x="4242032" y="52902"/>
          <a:ext cx="1513775" cy="908265"/>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ja-JP" sz="1400" kern="1200" dirty="0">
              <a:latin typeface="Arial" panose="020B0604020202020204" pitchFamily="34" charset="0"/>
              <a:ea typeface="MS Mincho"/>
              <a:cs typeface="Arial" panose="020B0604020202020204" pitchFamily="34" charset="0"/>
            </a:rPr>
            <a:t>計画を</a:t>
          </a:r>
          <a:endParaRPr lang="en-US" altLang="ja-JP" sz="1400" kern="1200" dirty="0">
            <a:latin typeface="Arial" panose="020B0604020202020204" pitchFamily="34" charset="0"/>
            <a:ea typeface="MS Mincho"/>
            <a:cs typeface="Arial" panose="020B0604020202020204" pitchFamily="34" charset="0"/>
          </a:endParaRPr>
        </a:p>
        <a:p>
          <a:pPr marL="0" lvl="0" indent="0" algn="ctr" defTabSz="622300">
            <a:lnSpc>
              <a:spcPct val="90000"/>
            </a:lnSpc>
            <a:spcBef>
              <a:spcPct val="0"/>
            </a:spcBef>
            <a:spcAft>
              <a:spcPct val="35000"/>
            </a:spcAft>
            <a:buNone/>
          </a:pPr>
          <a:r>
            <a:rPr lang="ja-JP" sz="1400" kern="1200" dirty="0">
              <a:latin typeface="Arial" panose="020B0604020202020204" pitchFamily="34" charset="0"/>
              <a:ea typeface="MS Mincho"/>
              <a:cs typeface="Arial" panose="020B0604020202020204" pitchFamily="34" charset="0"/>
            </a:rPr>
            <a:t>策定する</a:t>
          </a:r>
        </a:p>
      </dsp:txBody>
      <dsp:txXfrm>
        <a:off x="4268634" y="79504"/>
        <a:ext cx="1460571" cy="855061"/>
      </dsp:txXfrm>
    </dsp:sp>
    <dsp:sp modelId="{CA339F13-2EEE-8C42-BA2D-5E6BA45F7F5D}">
      <dsp:nvSpPr>
        <dsp:cNvPr id="0" name=""/>
        <dsp:cNvSpPr/>
      </dsp:nvSpPr>
      <dsp:spPr>
        <a:xfrm>
          <a:off x="5907185" y="319327"/>
          <a:ext cx="320920" cy="375416"/>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907185" y="394410"/>
        <a:ext cx="224644" cy="225250"/>
      </dsp:txXfrm>
    </dsp:sp>
    <dsp:sp modelId="{A036C3C0-EC55-8E47-B730-4BF68E881699}">
      <dsp:nvSpPr>
        <dsp:cNvPr id="0" name=""/>
        <dsp:cNvSpPr/>
      </dsp:nvSpPr>
      <dsp:spPr>
        <a:xfrm>
          <a:off x="6361317" y="52902"/>
          <a:ext cx="1513775" cy="908265"/>
        </a:xfrm>
        <a:prstGeom prst="roundRect">
          <a:avLst>
            <a:gd name="adj" fmla="val 10000"/>
          </a:avLst>
        </a:prstGeom>
        <a:solidFill>
          <a:srgbClr val="00338D"/>
        </a:solidFill>
        <a:ln w="25400" cap="flat" cmpd="sng" algn="ctr">
          <a:solidFill>
            <a:srgbClr val="FFC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ja-JP" sz="1400" kern="1200">
              <a:latin typeface="Arial" panose="020B0604020202020204" pitchFamily="34" charset="0"/>
              <a:ea typeface="MS Mincho"/>
              <a:cs typeface="Arial" panose="020B0604020202020204" pitchFamily="34" charset="0"/>
            </a:rPr>
            <a:t>成功を</a:t>
          </a:r>
          <a:endParaRPr lang="en-US" altLang="ja-JP" sz="1400" kern="1200">
            <a:latin typeface="Arial" panose="020B0604020202020204" pitchFamily="34" charset="0"/>
            <a:ea typeface="MS Mincho"/>
            <a:cs typeface="Arial" panose="020B0604020202020204" pitchFamily="34" charset="0"/>
          </a:endParaRPr>
        </a:p>
        <a:p>
          <a:pPr marL="0" lvl="0" indent="0" algn="ctr" defTabSz="622300">
            <a:lnSpc>
              <a:spcPct val="90000"/>
            </a:lnSpc>
            <a:spcBef>
              <a:spcPct val="0"/>
            </a:spcBef>
            <a:spcAft>
              <a:spcPct val="35000"/>
            </a:spcAft>
            <a:buNone/>
          </a:pPr>
          <a:r>
            <a:rPr lang="ja-JP" sz="1400" kern="1200">
              <a:latin typeface="Arial" panose="020B0604020202020204" pitchFamily="34" charset="0"/>
              <a:ea typeface="MS Mincho"/>
              <a:cs typeface="Arial" panose="020B0604020202020204" pitchFamily="34" charset="0"/>
            </a:rPr>
            <a:t>収める</a:t>
          </a:r>
        </a:p>
      </dsp:txBody>
      <dsp:txXfrm>
        <a:off x="6387919" y="79504"/>
        <a:ext cx="1460571" cy="855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ja-JP" altLang="en-US" sz="2000" kern="1200" dirty="0">
              <a:solidFill>
                <a:schemeClr val="tx1"/>
              </a:solidFill>
              <a:latin typeface="Calibri" panose="020F0502020204030204" pitchFamily="34" charset="0"/>
              <a:cs typeface="Calibri" panose="020F0502020204030204" pitchFamily="34" charset="0"/>
            </a:rPr>
            <a:t>クラブ内で会員を増強する</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ja-JP" sz="2000" kern="1200" dirty="0">
              <a:solidFill>
                <a:schemeClr val="tx1"/>
              </a:solidFill>
              <a:latin typeface="Calibri" panose="020F0502020204030204" pitchFamily="34" charset="0"/>
              <a:cs typeface="Calibri" panose="020F0502020204030204" pitchFamily="34" charset="0"/>
            </a:rPr>
            <a:t>新会員を加えて</a:t>
          </a:r>
          <a:br>
            <a:rPr lang="en-US" altLang="ja-JP" sz="2000" kern="1200" dirty="0">
              <a:solidFill>
                <a:schemeClr val="tx1"/>
              </a:solidFill>
              <a:latin typeface="Calibri" panose="020F0502020204030204" pitchFamily="34" charset="0"/>
              <a:cs typeface="Calibri" panose="020F0502020204030204" pitchFamily="34" charset="0"/>
            </a:rPr>
          </a:br>
          <a:r>
            <a:rPr lang="ja-JP" sz="2000" kern="1200" dirty="0">
              <a:solidFill>
                <a:schemeClr val="tx1"/>
              </a:solidFill>
              <a:latin typeface="Calibri" panose="020F0502020204030204" pitchFamily="34" charset="0"/>
              <a:cs typeface="Calibri" panose="020F0502020204030204" pitchFamily="34" charset="0"/>
            </a:rPr>
            <a:t>クラブを</a:t>
          </a:r>
          <a:br>
            <a:rPr lang="en-US" altLang="ja-JP" sz="2000" kern="1200" dirty="0">
              <a:solidFill>
                <a:schemeClr val="tx1"/>
              </a:solidFill>
              <a:latin typeface="Calibri" panose="020F0502020204030204" pitchFamily="34" charset="0"/>
              <a:cs typeface="Calibri" panose="020F0502020204030204" pitchFamily="34" charset="0"/>
            </a:rPr>
          </a:br>
          <a:r>
            <a:rPr lang="ja-JP" sz="2000" kern="1200" dirty="0">
              <a:solidFill>
                <a:schemeClr val="tx1"/>
              </a:solidFill>
              <a:latin typeface="Calibri" panose="020F0502020204030204" pitchFamily="34" charset="0"/>
              <a:cs typeface="Calibri" panose="020F0502020204030204" pitchFamily="34" charset="0"/>
            </a:rPr>
            <a:t>若返らせる</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382043" y="535223"/>
          <a:ext cx="2364752"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ja-JP" altLang="en-US" sz="2000" kern="1200" dirty="0">
              <a:solidFill>
                <a:schemeClr val="tx1"/>
              </a:solidFill>
              <a:latin typeface="Calibri" panose="020F0502020204030204" pitchFamily="34" charset="0"/>
              <a:cs typeface="Calibri" panose="020F0502020204030204" pitchFamily="34" charset="0"/>
            </a:rPr>
            <a:t>新たな奉仕の機会によってクラブの活性化を図る</a:t>
          </a:r>
        </a:p>
      </dsp:txBody>
      <dsp:txXfrm>
        <a:off x="2431557" y="584737"/>
        <a:ext cx="2265724"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ja-JP" sz="2000" kern="1200" dirty="0">
              <a:solidFill>
                <a:schemeClr val="tx1"/>
              </a:solidFill>
              <a:latin typeface="Calibri" panose="020F0502020204030204" pitchFamily="34" charset="0"/>
              <a:cs typeface="Calibri" panose="020F0502020204030204" pitchFamily="34" charset="0"/>
            </a:rPr>
            <a:t>指導力育成と</a:t>
          </a:r>
          <a:br>
            <a:rPr lang="en-US" altLang="ja-JP" sz="2000" kern="1200" dirty="0">
              <a:solidFill>
                <a:schemeClr val="tx1"/>
              </a:solidFill>
              <a:latin typeface="Calibri" panose="020F0502020204030204" pitchFamily="34" charset="0"/>
              <a:cs typeface="Calibri" panose="020F0502020204030204" pitchFamily="34" charset="0"/>
            </a:rPr>
          </a:br>
          <a:r>
            <a:rPr lang="ja-JP" sz="2000" kern="1200" dirty="0">
              <a:solidFill>
                <a:schemeClr val="tx1"/>
              </a:solidFill>
              <a:latin typeface="Calibri" panose="020F0502020204030204" pitchFamily="34" charset="0"/>
              <a:cs typeface="Calibri" panose="020F0502020204030204" pitchFamily="34" charset="0"/>
            </a:rPr>
            <a:t>クラブ運営を</a:t>
          </a:r>
          <a:br>
            <a:rPr lang="en-US" altLang="ja-JP" sz="2000" kern="1200" dirty="0">
              <a:solidFill>
                <a:schemeClr val="tx1"/>
              </a:solidFill>
              <a:latin typeface="Calibri" panose="020F0502020204030204" pitchFamily="34" charset="0"/>
              <a:cs typeface="Calibri" panose="020F0502020204030204" pitchFamily="34" charset="0"/>
            </a:rPr>
          </a:br>
          <a:r>
            <a:rPr lang="ja-JP" sz="2000" kern="1200" dirty="0">
              <a:solidFill>
                <a:schemeClr val="tx1"/>
              </a:solidFill>
              <a:latin typeface="Calibri" panose="020F0502020204030204" pitchFamily="34" charset="0"/>
              <a:cs typeface="Calibri" panose="020F0502020204030204" pitchFamily="34" charset="0"/>
            </a:rPr>
            <a:t>向上させる</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ja-JP" sz="2000" kern="1200" dirty="0">
              <a:solidFill>
                <a:schemeClr val="accent6"/>
              </a:solidFill>
              <a:latin typeface="Calibri" panose="020F0502020204030204" pitchFamily="34" charset="0"/>
              <a:cs typeface="Calibri" panose="020F0502020204030204" pitchFamily="34" charset="0"/>
            </a:rPr>
            <a:t>クラブの成果を</a:t>
          </a:r>
          <a:br>
            <a:rPr lang="en-US" altLang="ja-JP" sz="2000" kern="1200" dirty="0">
              <a:solidFill>
                <a:schemeClr val="accent6"/>
              </a:solidFill>
              <a:latin typeface="Calibri" panose="020F0502020204030204" pitchFamily="34" charset="0"/>
              <a:cs typeface="Calibri" panose="020F0502020204030204" pitchFamily="34" charset="0"/>
            </a:rPr>
          </a:br>
          <a:r>
            <a:rPr lang="ja-JP" sz="2000" kern="1200" dirty="0">
              <a:solidFill>
                <a:schemeClr val="accent6"/>
              </a:solidFill>
              <a:latin typeface="Calibri" panose="020F0502020204030204" pitchFamily="34" charset="0"/>
              <a:cs typeface="Calibri" panose="020F0502020204030204" pitchFamily="34" charset="0"/>
            </a:rPr>
            <a:t>地域の人々に</a:t>
          </a:r>
          <a:br>
            <a:rPr lang="en-US" altLang="ja-JP" sz="2000" kern="1200" dirty="0">
              <a:solidFill>
                <a:schemeClr val="accent6"/>
              </a:solidFill>
              <a:latin typeface="Calibri" panose="020F0502020204030204" pitchFamily="34" charset="0"/>
              <a:cs typeface="Calibri" panose="020F0502020204030204" pitchFamily="34" charset="0"/>
            </a:rPr>
          </a:br>
          <a:r>
            <a:rPr lang="ja-JP" sz="2000" kern="1200" dirty="0">
              <a:solidFill>
                <a:schemeClr val="accent6"/>
              </a:solidFill>
              <a:latin typeface="Calibri" panose="020F0502020204030204" pitchFamily="34" charset="0"/>
              <a:cs typeface="Calibri" panose="020F0502020204030204" pitchFamily="34" charset="0"/>
            </a:rPr>
            <a:t>伝える</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000046"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分かち合う</a:t>
          </a:r>
        </a:p>
      </dsp:txBody>
      <dsp:txXfrm>
        <a:off x="3000046" y="22775"/>
        <a:ext cx="799390" cy="799390"/>
      </dsp:txXfrm>
    </dsp:sp>
    <dsp:sp modelId="{38F3E115-2726-41E2-A1A9-A5F5D41654D6}">
      <dsp:nvSpPr>
        <dsp:cNvPr id="0" name=""/>
        <dsp:cNvSpPr/>
      </dsp:nvSpPr>
      <dsp:spPr>
        <a:xfrm>
          <a:off x="1119928" y="-309"/>
          <a:ext cx="2996718" cy="2996718"/>
        </a:xfrm>
        <a:prstGeom prst="circularArrow">
          <a:avLst>
            <a:gd name="adj1" fmla="val 5202"/>
            <a:gd name="adj2" fmla="val 336027"/>
            <a:gd name="adj3" fmla="val 21292777"/>
            <a:gd name="adj4" fmla="val 1976664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83011" y="1509188"/>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支援する</a:t>
          </a:r>
        </a:p>
      </dsp:txBody>
      <dsp:txXfrm>
        <a:off x="3483011" y="1509188"/>
        <a:ext cx="799390" cy="799390"/>
      </dsp:txXfrm>
    </dsp:sp>
    <dsp:sp modelId="{8BA4A4AD-AE21-4519-907E-3292F261B497}">
      <dsp:nvSpPr>
        <dsp:cNvPr id="0" name=""/>
        <dsp:cNvSpPr/>
      </dsp:nvSpPr>
      <dsp:spPr>
        <a:xfrm>
          <a:off x="1119928" y="-309"/>
          <a:ext cx="2996718" cy="2996718"/>
        </a:xfrm>
        <a:prstGeom prst="circularArrow">
          <a:avLst>
            <a:gd name="adj1" fmla="val 5202"/>
            <a:gd name="adj2" fmla="val 336027"/>
            <a:gd name="adj3" fmla="val 4014216"/>
            <a:gd name="adj4" fmla="val 2253875"/>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18592" y="2427842"/>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表彰する</a:t>
          </a:r>
        </a:p>
      </dsp:txBody>
      <dsp:txXfrm>
        <a:off x="2218592" y="2427842"/>
        <a:ext cx="799390" cy="799390"/>
      </dsp:txXfrm>
    </dsp:sp>
    <dsp:sp modelId="{9E39B2B2-8846-4D64-9C36-18324217A6E5}">
      <dsp:nvSpPr>
        <dsp:cNvPr id="0" name=""/>
        <dsp:cNvSpPr/>
      </dsp:nvSpPr>
      <dsp:spPr>
        <a:xfrm>
          <a:off x="1119928" y="-309"/>
          <a:ext cx="2996718" cy="2996718"/>
        </a:xfrm>
        <a:prstGeom prst="circularArrow">
          <a:avLst>
            <a:gd name="adj1" fmla="val 5202"/>
            <a:gd name="adj2" fmla="val 336027"/>
            <a:gd name="adj3" fmla="val 8210097"/>
            <a:gd name="adj4" fmla="val 644975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724177" y="1509188"/>
          <a:ext cx="1259383"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評価する</a:t>
          </a:r>
        </a:p>
      </dsp:txBody>
      <dsp:txXfrm>
        <a:off x="724177" y="1509188"/>
        <a:ext cx="1259383" cy="799390"/>
      </dsp:txXfrm>
    </dsp:sp>
    <dsp:sp modelId="{2E3351E2-2A4A-4DA6-8386-CAD3C32A7C8A}">
      <dsp:nvSpPr>
        <dsp:cNvPr id="0" name=""/>
        <dsp:cNvSpPr/>
      </dsp:nvSpPr>
      <dsp:spPr>
        <a:xfrm>
          <a:off x="1119928" y="-309"/>
          <a:ext cx="2996718" cy="2996718"/>
        </a:xfrm>
        <a:prstGeom prst="circularArrow">
          <a:avLst>
            <a:gd name="adj1" fmla="val 5202"/>
            <a:gd name="adj2" fmla="val 336027"/>
            <a:gd name="adj3" fmla="val 12297326"/>
            <a:gd name="adj4" fmla="val 10771196"/>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437139"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変更する</a:t>
          </a:r>
        </a:p>
      </dsp:txBody>
      <dsp:txXfrm>
        <a:off x="1437139" y="22775"/>
        <a:ext cx="799390" cy="799390"/>
      </dsp:txXfrm>
    </dsp:sp>
    <dsp:sp modelId="{530FA79C-3F31-40E4-83D7-8F47B18CD322}">
      <dsp:nvSpPr>
        <dsp:cNvPr id="0" name=""/>
        <dsp:cNvSpPr/>
      </dsp:nvSpPr>
      <dsp:spPr>
        <a:xfrm>
          <a:off x="1119928" y="-309"/>
          <a:ext cx="2996718" cy="2996718"/>
        </a:xfrm>
        <a:prstGeom prst="circularArrow">
          <a:avLst>
            <a:gd name="adj1" fmla="val 5202"/>
            <a:gd name="adj2" fmla="val 336027"/>
            <a:gd name="adj3" fmla="val 16865206"/>
            <a:gd name="adj4" fmla="val 1519876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Past Present Future</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Past Present Future</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dirty="0"/>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latin typeface="+mn-ea"/>
                <a:ea typeface="+mn-ea"/>
              </a:rPr>
              <a:t>SWOT分析を役立ててニーズを見極め、戦略目標を立てましょう。 </a:t>
            </a:r>
          </a:p>
        </p:txBody>
      </p:sp>
      <p:sp>
        <p:nvSpPr>
          <p:cNvPr id="4" name="Header Placeholder 3"/>
          <p:cNvSpPr>
            <a:spLocks noGrp="1"/>
          </p:cNvSpPr>
          <p:nvPr>
            <p:ph type="hdr" sz="quarter"/>
          </p:nvPr>
        </p:nvSpPr>
        <p:spPr/>
        <p:txBody>
          <a:bodyPr/>
          <a:lstStyle/>
          <a:p>
            <a:pPr>
              <a:defRPr/>
            </a:pPr>
            <a:r>
              <a:rPr lang="ja-JP"/>
              <a:t>NAMI 過去 現在 未来</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dirty="0"/>
          </a:p>
        </p:txBody>
      </p:sp>
    </p:spTree>
    <p:extLst>
      <p:ext uri="{BB962C8B-B14F-4D97-AF65-F5344CB8AC3E}">
        <p14:creationId xmlns:p14="http://schemas.microsoft.com/office/powerpoint/2010/main" val="4256715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ja-JP"/>
              <a:t>NAMI 過去 現在 未来</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dirty="0"/>
          </a:p>
        </p:txBody>
      </p:sp>
    </p:spTree>
    <p:extLst>
      <p:ext uri="{BB962C8B-B14F-4D97-AF65-F5344CB8AC3E}">
        <p14:creationId xmlns:p14="http://schemas.microsoft.com/office/powerpoint/2010/main" val="1317576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ja-JP"/>
              <a:t>NAMI 過去 現在 未来</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dirty="0"/>
          </a:p>
        </p:txBody>
      </p:sp>
    </p:spTree>
    <p:extLst>
      <p:ext uri="{BB962C8B-B14F-4D97-AF65-F5344CB8AC3E}">
        <p14:creationId xmlns:p14="http://schemas.microsoft.com/office/powerpoint/2010/main" val="2946349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latin typeface="+mn-ea"/>
                <a:ea typeface="+mn-ea"/>
              </a:rPr>
              <a:t>クラブのためのトラブルシューティング・ガイドは、一般的なクラブの問題を特定し、可能な解決策のリソースを提供するものです。</a:t>
            </a:r>
            <a:r>
              <a:rPr lang="ja-JP" sz="1800" dirty="0">
                <a:latin typeface="+mn-ea"/>
                <a:ea typeface="+mn-ea"/>
              </a:rPr>
              <a:t> </a:t>
            </a:r>
          </a:p>
        </p:txBody>
      </p:sp>
      <p:sp>
        <p:nvSpPr>
          <p:cNvPr id="4" name="Header Placeholder 3"/>
          <p:cNvSpPr>
            <a:spLocks noGrp="1"/>
          </p:cNvSpPr>
          <p:nvPr>
            <p:ph type="hdr" sz="quarter"/>
          </p:nvPr>
        </p:nvSpPr>
        <p:spPr/>
        <p:txBody>
          <a:bodyPr/>
          <a:lstStyle/>
          <a:p>
            <a:pPr>
              <a:defRPr/>
            </a:pPr>
            <a:r>
              <a:rPr lang="ja-JP"/>
              <a:t>NAMI 過去 現在 未来</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dirty="0"/>
          </a:p>
        </p:txBody>
      </p:sp>
    </p:spTree>
    <p:extLst>
      <p:ext uri="{BB962C8B-B14F-4D97-AF65-F5344CB8AC3E}">
        <p14:creationId xmlns:p14="http://schemas.microsoft.com/office/powerpoint/2010/main" val="340044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ja-JP"/>
              <a:t>NAMI 過去 現在 未来</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dirty="0"/>
          </a:p>
        </p:txBody>
      </p:sp>
    </p:spTree>
    <p:extLst>
      <p:ext uri="{BB962C8B-B14F-4D97-AF65-F5344CB8AC3E}">
        <p14:creationId xmlns:p14="http://schemas.microsoft.com/office/powerpoint/2010/main" val="2921887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ja-JP"/>
              <a:t>NAMI 過去 現在 未来</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dirty="0"/>
          </a:p>
        </p:txBody>
      </p:sp>
    </p:spTree>
    <p:extLst>
      <p:ext uri="{BB962C8B-B14F-4D97-AF65-F5344CB8AC3E}">
        <p14:creationId xmlns:p14="http://schemas.microsoft.com/office/powerpoint/2010/main" val="622557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latin typeface="+mn-ea"/>
                <a:ea typeface="+mn-ea"/>
              </a:rPr>
              <a:t>分かち合う：</a:t>
            </a:r>
            <a:r>
              <a:rPr lang="ja-JP" sz="1200" dirty="0">
                <a:latin typeface="+mn-ea"/>
                <a:ea typeface="+mn-ea"/>
                <a:cs typeface="Calibri" panose="020F0502020204030204" pitchFamily="34" charset="0"/>
              </a:rPr>
              <a:t>クラブの</a:t>
            </a:r>
            <a:r>
              <a:rPr lang="ja-JP" sz="1200" i="1" dirty="0">
                <a:latin typeface="+mn-ea"/>
                <a:ea typeface="+mn-ea"/>
                <a:cs typeface="Calibri" panose="020F0502020204030204" pitchFamily="34" charset="0"/>
              </a:rPr>
              <a:t>ビジョン</a:t>
            </a:r>
            <a:r>
              <a:rPr lang="ja-JP" sz="1200" dirty="0">
                <a:latin typeface="+mn-ea"/>
                <a:ea typeface="+mn-ea"/>
                <a:cs typeface="Calibri" panose="020F0502020204030204" pitchFamily="34" charset="0"/>
              </a:rPr>
              <a:t>をすべてのクラブ会員と分かち合うことで、クラブが達成したい目標とその達成に向けて各自が果たすべき役割を、全員が認識できるようにしてください。会員がクラブの成功への当事者意識を持つことは、あらゆるクラブの健康と活力にとって不可欠です。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latin typeface="+mn-ea"/>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latin typeface="+mn-ea"/>
                <a:ea typeface="+mn-ea"/>
                <a:cs typeface="Calibri" panose="020F0502020204030204" pitchFamily="34" charset="0"/>
              </a:rPr>
              <a:t>支援する：会員が成功するために必要なリソースを確保できるようにすることで、彼らが計画に責任を持てるよう支援します。会員が支援されていると感じ、必要としている助言を受けることができるよう、リーダーは常に彼らの状況を把握しておくべきです。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latin typeface="+mn-ea"/>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latin typeface="+mn-ea"/>
                <a:ea typeface="+mn-ea"/>
                <a:cs typeface="Calibri" panose="020F0502020204030204" pitchFamily="34" charset="0"/>
              </a:rPr>
              <a:t>表彰する：会員が自分は評価されていると感じ、正しい方向に進んでいると認識できるよう、節目が達成される度に彼らを表彰するようにしてください。千里の道も一歩から始まります。頻繁に自信を与えれば、会員は意欲と熱意を持ち続けるようになるはずです。自分たちの成功を秘密にしておくことはありません！地域の人々に成果を伝えることで、同じ志を持つ人々を参加させ、会員候補を呼び込みましょう！</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latin typeface="+mn-ea"/>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b="0" dirty="0">
                <a:latin typeface="+mn-ea"/>
                <a:ea typeface="+mn-ea"/>
                <a:cs typeface="Calibri" panose="020F0502020204030204" pitchFamily="34" charset="0"/>
              </a:rPr>
              <a:t>評価する：</a:t>
            </a:r>
            <a:r>
              <a:rPr lang="ja-JP" sz="1200" dirty="0">
                <a:latin typeface="+mn-ea"/>
                <a:ea typeface="+mn-ea"/>
                <a:cs typeface="Calibri" panose="020F0502020204030204" pitchFamily="34" charset="0"/>
              </a:rPr>
              <a:t>計画を定期的に評価することも重要です。状況が変われば、計画の見直しが必要になるかもしれません。最初のビジョンを構築することは、ほんの始まりに過ぎません。定期的に進捗度を測定し、クラブ会員にフィードバックを求めることで、ビジョンの有効性と適切性を維持してください。そうすれば、皆さんの望む成果が実現されることになるでしょう。</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0" dirty="0">
              <a:latin typeface="+mn-ea"/>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b="0" dirty="0">
                <a:latin typeface="+mn-ea"/>
                <a:ea typeface="+mn-ea"/>
                <a:cs typeface="Calibri" panose="020F0502020204030204" pitchFamily="34" charset="0"/>
              </a:rPr>
              <a:t>変更する：</a:t>
            </a:r>
            <a:r>
              <a:rPr lang="ja-JP" sz="1200" dirty="0">
                <a:latin typeface="+mn-ea"/>
                <a:ea typeface="+mn-ea"/>
                <a:cs typeface="Calibri" panose="020F0502020204030204" pitchFamily="34" charset="0"/>
              </a:rPr>
              <a:t>計画を変更することを恐れてはなりません。変更は計画の適切性を維持する機会になるからです。定期的に計画を見直し、ニーズを調査し、行動手順を改善すべきです。決定には常に会員を参加させ、彼らが責任を持って取り組み続けるようにしてください。 </a:t>
            </a:r>
          </a:p>
          <a:p>
            <a:endParaRPr lang="en-US" dirty="0"/>
          </a:p>
        </p:txBody>
      </p:sp>
      <p:sp>
        <p:nvSpPr>
          <p:cNvPr id="4" name="Header Placeholder 3"/>
          <p:cNvSpPr>
            <a:spLocks noGrp="1"/>
          </p:cNvSpPr>
          <p:nvPr>
            <p:ph type="hdr" sz="quarter"/>
          </p:nvPr>
        </p:nvSpPr>
        <p:spPr/>
        <p:txBody>
          <a:bodyPr/>
          <a:lstStyle/>
          <a:p>
            <a:pPr>
              <a:defRPr/>
            </a:pPr>
            <a:r>
              <a:rPr lang="ja-JP"/>
              <a:t>NAMI 過去 現在 未来</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dirty="0"/>
          </a:p>
        </p:txBody>
      </p:sp>
    </p:spTree>
    <p:extLst>
      <p:ext uri="{BB962C8B-B14F-4D97-AF65-F5344CB8AC3E}">
        <p14:creationId xmlns:p14="http://schemas.microsoft.com/office/powerpoint/2010/main" val="29637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ja-JP"/>
              <a:t>NAMI 過去 現在 未来</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dirty="0"/>
          </a:p>
        </p:txBody>
      </p:sp>
    </p:spTree>
    <p:extLst>
      <p:ext uri="{BB962C8B-B14F-4D97-AF65-F5344CB8AC3E}">
        <p14:creationId xmlns:p14="http://schemas.microsoft.com/office/powerpoint/2010/main" val="4089656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n-ea"/>
                <a:ea typeface="+mn-ea"/>
              </a:rPr>
              <a:t>「クラブの向上を目指して」ウェブページで、今すぐ「クラブの成功を目指して」ガイドと付属するパワーポイント・プレゼンテーションをダウンロードしてください。</a:t>
            </a:r>
            <a:endParaRPr lang="ja-JP" dirty="0">
              <a:latin typeface="+mn-ea"/>
              <a:ea typeface="+mn-ea"/>
            </a:endParaRPr>
          </a:p>
        </p:txBody>
      </p:sp>
      <p:sp>
        <p:nvSpPr>
          <p:cNvPr id="4" name="Header Placeholder 3"/>
          <p:cNvSpPr>
            <a:spLocks noGrp="1"/>
          </p:cNvSpPr>
          <p:nvPr>
            <p:ph type="hdr" sz="quarter"/>
          </p:nvPr>
        </p:nvSpPr>
        <p:spPr/>
        <p:txBody>
          <a:bodyPr/>
          <a:lstStyle/>
          <a:p>
            <a:pPr>
              <a:defRPr/>
            </a:pPr>
            <a:r>
              <a:rPr lang="ja-JP"/>
              <a:t>NAMI 過去 現在 未来</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dirty="0"/>
          </a:p>
        </p:txBody>
      </p:sp>
    </p:spTree>
    <p:extLst>
      <p:ext uri="{BB962C8B-B14F-4D97-AF65-F5344CB8AC3E}">
        <p14:creationId xmlns:p14="http://schemas.microsoft.com/office/powerpoint/2010/main" val="3547634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810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pPr>
              <a:defRPr/>
            </a:pPr>
            <a:r>
              <a:rPr lang="en-US"/>
              <a:t>NAMI Past Present Future</a:t>
            </a:r>
            <a:endParaRPr lang="en-US" dirty="0"/>
          </a:p>
        </p:txBody>
      </p:sp>
      <p:sp>
        <p:nvSpPr>
          <p:cNvPr id="5" name="スライド番号プレースホルダー 4"/>
          <p:cNvSpPr>
            <a:spLocks noGrp="1"/>
          </p:cNvSpPr>
          <p:nvPr>
            <p:ph type="sldNum" sz="quarter" idx="5"/>
          </p:nvPr>
        </p:nvSpPr>
        <p:spPr/>
        <p:txBody>
          <a:bodyPr/>
          <a:lstStyle/>
          <a:p>
            <a:pPr>
              <a:defRPr/>
            </a:pPr>
            <a:fld id="{FCA04FE2-27EA-4007-98B9-D6C6C111B13A}" type="slidenum">
              <a:rPr lang="en-US" smtClean="0"/>
              <a:pPr>
                <a:defRPr/>
              </a:pPr>
              <a:t>2</a:t>
            </a:fld>
            <a:endParaRPr lang="en-US" dirty="0"/>
          </a:p>
        </p:txBody>
      </p:sp>
    </p:spTree>
    <p:extLst>
      <p:ext uri="{BB962C8B-B14F-4D97-AF65-F5344CB8AC3E}">
        <p14:creationId xmlns:p14="http://schemas.microsoft.com/office/powerpoint/2010/main" val="1329494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pPr>
              <a:defRPr/>
            </a:pPr>
            <a:r>
              <a:rPr lang="en-US"/>
              <a:t>NAMI Past Present Future</a:t>
            </a:r>
            <a:endParaRPr lang="en-US" dirty="0"/>
          </a:p>
        </p:txBody>
      </p:sp>
      <p:sp>
        <p:nvSpPr>
          <p:cNvPr id="5" name="スライド番号プレースホルダー 4"/>
          <p:cNvSpPr>
            <a:spLocks noGrp="1"/>
          </p:cNvSpPr>
          <p:nvPr>
            <p:ph type="sldNum" sz="quarter" idx="5"/>
          </p:nvPr>
        </p:nvSpPr>
        <p:spPr/>
        <p:txBody>
          <a:bodyPr/>
          <a:lstStyle/>
          <a:p>
            <a:pPr>
              <a:defRPr/>
            </a:pPr>
            <a:fld id="{FCA04FE2-27EA-4007-98B9-D6C6C111B13A}" type="slidenum">
              <a:rPr lang="en-US" smtClean="0"/>
              <a:pPr>
                <a:defRPr/>
              </a:pPr>
              <a:t>3</a:t>
            </a:fld>
            <a:endParaRPr lang="en-US" dirty="0"/>
          </a:p>
        </p:txBody>
      </p:sp>
    </p:spTree>
    <p:extLst>
      <p:ext uri="{BB962C8B-B14F-4D97-AF65-F5344CB8AC3E}">
        <p14:creationId xmlns:p14="http://schemas.microsoft.com/office/powerpoint/2010/main" val="2674578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pPr>
              <a:defRPr/>
            </a:pPr>
            <a:r>
              <a:rPr lang="en-US"/>
              <a:t>NAMI Past Present Future</a:t>
            </a:r>
            <a:endParaRPr lang="en-US" dirty="0"/>
          </a:p>
        </p:txBody>
      </p:sp>
      <p:sp>
        <p:nvSpPr>
          <p:cNvPr id="5" name="スライド番号プレースホルダー 4"/>
          <p:cNvSpPr>
            <a:spLocks noGrp="1"/>
          </p:cNvSpPr>
          <p:nvPr>
            <p:ph type="sldNum" sz="quarter" idx="5"/>
          </p:nvPr>
        </p:nvSpPr>
        <p:spPr/>
        <p:txBody>
          <a:bodyPr/>
          <a:lstStyle/>
          <a:p>
            <a:pPr>
              <a:defRPr/>
            </a:pPr>
            <a:fld id="{FCA04FE2-27EA-4007-98B9-D6C6C111B13A}" type="slidenum">
              <a:rPr lang="en-US" smtClean="0"/>
              <a:pPr>
                <a:defRPr/>
              </a:pPr>
              <a:t>4</a:t>
            </a:fld>
            <a:endParaRPr lang="en-US" dirty="0"/>
          </a:p>
        </p:txBody>
      </p:sp>
    </p:spTree>
    <p:extLst>
      <p:ext uri="{BB962C8B-B14F-4D97-AF65-F5344CB8AC3E}">
        <p14:creationId xmlns:p14="http://schemas.microsoft.com/office/powerpoint/2010/main" val="1158712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ja-JP"/>
              <a:t>NAMI 過去 現在 未来</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dirty="0"/>
          </a:p>
        </p:txBody>
      </p:sp>
    </p:spTree>
    <p:extLst>
      <p:ext uri="{BB962C8B-B14F-4D97-AF65-F5344CB8AC3E}">
        <p14:creationId xmlns:p14="http://schemas.microsoft.com/office/powerpoint/2010/main" val="1598056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pPr>
              <a:defRPr/>
            </a:pPr>
            <a:r>
              <a:rPr lang="en-US"/>
              <a:t>NAMI Past Present Future</a:t>
            </a:r>
            <a:endParaRPr lang="en-US" dirty="0"/>
          </a:p>
        </p:txBody>
      </p:sp>
      <p:sp>
        <p:nvSpPr>
          <p:cNvPr id="5" name="スライド番号プレースホルダー 4"/>
          <p:cNvSpPr>
            <a:spLocks noGrp="1"/>
          </p:cNvSpPr>
          <p:nvPr>
            <p:ph type="sldNum" sz="quarter" idx="5"/>
          </p:nvPr>
        </p:nvSpPr>
        <p:spPr/>
        <p:txBody>
          <a:bodyPr/>
          <a:lstStyle/>
          <a:p>
            <a:pPr>
              <a:defRPr/>
            </a:pPr>
            <a:fld id="{FCA04FE2-27EA-4007-98B9-D6C6C111B13A}" type="slidenum">
              <a:rPr lang="en-US" smtClean="0"/>
              <a:pPr>
                <a:defRPr/>
              </a:pPr>
              <a:t>6</a:t>
            </a:fld>
            <a:endParaRPr lang="en-US" dirty="0"/>
          </a:p>
        </p:txBody>
      </p:sp>
    </p:spTree>
    <p:extLst>
      <p:ext uri="{BB962C8B-B14F-4D97-AF65-F5344CB8AC3E}">
        <p14:creationId xmlns:p14="http://schemas.microsoft.com/office/powerpoint/2010/main" val="18954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pPr>
              <a:defRPr/>
            </a:pPr>
            <a:r>
              <a:rPr lang="en-US"/>
              <a:t>NAMI Past Present Future</a:t>
            </a:r>
            <a:endParaRPr lang="en-US" dirty="0"/>
          </a:p>
        </p:txBody>
      </p:sp>
      <p:sp>
        <p:nvSpPr>
          <p:cNvPr id="5" name="スライド番号プレースホルダー 4"/>
          <p:cNvSpPr>
            <a:spLocks noGrp="1"/>
          </p:cNvSpPr>
          <p:nvPr>
            <p:ph type="sldNum" sz="quarter" idx="5"/>
          </p:nvPr>
        </p:nvSpPr>
        <p:spPr/>
        <p:txBody>
          <a:bodyPr/>
          <a:lstStyle/>
          <a:p>
            <a:pPr>
              <a:defRPr/>
            </a:pPr>
            <a:fld id="{FCA04FE2-27EA-4007-98B9-D6C6C111B13A}" type="slidenum">
              <a:rPr lang="en-US" smtClean="0"/>
              <a:pPr>
                <a:defRPr/>
              </a:pPr>
              <a:t>7</a:t>
            </a:fld>
            <a:endParaRPr lang="en-US" dirty="0"/>
          </a:p>
        </p:txBody>
      </p:sp>
    </p:spTree>
    <p:extLst>
      <p:ext uri="{BB962C8B-B14F-4D97-AF65-F5344CB8AC3E}">
        <p14:creationId xmlns:p14="http://schemas.microsoft.com/office/powerpoint/2010/main" val="696064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pPr>
              <a:defRPr/>
            </a:pPr>
            <a:r>
              <a:rPr lang="en-US"/>
              <a:t>NAMI Past Present Future</a:t>
            </a:r>
            <a:endParaRPr lang="en-US" dirty="0"/>
          </a:p>
        </p:txBody>
      </p:sp>
      <p:sp>
        <p:nvSpPr>
          <p:cNvPr id="5" name="スライド番号プレースホルダー 4"/>
          <p:cNvSpPr>
            <a:spLocks noGrp="1"/>
          </p:cNvSpPr>
          <p:nvPr>
            <p:ph type="sldNum" sz="quarter" idx="5"/>
          </p:nvPr>
        </p:nvSpPr>
        <p:spPr/>
        <p:txBody>
          <a:bodyPr/>
          <a:lstStyle/>
          <a:p>
            <a:pPr>
              <a:defRPr/>
            </a:pPr>
            <a:fld id="{FCA04FE2-27EA-4007-98B9-D6C6C111B13A}" type="slidenum">
              <a:rPr lang="en-US" smtClean="0"/>
              <a:pPr>
                <a:defRPr/>
              </a:pPr>
              <a:t>8</a:t>
            </a:fld>
            <a:endParaRPr lang="en-US" dirty="0"/>
          </a:p>
        </p:txBody>
      </p:sp>
    </p:spTree>
    <p:extLst>
      <p:ext uri="{BB962C8B-B14F-4D97-AF65-F5344CB8AC3E}">
        <p14:creationId xmlns:p14="http://schemas.microsoft.com/office/powerpoint/2010/main" val="643180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pPr>
              <a:defRPr/>
            </a:pPr>
            <a:r>
              <a:rPr lang="en-US"/>
              <a:t>NAMI Past Present Future</a:t>
            </a:r>
            <a:endParaRPr lang="en-US" dirty="0"/>
          </a:p>
        </p:txBody>
      </p:sp>
      <p:sp>
        <p:nvSpPr>
          <p:cNvPr id="5" name="スライド番号プレースホルダー 4"/>
          <p:cNvSpPr>
            <a:spLocks noGrp="1"/>
          </p:cNvSpPr>
          <p:nvPr>
            <p:ph type="sldNum" sz="quarter" idx="5"/>
          </p:nvPr>
        </p:nvSpPr>
        <p:spPr/>
        <p:txBody>
          <a:bodyPr/>
          <a:lstStyle/>
          <a:p>
            <a:pPr>
              <a:defRPr/>
            </a:pPr>
            <a:fld id="{FCA04FE2-27EA-4007-98B9-D6C6C111B13A}" type="slidenum">
              <a:rPr lang="en-US" smtClean="0"/>
              <a:pPr>
                <a:defRPr/>
              </a:pPr>
              <a:t>9</a:t>
            </a:fld>
            <a:endParaRPr lang="en-US" dirty="0"/>
          </a:p>
        </p:txBody>
      </p:sp>
    </p:spTree>
    <p:extLst>
      <p:ext uri="{BB962C8B-B14F-4D97-AF65-F5344CB8AC3E}">
        <p14:creationId xmlns:p14="http://schemas.microsoft.com/office/powerpoint/2010/main" val="8135875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lionsclubsjapan.myshopify.com/"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mailto:orderdetails@lionsclubs.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ja-JP" sz="4800" b="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クラブの成功を目指して</a:t>
            </a:r>
          </a:p>
          <a:p>
            <a:pPr marL="0" marR="0">
              <a:lnSpc>
                <a:spcPct val="107000"/>
              </a:lnSpc>
              <a:spcBef>
                <a:spcPts val="0"/>
              </a:spcBef>
              <a:spcAft>
                <a:spcPts val="0"/>
              </a:spcAft>
            </a:pPr>
            <a:r>
              <a:rPr lang="ja-JP" sz="2000" b="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（グローバル・メンバーシップ・アプローチ）</a:t>
            </a:r>
          </a:p>
        </p:txBody>
      </p:sp>
      <p:pic>
        <p:nvPicPr>
          <p:cNvPr id="2" name="Picture 1" descr="A black background with white text&#10;&#10;Description automatically generated">
            <a:extLst>
              <a:ext uri="{FF2B5EF4-FFF2-40B4-BE49-F238E27FC236}">
                <a16:creationId xmlns:a16="http://schemas.microsoft.com/office/drawing/2014/main" id="{1530A2D1-A69D-6078-9083-C92C41B81F7E}"/>
              </a:ext>
            </a:extLst>
          </p:cNvPr>
          <p:cNvPicPr>
            <a:picLocks noChangeAspect="1"/>
          </p:cNvPicPr>
          <p:nvPr/>
        </p:nvPicPr>
        <p:blipFill>
          <a:blip r:embed="rId4"/>
          <a:stretch>
            <a:fillRect/>
          </a:stretch>
        </p:blipFill>
        <p:spPr>
          <a:xfrm>
            <a:off x="10058400" y="5410200"/>
            <a:ext cx="2033404" cy="2033404"/>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10</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84929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Calibri" panose="020F0502020204030204" pitchFamily="34" charset="0"/>
                <a:ea typeface="ＭＳ Ｐゴシック" panose="020B0600070205080204" pitchFamily="50" charset="-128"/>
                <a:cs typeface="Calibri" panose="020F0502020204030204" pitchFamily="34"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117997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SWOT分析</a:t>
            </a:r>
          </a:p>
        </p:txBody>
      </p:sp>
      <p:grpSp>
        <p:nvGrpSpPr>
          <p:cNvPr id="3" name="Group 2">
            <a:extLst>
              <a:ext uri="{FF2B5EF4-FFF2-40B4-BE49-F238E27FC236}">
                <a16:creationId xmlns:a16="http://schemas.microsoft.com/office/drawing/2014/main" id="{95DE1FE9-947A-453D-8909-3A21E5EADD46}"/>
              </a:ext>
            </a:extLst>
          </p:cNvPr>
          <p:cNvGrpSpPr/>
          <p:nvPr/>
        </p:nvGrpSpPr>
        <p:grpSpPr>
          <a:xfrm>
            <a:off x="7380434" y="2593855"/>
            <a:ext cx="4787503" cy="2888070"/>
            <a:chOff x="444259" y="1879385"/>
            <a:chExt cx="5377898" cy="2762092"/>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強みを活かす</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弱みを克服する</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機会を利用する</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脅威の影響を最小限に抑える</a:t>
              </a:r>
            </a:p>
          </p:txBody>
        </p:sp>
      </p:grpSp>
      <p:pic>
        <p:nvPicPr>
          <p:cNvPr id="13" name="Picture 12">
            <a:extLst>
              <a:ext uri="{FF2B5EF4-FFF2-40B4-BE49-F238E27FC236}">
                <a16:creationId xmlns:a16="http://schemas.microsoft.com/office/drawing/2014/main" id="{9FA221A1-B6CB-4DE2-9166-162CBEBA2DFC}"/>
              </a:ext>
            </a:extLst>
          </p:cNvPr>
          <p:cNvPicPr>
            <a:picLocks noChangeAspect="1"/>
          </p:cNvPicPr>
          <p:nvPr/>
        </p:nvPicPr>
        <p:blipFill>
          <a:blip r:embed="rId3"/>
          <a:stretch>
            <a:fillRect/>
          </a:stretch>
        </p:blipFill>
        <p:spPr>
          <a:xfrm>
            <a:off x="450372" y="3018602"/>
            <a:ext cx="6518769" cy="2029732"/>
          </a:xfrm>
          <a:prstGeom prst="rect">
            <a:avLst/>
          </a:prstGeom>
        </p:spPr>
      </p:pic>
      <p:grpSp>
        <p:nvGrpSpPr>
          <p:cNvPr id="4" name="Group 3">
            <a:extLst>
              <a:ext uri="{FF2B5EF4-FFF2-40B4-BE49-F238E27FC236}">
                <a16:creationId xmlns:a16="http://schemas.microsoft.com/office/drawing/2014/main" id="{636825B3-0629-FE02-92D8-86979CD69A1C}"/>
              </a:ext>
            </a:extLst>
          </p:cNvPr>
          <p:cNvGrpSpPr/>
          <p:nvPr/>
        </p:nvGrpSpPr>
        <p:grpSpPr>
          <a:xfrm>
            <a:off x="-1524" y="-2"/>
            <a:ext cx="12193524" cy="1073298"/>
            <a:chOff x="-1524" y="-2"/>
            <a:chExt cx="12193524" cy="1073298"/>
          </a:xfrm>
        </p:grpSpPr>
        <p:sp>
          <p:nvSpPr>
            <p:cNvPr id="5" name="Background - Solid">
              <a:extLst>
                <a:ext uri="{FF2B5EF4-FFF2-40B4-BE49-F238E27FC236}">
                  <a16:creationId xmlns:a16="http://schemas.microsoft.com/office/drawing/2014/main" id="{F8D3F351-2D19-4E1C-A021-C56D1466D1B7}"/>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Background - Solid">
              <a:extLst>
                <a:ext uri="{FF2B5EF4-FFF2-40B4-BE49-F238E27FC236}">
                  <a16:creationId xmlns:a16="http://schemas.microsoft.com/office/drawing/2014/main" id="{45CB31D4-15B7-A422-7B8F-F4E34875E6C7}"/>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7" name="Picture 6">
              <a:extLst>
                <a:ext uri="{FF2B5EF4-FFF2-40B4-BE49-F238E27FC236}">
                  <a16:creationId xmlns:a16="http://schemas.microsoft.com/office/drawing/2014/main" id="{A7999843-F693-85B1-34D9-A4471E2EEC4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spTree>
    <p:extLst>
      <p:ext uri="{BB962C8B-B14F-4D97-AF65-F5344CB8AC3E}">
        <p14:creationId xmlns:p14="http://schemas.microsoft.com/office/powerpoint/2010/main" val="306505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E588AB5B-AC84-4C67-0215-26401F6BA144}"/>
              </a:ext>
            </a:extLst>
          </p:cNvPr>
          <p:cNvSpPr txBox="1">
            <a:spLocks/>
          </p:cNvSpPr>
          <p:nvPr/>
        </p:nvSpPr>
        <p:spPr>
          <a:xfrm>
            <a:off x="685800" y="2326276"/>
            <a:ext cx="7575444" cy="18288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3600" dirty="0">
                <a:latin typeface="ＭＳ Ｐゴシック" panose="020B0600070205080204" pitchFamily="50" charset="-128"/>
                <a:ea typeface="ＭＳ Ｐゴシック" panose="020B0600070205080204" pitchFamily="50" charset="-128"/>
                <a:cs typeface="Calibri" panose="020F0502020204030204" pitchFamily="34" charset="0"/>
              </a:rPr>
              <a:t>重点</a:t>
            </a:r>
            <a:r>
              <a:rPr lang="ja-JP" altLang="en-US" sz="3600" dirty="0">
                <a:latin typeface="ＭＳ Ｐゴシック" panose="020B0600070205080204" pitchFamily="50" charset="-128"/>
                <a:ea typeface="ＭＳ Ｐゴシック" panose="020B0600070205080204" pitchFamily="50" charset="-128"/>
                <a:cs typeface="Calibri" panose="020F0502020204030204" pitchFamily="34" charset="0"/>
              </a:rPr>
              <a:t>項目の推進に役立つ</a:t>
            </a:r>
            <a:r>
              <a:rPr lang="ja-JP" sz="3600" dirty="0">
                <a:latin typeface="ＭＳ Ｐゴシック" panose="020B0600070205080204" pitchFamily="50" charset="-128"/>
                <a:ea typeface="ＭＳ Ｐゴシック" panose="020B0600070205080204" pitchFamily="50" charset="-128"/>
                <a:cs typeface="Calibri" panose="020F0502020204030204" pitchFamily="34" charset="0"/>
              </a:rPr>
              <a:t>リソース</a:t>
            </a:r>
          </a:p>
        </p:txBody>
      </p:sp>
    </p:spTree>
    <p:extLst>
      <p:ext uri="{BB962C8B-B14F-4D97-AF65-F5344CB8AC3E}">
        <p14:creationId xmlns:p14="http://schemas.microsoft.com/office/powerpoint/2010/main" val="3690919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a:off x="545433" y="1203278"/>
            <a:ext cx="1495278" cy="51825"/>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80183" y="457200"/>
            <a:ext cx="6096818" cy="73207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Calibri" panose="020F0502020204030204" pitchFamily="34" charset="0"/>
                <a:ea typeface="ＭＳ Ｐゴシック" panose="020B0600070205080204" pitchFamily="50" charset="-128"/>
                <a:cs typeface="Calibri" panose="020F0502020204030204" pitchFamily="34" charset="0"/>
              </a:rPr>
              <a:t>リソース</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12</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3" name="Picture 2">
            <a:extLst>
              <a:ext uri="{FF2B5EF4-FFF2-40B4-BE49-F238E27FC236}">
                <a16:creationId xmlns:a16="http://schemas.microsoft.com/office/drawing/2014/main" id="{50B67867-D45F-56D9-2C86-C0350CA23AC8}"/>
              </a:ext>
            </a:extLst>
          </p:cNvPr>
          <p:cNvPicPr>
            <a:picLocks noChangeAspect="1"/>
          </p:cNvPicPr>
          <p:nvPr/>
        </p:nvPicPr>
        <p:blipFill>
          <a:blip r:embed="rId3"/>
          <a:stretch>
            <a:fillRect/>
          </a:stretch>
        </p:blipFill>
        <p:spPr>
          <a:xfrm>
            <a:off x="3138368" y="2289313"/>
            <a:ext cx="2872074" cy="3657599"/>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D1A177E8-C2C6-E79B-88A1-1478404CC3DD}"/>
              </a:ext>
            </a:extLst>
          </p:cNvPr>
          <p:cNvPicPr>
            <a:picLocks noChangeAspect="1"/>
          </p:cNvPicPr>
          <p:nvPr/>
        </p:nvPicPr>
        <p:blipFill>
          <a:blip r:embed="rId4"/>
          <a:stretch>
            <a:fillRect/>
          </a:stretch>
        </p:blipFill>
        <p:spPr>
          <a:xfrm>
            <a:off x="73670" y="1670418"/>
            <a:ext cx="2938397" cy="3810000"/>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91E4E95D-8F8A-7A98-3C8B-90DC474A9FED}"/>
              </a:ext>
            </a:extLst>
          </p:cNvPr>
          <p:cNvPicPr>
            <a:picLocks noChangeAspect="1"/>
          </p:cNvPicPr>
          <p:nvPr/>
        </p:nvPicPr>
        <p:blipFill>
          <a:blip r:embed="rId5"/>
          <a:stretch>
            <a:fillRect/>
          </a:stretch>
        </p:blipFill>
        <p:spPr>
          <a:xfrm>
            <a:off x="9200238" y="2289313"/>
            <a:ext cx="2807623" cy="3578087"/>
          </a:xfrm>
          <a:prstGeom prst="rect">
            <a:avLst/>
          </a:prstGeom>
          <a:effectLst>
            <a:outerShdw blurRad="63500" sx="102000" sy="102000" algn="ctr" rotWithShape="0">
              <a:schemeClr val="accent1">
                <a:alpha val="40000"/>
              </a:schemeClr>
            </a:outerShdw>
          </a:effectLst>
        </p:spPr>
      </p:pic>
      <p:pic>
        <p:nvPicPr>
          <p:cNvPr id="13" name="Picture 12">
            <a:extLst>
              <a:ext uri="{FF2B5EF4-FFF2-40B4-BE49-F238E27FC236}">
                <a16:creationId xmlns:a16="http://schemas.microsoft.com/office/drawing/2014/main" id="{471DA819-B5BE-912C-1AD3-3C6FF750347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32913" y="5643763"/>
            <a:ext cx="896739" cy="849661"/>
          </a:xfrm>
          <a:prstGeom prst="rect">
            <a:avLst/>
          </a:prstGeom>
        </p:spPr>
      </p:pic>
      <p:sp>
        <p:nvSpPr>
          <p:cNvPr id="15" name="Background - Solid">
            <a:extLst>
              <a:ext uri="{FF2B5EF4-FFF2-40B4-BE49-F238E27FC236}">
                <a16:creationId xmlns:a16="http://schemas.microsoft.com/office/drawing/2014/main" id="{DD5BA462-B311-C5F5-74D7-0987784DD048}"/>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6E18CDE-984F-A6C7-FCD6-EE1B399CEA4A}"/>
              </a:ext>
            </a:extLst>
          </p:cNvPr>
          <p:cNvPicPr>
            <a:picLocks noChangeAspect="1"/>
          </p:cNvPicPr>
          <p:nvPr/>
        </p:nvPicPr>
        <p:blipFill>
          <a:blip r:embed="rId7"/>
          <a:stretch>
            <a:fillRect/>
          </a:stretch>
        </p:blipFill>
        <p:spPr>
          <a:xfrm>
            <a:off x="6168364" y="1670418"/>
            <a:ext cx="2836822" cy="3657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13</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2" name="Picture 1">
            <a:extLst>
              <a:ext uri="{FF2B5EF4-FFF2-40B4-BE49-F238E27FC236}">
                <a16:creationId xmlns:a16="http://schemas.microsoft.com/office/drawing/2014/main" id="{B2973FA3-22CB-F10C-7C1E-05AA4694182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9323" y="5665819"/>
            <a:ext cx="896739" cy="849661"/>
          </a:xfrm>
          <a:prstGeom prst="rect">
            <a:avLst/>
          </a:prstGeom>
        </p:spPr>
      </p:pic>
      <p:sp>
        <p:nvSpPr>
          <p:cNvPr id="3" name="Background - Solid">
            <a:extLst>
              <a:ext uri="{FF2B5EF4-FFF2-40B4-BE49-F238E27FC236}">
                <a16:creationId xmlns:a16="http://schemas.microsoft.com/office/drawing/2014/main" id="{99562F87-1C19-0E99-D139-06DA065FDCAF}"/>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040B754-9D62-90B1-C561-05CFA5844F36}"/>
              </a:ext>
            </a:extLst>
          </p:cNvPr>
          <p:cNvPicPr>
            <a:picLocks noChangeAspect="1"/>
          </p:cNvPicPr>
          <p:nvPr/>
        </p:nvPicPr>
        <p:blipFill>
          <a:blip r:embed="rId4"/>
          <a:stretch>
            <a:fillRect/>
          </a:stretch>
        </p:blipFill>
        <p:spPr>
          <a:xfrm>
            <a:off x="8827016" y="851887"/>
            <a:ext cx="2710141" cy="3489028"/>
          </a:xfrm>
          <a:prstGeom prst="rect">
            <a:avLst/>
          </a:prstGeom>
          <a:ln w="25400">
            <a:solidFill>
              <a:srgbClr val="F0C300"/>
            </a:solidFill>
          </a:ln>
        </p:spPr>
      </p:pic>
      <p:pic>
        <p:nvPicPr>
          <p:cNvPr id="8" name="Picture 7">
            <a:extLst>
              <a:ext uri="{FF2B5EF4-FFF2-40B4-BE49-F238E27FC236}">
                <a16:creationId xmlns:a16="http://schemas.microsoft.com/office/drawing/2014/main" id="{E1A34084-FB6D-0718-398E-959E6DE91E48}"/>
              </a:ext>
            </a:extLst>
          </p:cNvPr>
          <p:cNvPicPr>
            <a:picLocks noChangeAspect="1"/>
          </p:cNvPicPr>
          <p:nvPr/>
        </p:nvPicPr>
        <p:blipFill>
          <a:blip r:embed="rId5"/>
          <a:stretch>
            <a:fillRect/>
          </a:stretch>
        </p:blipFill>
        <p:spPr>
          <a:xfrm>
            <a:off x="4156869" y="4601637"/>
            <a:ext cx="6286500" cy="2027726"/>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ADE14907-1CF8-9C53-D0A5-34B7749D8D5D}"/>
              </a:ext>
            </a:extLst>
          </p:cNvPr>
          <p:cNvPicPr>
            <a:picLocks noChangeAspect="1"/>
          </p:cNvPicPr>
          <p:nvPr/>
        </p:nvPicPr>
        <p:blipFill>
          <a:blip r:embed="rId6"/>
          <a:stretch>
            <a:fillRect/>
          </a:stretch>
        </p:blipFill>
        <p:spPr>
          <a:xfrm>
            <a:off x="504038" y="1025009"/>
            <a:ext cx="2761737" cy="3596681"/>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F523952F-3537-0083-ECA6-2F6CF4412EE5}"/>
              </a:ext>
            </a:extLst>
          </p:cNvPr>
          <p:cNvPicPr>
            <a:picLocks noChangeAspect="1"/>
          </p:cNvPicPr>
          <p:nvPr/>
        </p:nvPicPr>
        <p:blipFill>
          <a:blip r:embed="rId7"/>
          <a:stretch>
            <a:fillRect/>
          </a:stretch>
        </p:blipFill>
        <p:spPr>
          <a:xfrm>
            <a:off x="4495800" y="908535"/>
            <a:ext cx="2599493" cy="337573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14</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6" name="Picture 5">
            <a:extLst>
              <a:ext uri="{FF2B5EF4-FFF2-40B4-BE49-F238E27FC236}">
                <a16:creationId xmlns:a16="http://schemas.microsoft.com/office/drawing/2014/main" id="{793C9522-002C-D61D-D8A0-CC4C94E80223}"/>
              </a:ext>
            </a:extLst>
          </p:cNvPr>
          <p:cNvPicPr>
            <a:picLocks noChangeAspect="1"/>
          </p:cNvPicPr>
          <p:nvPr/>
        </p:nvPicPr>
        <p:blipFill>
          <a:blip r:embed="rId3"/>
          <a:stretch>
            <a:fillRect/>
          </a:stretch>
        </p:blipFill>
        <p:spPr>
          <a:xfrm>
            <a:off x="4572000" y="690164"/>
            <a:ext cx="4475018" cy="5791200"/>
          </a:xfrm>
          <a:prstGeom prst="rect">
            <a:avLst/>
          </a:prstGeom>
        </p:spPr>
      </p:pic>
      <p:pic>
        <p:nvPicPr>
          <p:cNvPr id="8" name="Picture 7">
            <a:extLst>
              <a:ext uri="{FF2B5EF4-FFF2-40B4-BE49-F238E27FC236}">
                <a16:creationId xmlns:a16="http://schemas.microsoft.com/office/drawing/2014/main" id="{3A35754A-4F02-6EC2-8F0D-D47BAE54BDB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30278" y="5551065"/>
            <a:ext cx="896739" cy="849661"/>
          </a:xfrm>
          <a:prstGeom prst="rect">
            <a:avLst/>
          </a:prstGeom>
        </p:spPr>
      </p:pic>
      <p:sp>
        <p:nvSpPr>
          <p:cNvPr id="9" name="Background - Solid">
            <a:extLst>
              <a:ext uri="{FF2B5EF4-FFF2-40B4-BE49-F238E27FC236}">
                <a16:creationId xmlns:a16="http://schemas.microsoft.com/office/drawing/2014/main" id="{C6753606-D893-7675-2A4C-74675D18B5B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97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22741974-C9FA-C65A-0708-C161F727DDD9}"/>
              </a:ext>
            </a:extLst>
          </p:cNvPr>
          <p:cNvSpPr txBox="1">
            <a:spLocks/>
          </p:cNvSpPr>
          <p:nvPr/>
        </p:nvSpPr>
        <p:spPr>
          <a:xfrm>
            <a:off x="1069244" y="2999221"/>
            <a:ext cx="3088167" cy="73457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dirty="0">
                <a:latin typeface="Calibri" panose="020F0502020204030204" pitchFamily="34" charset="0"/>
                <a:ea typeface="ＭＳ Ｐゴシック" panose="020B0600070205080204" pitchFamily="50" charset="-128"/>
                <a:cs typeface="Calibri" panose="020F0502020204030204" pitchFamily="34" charset="0"/>
              </a:rPr>
              <a:t>目標を設定</a:t>
            </a:r>
          </a:p>
        </p:txBody>
      </p:sp>
    </p:spTree>
    <p:extLst>
      <p:ext uri="{BB962C8B-B14F-4D97-AF65-F5344CB8AC3E}">
        <p14:creationId xmlns:p14="http://schemas.microsoft.com/office/powerpoint/2010/main" val="73156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363497" y="1045755"/>
            <a:ext cx="2004956" cy="4180733"/>
            <a:chOff x="357244" y="1458067"/>
            <a:chExt cx="2004956" cy="4180733"/>
          </a:xfrm>
        </p:grpSpPr>
        <p:sp>
          <p:nvSpPr>
            <p:cNvPr id="27" name="Rectangle 14"/>
            <p:cNvSpPr>
              <a:spLocks noChangeArrowheads="1"/>
            </p:cNvSpPr>
            <p:nvPr/>
          </p:nvSpPr>
          <p:spPr bwMode="auto">
            <a:xfrm>
              <a:off x="875519" y="3620050"/>
              <a:ext cx="1461832" cy="738664"/>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F0C300"/>
                  </a:solidFill>
                  <a:uLnTx/>
                  <a:uFillTx/>
                  <a:latin typeface="Calibri" panose="020F0502020204030204" pitchFamily="34" charset="0"/>
                  <a:ea typeface="ＭＳ Ｐゴシック" panose="020B0600070205080204" pitchFamily="50" charset="-128"/>
                  <a:cs typeface="Calibri" panose="020F0502020204030204" pitchFamily="34" charset="0"/>
                </a:rPr>
                <a:t>pecific</a:t>
              </a:r>
              <a:endParaRPr kumimoji="0" lang="en-US" altLang="ja-JP" sz="2400" b="1" i="0" u="none" strike="noStrike" cap="none" normalizeH="0" baseline="0" noProof="0" dirty="0">
                <a:ln>
                  <a:noFill/>
                </a:ln>
                <a:solidFill>
                  <a:srgbClr val="F0C300"/>
                </a:solidFill>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F0C300"/>
                  </a:solidFill>
                  <a:uLnTx/>
                  <a:uFillTx/>
                  <a:latin typeface="Calibri" panose="020F0502020204030204" pitchFamily="34" charset="0"/>
                  <a:ea typeface="ＭＳ Ｐゴシック" panose="020B0600070205080204" pitchFamily="50" charset="-128"/>
                  <a:cs typeface="Calibri" panose="020F0502020204030204" pitchFamily="34" charset="0"/>
                </a:rPr>
                <a:t>（具体的）</a:t>
              </a: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0" i="0" u="none" strike="noStrike" cap="none" normalizeH="0" baseline="0" noProof="0">
                  <a:ln>
                    <a:noFill/>
                  </a:ln>
                  <a:solidFill>
                    <a:srgbClr val="F0C300"/>
                  </a:solidFill>
                  <a:uLnTx/>
                  <a:uFillTx/>
                  <a:latin typeface="Calibri" panose="020F0502020204030204" pitchFamily="34" charset="0"/>
                  <a:ea typeface="ＭＳ Ｐゴシック" panose="020B0600070205080204" pitchFamily="50" charset="-128"/>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6" name="TextBox 93"/>
            <p:cNvSpPr txBox="1">
              <a:spLocks noChangeArrowheads="1"/>
            </p:cNvSpPr>
            <p:nvPr/>
          </p:nvSpPr>
          <p:spPr bwMode="auto">
            <a:xfrm>
              <a:off x="357244" y="4438471"/>
              <a:ext cx="20049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目標は可能な限り具体的であるべき。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S</a:t>
              </a:r>
            </a:p>
          </p:txBody>
        </p:sp>
      </p:grpSp>
      <p:grpSp>
        <p:nvGrpSpPr>
          <p:cNvPr id="16" name="Group 15"/>
          <p:cNvGrpSpPr/>
          <p:nvPr/>
        </p:nvGrpSpPr>
        <p:grpSpPr>
          <a:xfrm>
            <a:off x="2596127" y="1066800"/>
            <a:ext cx="2110314" cy="4433948"/>
            <a:chOff x="2589874" y="1479112"/>
            <a:chExt cx="2110314" cy="4433948"/>
          </a:xfrm>
        </p:grpSpPr>
        <p:sp>
          <p:nvSpPr>
            <p:cNvPr id="28" name="Rectangle 15"/>
            <p:cNvSpPr>
              <a:spLocks noChangeArrowheads="1"/>
            </p:cNvSpPr>
            <p:nvPr/>
          </p:nvSpPr>
          <p:spPr bwMode="auto">
            <a:xfrm>
              <a:off x="3151687" y="3620050"/>
              <a:ext cx="15485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F76639"/>
                  </a:solidFill>
                  <a:uLnTx/>
                  <a:uFillTx/>
                  <a:latin typeface="Calibri" panose="020F0502020204030204" pitchFamily="34" charset="0"/>
                  <a:ea typeface="ＭＳ Ｐゴシック" panose="020B0600070205080204" pitchFamily="50" charset="-128"/>
                  <a:cs typeface="Calibri" panose="020F0502020204030204" pitchFamily="34" charset="0"/>
                </a:rPr>
                <a:t>easurable</a:t>
              </a:r>
              <a:endParaRPr kumimoji="0" lang="en-US" altLang="ja-JP" sz="2400" b="1" i="0" u="none" strike="noStrike" cap="none" normalizeH="0" baseline="0" noProof="0" dirty="0">
                <a:ln>
                  <a:noFill/>
                </a:ln>
                <a:solidFill>
                  <a:srgbClr val="F76639"/>
                </a:solidFill>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F76639"/>
                  </a:solidFill>
                  <a:uLnTx/>
                  <a:uFillTx/>
                  <a:latin typeface="Calibri" panose="020F0502020204030204" pitchFamily="34" charset="0"/>
                  <a:ea typeface="ＭＳ Ｐゴシック" panose="020B0600070205080204" pitchFamily="50" charset="-128"/>
                  <a:cs typeface="Calibri" panose="020F0502020204030204" pitchFamily="34" charset="0"/>
                </a:rPr>
                <a:t>（測定可能）</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0" i="0" u="none" strike="noStrike" cap="none" normalizeH="0" baseline="0" noProof="0">
                  <a:ln>
                    <a:noFill/>
                  </a:ln>
                  <a:solidFill>
                    <a:srgbClr val="F76639"/>
                  </a:solidFill>
                  <a:uLnTx/>
                  <a:uFillTx/>
                  <a:latin typeface="Calibri" panose="020F0502020204030204" pitchFamily="34" charset="0"/>
                  <a:ea typeface="ＭＳ Ｐゴシック" panose="020B0600070205080204" pitchFamily="50" charset="-128"/>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M</a:t>
              </a:r>
            </a:p>
          </p:txBody>
        </p:sp>
        <p:sp>
          <p:nvSpPr>
            <p:cNvPr id="54" name="TextBox 93"/>
            <p:cNvSpPr txBox="1">
              <a:spLocks noChangeArrowheads="1"/>
            </p:cNvSpPr>
            <p:nvPr/>
          </p:nvSpPr>
          <p:spPr bwMode="auto">
            <a:xfrm>
              <a:off x="2670571" y="4343400"/>
              <a:ext cx="202961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目標は指標と進捗度を測定できるものであるべき。</a:t>
              </a:r>
            </a:p>
          </p:txBody>
        </p:sp>
      </p:grpSp>
      <p:grpSp>
        <p:nvGrpSpPr>
          <p:cNvPr id="17" name="Group 16"/>
          <p:cNvGrpSpPr/>
          <p:nvPr/>
        </p:nvGrpSpPr>
        <p:grpSpPr>
          <a:xfrm>
            <a:off x="5210627" y="1029713"/>
            <a:ext cx="1939493" cy="4817874"/>
            <a:chOff x="5204374" y="1442025"/>
            <a:chExt cx="1939493" cy="4817874"/>
          </a:xfrm>
        </p:grpSpPr>
        <p:sp>
          <p:nvSpPr>
            <p:cNvPr id="29" name="Rectangle 16"/>
            <p:cNvSpPr>
              <a:spLocks noChangeArrowheads="1"/>
            </p:cNvSpPr>
            <p:nvPr/>
          </p:nvSpPr>
          <p:spPr bwMode="auto">
            <a:xfrm>
              <a:off x="5595366" y="3570520"/>
              <a:ext cx="15485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732E81"/>
                  </a:solidFill>
                  <a:uLnTx/>
                  <a:uFillTx/>
                  <a:latin typeface="Calibri" panose="020F0502020204030204" pitchFamily="34" charset="0"/>
                  <a:ea typeface="ＭＳ Ｐゴシック" panose="020B0600070205080204" pitchFamily="50" charset="-128"/>
                  <a:cs typeface="Calibri" panose="020F0502020204030204" pitchFamily="34" charset="0"/>
                </a:rPr>
                <a:t>ctionable</a:t>
              </a:r>
              <a:endParaRPr kumimoji="0" lang="en-US" altLang="ja-JP" sz="2400" b="1" i="0" u="none" strike="noStrike" cap="none" normalizeH="0" baseline="0" noProof="0" dirty="0">
                <a:ln>
                  <a:noFill/>
                </a:ln>
                <a:solidFill>
                  <a:srgbClr val="732E81"/>
                </a:solidFill>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400" b="1" dirty="0">
                  <a:solidFill>
                    <a:srgbClr val="732E81"/>
                  </a:solidFill>
                  <a:latin typeface="Calibri" panose="020F0502020204030204" pitchFamily="34" charset="0"/>
                  <a:ea typeface="ＭＳ Ｐゴシック" panose="020B0600070205080204" pitchFamily="50" charset="-128"/>
                  <a:cs typeface="Calibri" panose="020F0502020204030204" pitchFamily="34" charset="0"/>
                </a:rPr>
                <a:t>（</a:t>
              </a:r>
              <a:r>
                <a:rPr kumimoji="0" lang="ja-JP" sz="2400" b="1" i="0" u="none" strike="noStrike" cap="none" normalizeH="0" baseline="0" noProof="0" dirty="0">
                  <a:ln>
                    <a:noFill/>
                  </a:ln>
                  <a:solidFill>
                    <a:srgbClr val="732E81"/>
                  </a:solidFill>
                  <a:uLnTx/>
                  <a:uFillTx/>
                  <a:latin typeface="Calibri" panose="020F0502020204030204" pitchFamily="34" charset="0"/>
                  <a:ea typeface="ＭＳ Ｐゴシック" panose="020B0600070205080204" pitchFamily="50" charset="-128"/>
                  <a:cs typeface="Calibri" panose="020F0502020204030204" pitchFamily="34" charset="0"/>
                </a:rPr>
                <a:t>実行可能）</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1" i="0" u="none" strike="noStrike" cap="none" normalizeH="0" baseline="0" noProof="0">
                  <a:ln>
                    <a:noFill/>
                  </a:ln>
                  <a:solidFill>
                    <a:srgbClr val="732E81"/>
                  </a:solidFill>
                  <a:uLnTx/>
                  <a:uFillTx/>
                  <a:latin typeface="Calibri" panose="020F0502020204030204" pitchFamily="34" charset="0"/>
                  <a:ea typeface="ＭＳ Ｐゴシック" panose="020B0600070205080204" pitchFamily="50" charset="-128"/>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A</a:t>
              </a:r>
            </a:p>
          </p:txBody>
        </p:sp>
        <p:sp>
          <p:nvSpPr>
            <p:cNvPr id="55" name="TextBox 93"/>
            <p:cNvSpPr txBox="1">
              <a:spLocks noChangeArrowheads="1"/>
            </p:cNvSpPr>
            <p:nvPr/>
          </p:nvSpPr>
          <p:spPr bwMode="auto">
            <a:xfrm>
              <a:off x="5256379" y="4320907"/>
              <a:ext cx="185931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目標は</a:t>
              </a:r>
              <a:br>
                <a:rPr kumimoji="0" lang="en-US" alt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br>
              <a:r>
                <a:rPr kumimoji="0" 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それぞれ</a:t>
              </a:r>
              <a:br>
                <a:rPr kumimoji="0" lang="en-US" alt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br>
              <a:r>
                <a:rPr kumimoji="0" 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達成可能でなければ</a:t>
              </a:r>
              <a:br>
                <a:rPr kumimoji="0" lang="en-US" alt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br>
              <a:r>
                <a:rPr kumimoji="0" 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ならない。</a:t>
              </a:r>
            </a:p>
          </p:txBody>
        </p:sp>
      </p:grpSp>
      <p:grpSp>
        <p:nvGrpSpPr>
          <p:cNvPr id="18" name="Group 17"/>
          <p:cNvGrpSpPr/>
          <p:nvPr/>
        </p:nvGrpSpPr>
        <p:grpSpPr>
          <a:xfrm>
            <a:off x="7661967" y="1045755"/>
            <a:ext cx="2097886" cy="4824325"/>
            <a:chOff x="7655714" y="1458067"/>
            <a:chExt cx="2097886" cy="4824325"/>
          </a:xfrm>
        </p:grpSpPr>
        <p:sp>
          <p:nvSpPr>
            <p:cNvPr id="36" name="Rectangle 17"/>
            <p:cNvSpPr>
              <a:spLocks noChangeArrowheads="1"/>
            </p:cNvSpPr>
            <p:nvPr/>
          </p:nvSpPr>
          <p:spPr bwMode="auto">
            <a:xfrm>
              <a:off x="8149054" y="3596901"/>
              <a:ext cx="12391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407CCA"/>
                  </a:solidFill>
                  <a:uLnTx/>
                  <a:uFillTx/>
                  <a:latin typeface="Calibri" panose="020F0502020204030204" pitchFamily="34" charset="0"/>
                  <a:ea typeface="ＭＳ Ｐゴシック" panose="020B0600070205080204" pitchFamily="50" charset="-128"/>
                  <a:cs typeface="Calibri" panose="020F0502020204030204" pitchFamily="34" charset="0"/>
                </a:rPr>
                <a:t>ealistic</a:t>
              </a:r>
              <a:endParaRPr kumimoji="0" lang="en-US" altLang="ja-JP" sz="2400" b="1" i="0" u="none" strike="noStrike" cap="none" normalizeH="0" baseline="0" noProof="0" dirty="0">
                <a:ln>
                  <a:noFill/>
                </a:ln>
                <a:solidFill>
                  <a:srgbClr val="407CCA"/>
                </a:solidFill>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407CCA"/>
                  </a:solidFill>
                  <a:uLnTx/>
                  <a:uFillTx/>
                  <a:latin typeface="Calibri" panose="020F0502020204030204" pitchFamily="34" charset="0"/>
                  <a:ea typeface="ＭＳ Ｐゴシック" panose="020B0600070205080204" pitchFamily="50" charset="-128"/>
                  <a:cs typeface="Calibri" panose="020F0502020204030204" pitchFamily="34" charset="0"/>
                </a:rPr>
                <a:t>（現実的）</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1" i="0" u="none" strike="noStrike" cap="none" normalizeH="0" baseline="0" noProof="0">
                  <a:ln>
                    <a:noFill/>
                  </a:ln>
                  <a:solidFill>
                    <a:srgbClr val="407CCA"/>
                  </a:solidFill>
                  <a:uLnTx/>
                  <a:uFillTx/>
                  <a:latin typeface="Calibri" panose="020F0502020204030204" pitchFamily="34" charset="0"/>
                  <a:ea typeface="ＭＳ Ｐゴシック" panose="020B0600070205080204" pitchFamily="50" charset="-128"/>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R</a:t>
              </a:r>
            </a:p>
          </p:txBody>
        </p:sp>
        <p:sp>
          <p:nvSpPr>
            <p:cNvPr id="56" name="TextBox 93"/>
            <p:cNvSpPr txBox="1">
              <a:spLocks noChangeArrowheads="1"/>
            </p:cNvSpPr>
            <p:nvPr/>
          </p:nvSpPr>
          <p:spPr bwMode="auto">
            <a:xfrm>
              <a:off x="7655714" y="4343400"/>
              <a:ext cx="20978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取り組みがいのある難しいものであっても、非現実的ではない。</a:t>
              </a:r>
            </a:p>
          </p:txBody>
        </p:sp>
      </p:grpSp>
      <p:grpSp>
        <p:nvGrpSpPr>
          <p:cNvPr id="19" name="Group 18"/>
          <p:cNvGrpSpPr/>
          <p:nvPr/>
        </p:nvGrpSpPr>
        <p:grpSpPr>
          <a:xfrm>
            <a:off x="9934445" y="1066800"/>
            <a:ext cx="1946446" cy="5155349"/>
            <a:chOff x="9928192" y="1479112"/>
            <a:chExt cx="1946446" cy="5155349"/>
          </a:xfrm>
        </p:grpSpPr>
        <p:sp>
          <p:nvSpPr>
            <p:cNvPr id="37" name="Rectangle 18"/>
            <p:cNvSpPr>
              <a:spLocks noChangeArrowheads="1"/>
            </p:cNvSpPr>
            <p:nvPr/>
          </p:nvSpPr>
          <p:spPr bwMode="auto">
            <a:xfrm>
              <a:off x="10202512" y="3621272"/>
              <a:ext cx="1521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300" b="1" i="0" u="none" strike="noStrike" cap="none" normalizeH="0" baseline="0" noProof="0" dirty="0">
                  <a:ln>
                    <a:noFill/>
                  </a:ln>
                  <a:solidFill>
                    <a:srgbClr val="00A869"/>
                  </a:solidFill>
                  <a:uLnTx/>
                  <a:uFillTx/>
                  <a:latin typeface="Calibri" panose="020F0502020204030204" pitchFamily="34" charset="0"/>
                  <a:ea typeface="ＭＳ Ｐゴシック" panose="020B0600070205080204" pitchFamily="50" charset="-128"/>
                  <a:cs typeface="Calibri" panose="020F0502020204030204" pitchFamily="34" charset="0"/>
                </a:rPr>
                <a:t>ime bound（期限付き）</a:t>
              </a: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0" i="0" u="none" strike="noStrike" cap="none" normalizeH="0" baseline="0" noProof="0">
                  <a:ln>
                    <a:noFill/>
                  </a:ln>
                  <a:solidFill>
                    <a:srgbClr val="00A869"/>
                  </a:solidFill>
                  <a:uLnTx/>
                  <a:uFillTx/>
                  <a:latin typeface="Calibri" panose="020F0502020204030204" pitchFamily="34" charset="0"/>
                  <a:ea typeface="ＭＳ Ｐゴシック" panose="020B0600070205080204" pitchFamily="50" charset="-128"/>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T</a:t>
              </a:r>
            </a:p>
          </p:txBody>
        </p:sp>
        <p:sp>
          <p:nvSpPr>
            <p:cNvPr id="57" name="TextBox 93"/>
            <p:cNvSpPr txBox="1">
              <a:spLocks noChangeArrowheads="1"/>
            </p:cNvSpPr>
            <p:nvPr/>
          </p:nvSpPr>
          <p:spPr bwMode="auto">
            <a:xfrm>
              <a:off x="10015319" y="4326137"/>
              <a:ext cx="185931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いつまでにどこまで</a:t>
              </a:r>
              <a:br>
                <a:rPr kumimoji="0" lang="en-US" alt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br>
              <a:r>
                <a:rPr kumimoji="0" 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進めるかをまとめたスケジュールを持つべき。</a:t>
              </a:r>
            </a:p>
          </p:txBody>
        </p:sp>
      </p:grpSp>
      <p:pic>
        <p:nvPicPr>
          <p:cNvPr id="2" name="Picture 1">
            <a:extLst>
              <a:ext uri="{FF2B5EF4-FFF2-40B4-BE49-F238E27FC236}">
                <a16:creationId xmlns:a16="http://schemas.microsoft.com/office/drawing/2014/main" id="{F3E1E441-6F56-B92D-15F1-BF6C00AED24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11109" y="5577573"/>
            <a:ext cx="896739" cy="849661"/>
          </a:xfrm>
          <a:prstGeom prst="rect">
            <a:avLst/>
          </a:prstGeom>
        </p:spPr>
      </p:pic>
      <p:sp>
        <p:nvSpPr>
          <p:cNvPr id="3" name="Background - Solid">
            <a:extLst>
              <a:ext uri="{FF2B5EF4-FFF2-40B4-BE49-F238E27FC236}">
                <a16:creationId xmlns:a16="http://schemas.microsoft.com/office/drawing/2014/main" id="{1501BD2C-597E-182F-E536-1AA86706A80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8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sp>
        <p:nvSpPr>
          <p:cNvPr id="6" name="Headline">
            <a:extLst>
              <a:ext uri="{FF2B5EF4-FFF2-40B4-BE49-F238E27FC236}">
                <a16:creationId xmlns:a16="http://schemas.microsoft.com/office/drawing/2014/main" id="{308E0DA6-5AAB-B60D-9386-A5EC8B7F4E55}"/>
              </a:ext>
            </a:extLst>
          </p:cNvPr>
          <p:cNvSpPr txBox="1">
            <a:spLocks/>
          </p:cNvSpPr>
          <p:nvPr/>
        </p:nvSpPr>
        <p:spPr>
          <a:xfrm>
            <a:off x="157692" y="457200"/>
            <a:ext cx="1879459" cy="4746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000"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rPr>
              <a:t>目標記述用紙 </a:t>
            </a:r>
          </a:p>
          <a:p>
            <a:endParaRPr lang="ja-JP" sz="2400"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7" name="Picture 6">
            <a:extLst>
              <a:ext uri="{FF2B5EF4-FFF2-40B4-BE49-F238E27FC236}">
                <a16:creationId xmlns:a16="http://schemas.microsoft.com/office/drawing/2014/main" id="{87856265-E927-6B64-5B7E-36F011D394EF}"/>
              </a:ext>
            </a:extLst>
          </p:cNvPr>
          <p:cNvPicPr>
            <a:picLocks noChangeAspect="1"/>
          </p:cNvPicPr>
          <p:nvPr/>
        </p:nvPicPr>
        <p:blipFill>
          <a:blip r:embed="rId3"/>
          <a:stretch>
            <a:fillRect/>
          </a:stretch>
        </p:blipFill>
        <p:spPr>
          <a:xfrm>
            <a:off x="5410200" y="669919"/>
            <a:ext cx="4220661" cy="551030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07642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CEF66B06-6A60-C13B-40C4-D210296EAC1A}"/>
              </a:ext>
            </a:extLst>
          </p:cNvPr>
          <p:cNvSpPr txBox="1">
            <a:spLocks/>
          </p:cNvSpPr>
          <p:nvPr/>
        </p:nvSpPr>
        <p:spPr>
          <a:xfrm>
            <a:off x="1069244" y="2209800"/>
            <a:ext cx="4927630"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dirty="0">
                <a:latin typeface="ＭＳ Ｐゴシック" panose="020B0600070205080204" pitchFamily="50" charset="-128"/>
                <a:ea typeface="ＭＳ Ｐゴシック" panose="020B0600070205080204" pitchFamily="50" charset="-128"/>
                <a:cs typeface="Calibri" panose="020F0502020204030204" pitchFamily="34" charset="0"/>
              </a:rPr>
              <a:t>目標の達成に向けた</a:t>
            </a:r>
            <a:endParaRPr lang="en-US" altLang="ja-JP" dirty="0">
              <a:latin typeface="ＭＳ Ｐゴシック" panose="020B0600070205080204" pitchFamily="50" charset="-128"/>
              <a:ea typeface="ＭＳ Ｐゴシック" panose="020B0600070205080204" pitchFamily="50" charset="-128"/>
              <a:cs typeface="Calibri" panose="020F0502020204030204" pitchFamily="34" charset="0"/>
            </a:endParaRPr>
          </a:p>
          <a:p>
            <a:pPr algn="l">
              <a:spcBef>
                <a:spcPts val="0"/>
              </a:spcBef>
            </a:pPr>
            <a:r>
              <a:rPr lang="ja-JP" dirty="0">
                <a:latin typeface="ＭＳ Ｐゴシック" panose="020B0600070205080204" pitchFamily="50" charset="-128"/>
                <a:ea typeface="ＭＳ Ｐゴシック" panose="020B0600070205080204" pitchFamily="50" charset="-128"/>
                <a:cs typeface="Calibri" panose="020F0502020204030204" pitchFamily="34" charset="0"/>
              </a:rPr>
              <a:t>計画を立てる</a:t>
            </a:r>
          </a:p>
        </p:txBody>
      </p:sp>
    </p:spTree>
    <p:extLst>
      <p:ext uri="{BB962C8B-B14F-4D97-AF65-F5344CB8AC3E}">
        <p14:creationId xmlns:p14="http://schemas.microsoft.com/office/powerpoint/2010/main" val="2946454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19</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7011018" y="143876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項目ごとに</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何を？(目標文)</a:t>
            </a:r>
          </a:p>
          <a:p>
            <a:pPr marL="0" indent="0">
              <a:buClr>
                <a:schemeClr val="accent1"/>
              </a:buClr>
              <a:buNone/>
            </a:pPr>
            <a:endParaRPr lang="en-US" sz="24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どうやって？（行動手順）</a:t>
            </a:r>
          </a:p>
          <a:p>
            <a:pPr marL="0" indent="0">
              <a:buClr>
                <a:schemeClr val="accent1"/>
              </a:buClr>
              <a:buNone/>
            </a:pPr>
            <a:endParaRPr lang="en-US" sz="24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いつ？（完了期限）</a:t>
            </a:r>
          </a:p>
          <a:p>
            <a:pPr marL="0" indent="0">
              <a:buClr>
                <a:schemeClr val="accent1"/>
              </a:buClr>
              <a:buNone/>
            </a:pPr>
            <a:endParaRPr lang="en-US" sz="24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誰が？（責任者）</a:t>
            </a:r>
          </a:p>
          <a:p>
            <a:pPr marL="0" indent="0">
              <a:buClr>
                <a:schemeClr val="accent1"/>
              </a:buClr>
              <a:buNone/>
            </a:pPr>
            <a:endParaRPr lang="en-US" sz="24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確認方法は？（どうやって完了を知るか）</a:t>
            </a:r>
          </a:p>
          <a:p>
            <a:pPr marL="0" indent="0">
              <a:buFont typeface="Arial" pitchFamily="34" charset="0"/>
              <a:buNone/>
            </a:pPr>
            <a:endParaRPr lang="en-US" kern="0"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335783" y="1696114"/>
            <a:ext cx="5609842" cy="4154984"/>
          </a:xfrm>
          <a:prstGeom prst="rect">
            <a:avLst/>
          </a:prstGeom>
        </p:spPr>
        <p:txBody>
          <a:bodyPr wrap="square">
            <a:spAutoFit/>
          </a:bodyPr>
          <a:lstStyle/>
          <a:p>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目標の達成に向けて踏むべき手順を</a:t>
            </a:r>
            <a:br>
              <a:rPr lang="en-US" alt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b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まとめることで</a:t>
            </a:r>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行動計画を立てます</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a:t>
            </a:r>
            <a:r>
              <a:rPr lang="ja-JP" sz="2400" strike="sngStrike"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endParaRPr 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この計画には、目標が達成される方法（行動手順）、各手順の完了期限、責任者、完了を確認できる方法がまとめられます。「行動計画ワークシート」は、各目標の達成に向けた計画を立案する際に利用できるツールです。個々の目標に関する計画を合わせたものが、クラブの</a:t>
            </a:r>
            <a:r>
              <a:rPr lang="ja-JP" sz="2400" i="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ビジョン</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を構成します。</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123091" y="531721"/>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目標の達成に向けた計画を立てる</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764785" y="3964420"/>
            <a:ext cx="5078961"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2" name="Picture 1">
            <a:extLst>
              <a:ext uri="{FF2B5EF4-FFF2-40B4-BE49-F238E27FC236}">
                <a16:creationId xmlns:a16="http://schemas.microsoft.com/office/drawing/2014/main" id="{6F914026-A496-C87B-C2E3-5B8A8C409F1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3616" y="5886368"/>
            <a:ext cx="896739" cy="849661"/>
          </a:xfrm>
          <a:prstGeom prst="rect">
            <a:avLst/>
          </a:prstGeom>
        </p:spPr>
      </p:pic>
      <p:sp>
        <p:nvSpPr>
          <p:cNvPr id="3" name="Background - Solid">
            <a:extLst>
              <a:ext uri="{FF2B5EF4-FFF2-40B4-BE49-F238E27FC236}">
                <a16:creationId xmlns:a16="http://schemas.microsoft.com/office/drawing/2014/main" id="{302B3C19-4266-9CF3-6A98-D8DBF6507F68}"/>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38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i="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人が集まってくることが始まりである。団結することが進歩である。協力することが成功をもたらす。</a:t>
            </a:r>
          </a:p>
          <a:p>
            <a:endParaRPr lang="en-US" i="1" kern="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algn="r"/>
            <a:r>
              <a:rPr lang="ja-JP" i="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 ヘンリー･フォード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2</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3" name="Picture 2">
            <a:extLst>
              <a:ext uri="{FF2B5EF4-FFF2-40B4-BE49-F238E27FC236}">
                <a16:creationId xmlns:a16="http://schemas.microsoft.com/office/drawing/2014/main" id="{9671BC87-A1DA-A404-ABC8-18060A55636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7693" y="5446458"/>
            <a:ext cx="896739" cy="849661"/>
          </a:xfrm>
          <a:prstGeom prst="rect">
            <a:avLst/>
          </a:prstGeom>
        </p:spPr>
      </p:pic>
      <p:sp>
        <p:nvSpPr>
          <p:cNvPr id="4" name="Background - Solid">
            <a:extLst>
              <a:ext uri="{FF2B5EF4-FFF2-40B4-BE49-F238E27FC236}">
                <a16:creationId xmlns:a16="http://schemas.microsoft.com/office/drawing/2014/main" id="{F40DA6A8-FAE1-1879-5AC7-2F916B4E14CA}"/>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sp>
        <p:nvSpPr>
          <p:cNvPr id="5" name="Headline">
            <a:extLst>
              <a:ext uri="{FF2B5EF4-FFF2-40B4-BE49-F238E27FC236}">
                <a16:creationId xmlns:a16="http://schemas.microsoft.com/office/drawing/2014/main" id="{1E4C4234-FDB6-3741-D5DE-F779D41681B4}"/>
              </a:ext>
            </a:extLst>
          </p:cNvPr>
          <p:cNvSpPr txBox="1">
            <a:spLocks/>
          </p:cNvSpPr>
          <p:nvPr/>
        </p:nvSpPr>
        <p:spPr>
          <a:xfrm>
            <a:off x="148369" y="225565"/>
            <a:ext cx="2177052" cy="702199"/>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400"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rPr>
              <a:t>行動計画</a:t>
            </a:r>
            <a:endParaRPr lang="en-US" altLang="ja-JP" sz="2400"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endParaRPr>
          </a:p>
          <a:p>
            <a:r>
              <a:rPr lang="ja-JP" sz="2400"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rPr>
              <a:t>ワークシート</a:t>
            </a:r>
          </a:p>
        </p:txBody>
      </p:sp>
      <p:sp>
        <p:nvSpPr>
          <p:cNvPr id="8" name="TextBox 93">
            <a:extLst>
              <a:ext uri="{FF2B5EF4-FFF2-40B4-BE49-F238E27FC236}">
                <a16:creationId xmlns:a16="http://schemas.microsoft.com/office/drawing/2014/main" id="{12B0C959-B175-0BAA-1DCA-7E391E9DF6C5}"/>
              </a:ext>
            </a:extLst>
          </p:cNvPr>
          <p:cNvSpPr txBox="1">
            <a:spLocks noChangeArrowheads="1"/>
          </p:cNvSpPr>
          <p:nvPr/>
        </p:nvSpPr>
        <p:spPr bwMode="auto">
          <a:xfrm>
            <a:off x="2127442" y="6211928"/>
            <a:ext cx="62943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000" b="0" i="1"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このフォームをコピーし、目標ごとに1部ずつ完成させ</a:t>
            </a:r>
            <a:r>
              <a:rPr kumimoji="0" lang="ja-JP" altLang="en-US" sz="2000" b="0" i="1"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る</a:t>
            </a:r>
            <a:endParaRPr kumimoji="0" lang="ja-JP" sz="2000" b="0" i="1"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1" name="Picture 10">
            <a:extLst>
              <a:ext uri="{FF2B5EF4-FFF2-40B4-BE49-F238E27FC236}">
                <a16:creationId xmlns:a16="http://schemas.microsoft.com/office/drawing/2014/main" id="{6C80FE74-1DB0-2861-488B-0F01BA682926}"/>
              </a:ext>
            </a:extLst>
          </p:cNvPr>
          <p:cNvPicPr>
            <a:picLocks noChangeAspect="1"/>
          </p:cNvPicPr>
          <p:nvPr/>
        </p:nvPicPr>
        <p:blipFill>
          <a:blip r:embed="rId3"/>
          <a:stretch>
            <a:fillRect/>
          </a:stretch>
        </p:blipFill>
        <p:spPr>
          <a:xfrm>
            <a:off x="5486400" y="364745"/>
            <a:ext cx="4196352" cy="548243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539849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9CA41BD4-1ED1-8F8B-6A16-024E21035199}"/>
              </a:ext>
            </a:extLst>
          </p:cNvPr>
          <p:cNvSpPr txBox="1">
            <a:spLocks/>
          </p:cNvSpPr>
          <p:nvPr/>
        </p:nvSpPr>
        <p:spPr>
          <a:xfrm>
            <a:off x="871876" y="2501864"/>
            <a:ext cx="3690623"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dirty="0">
                <a:latin typeface="Calibri" panose="020F0502020204030204" pitchFamily="34" charset="0"/>
                <a:ea typeface="ＭＳ Ｐゴシック" panose="020B0600070205080204" pitchFamily="50" charset="-128"/>
                <a:cs typeface="Calibri" panose="020F0502020204030204" pitchFamily="34" charset="0"/>
              </a:rPr>
              <a:t>成功を収める</a:t>
            </a:r>
          </a:p>
        </p:txBody>
      </p:sp>
    </p:spTree>
    <p:extLst>
      <p:ext uri="{BB962C8B-B14F-4D97-AF65-F5344CB8AC3E}">
        <p14:creationId xmlns:p14="http://schemas.microsoft.com/office/powerpoint/2010/main" val="135814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8615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22</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2203704" y="1633031"/>
            <a:ext cx="2514600" cy="4154984"/>
          </a:xfrm>
          <a:prstGeom prst="rect">
            <a:avLst/>
          </a:prstGeom>
        </p:spPr>
        <p:txBody>
          <a:bodyPr wrap="square">
            <a:spAutoFit/>
          </a:bodyPr>
          <a:lstStyle/>
          <a:p>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成功するには： </a:t>
            </a:r>
          </a:p>
          <a:p>
            <a:endParaRPr 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分かち合う</a:t>
            </a:r>
          </a:p>
          <a:p>
            <a:endParaRPr lang="en-US" sz="24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支援する</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表彰する</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評価する</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変更する</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228600" y="508038"/>
            <a:ext cx="3487595"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成功を収める</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24202" y="3492295"/>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graphicFrame>
        <p:nvGraphicFramePr>
          <p:cNvPr id="10" name="Diagram 9">
            <a:extLst>
              <a:ext uri="{FF2B5EF4-FFF2-40B4-BE49-F238E27FC236}">
                <a16:creationId xmlns:a16="http://schemas.microsoft.com/office/drawing/2014/main" id="{EDE87DB6-64B1-4B07-B2BD-ECE0543779AA}"/>
              </a:ext>
            </a:extLst>
          </p:cNvPr>
          <p:cNvGraphicFramePr/>
          <p:nvPr>
            <p:extLst>
              <p:ext uri="{D42A27DB-BD31-4B8C-83A1-F6EECF244321}">
                <p14:modId xmlns:p14="http://schemas.microsoft.com/office/powerpoint/2010/main" val="312706174"/>
              </p:ext>
            </p:extLst>
          </p:nvPr>
        </p:nvGraphicFramePr>
        <p:xfrm>
          <a:off x="6858000" y="1905000"/>
          <a:ext cx="5006579" cy="3227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190FF10-C98C-58C6-7B9E-D76F06D9FFE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28600" y="5711385"/>
            <a:ext cx="896739" cy="849661"/>
          </a:xfrm>
          <a:prstGeom prst="rect">
            <a:avLst/>
          </a:prstGeom>
        </p:spPr>
      </p:pic>
      <p:sp>
        <p:nvSpPr>
          <p:cNvPr id="3" name="Background - Solid">
            <a:extLst>
              <a:ext uri="{FF2B5EF4-FFF2-40B4-BE49-F238E27FC236}">
                <a16:creationId xmlns:a16="http://schemas.microsoft.com/office/drawing/2014/main" id="{6F47C2FB-EC41-6726-C1A3-7BB2799BA5BA}"/>
              </a:ext>
            </a:extLst>
          </p:cNvPr>
          <p:cNvSpPr/>
          <p:nvPr/>
        </p:nvSpPr>
        <p:spPr>
          <a:xfrm>
            <a:off x="4984" y="-68317"/>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324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7D0A832B-9BAB-B660-29B5-395E39208FD8}"/>
              </a:ext>
            </a:extLst>
          </p:cNvPr>
          <p:cNvSpPr txBox="1">
            <a:spLocks/>
          </p:cNvSpPr>
          <p:nvPr/>
        </p:nvSpPr>
        <p:spPr>
          <a:xfrm>
            <a:off x="926633" y="2497351"/>
            <a:ext cx="4178768"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dirty="0">
                <a:latin typeface="Calibri" panose="020F0502020204030204" pitchFamily="34" charset="0"/>
                <a:ea typeface="ＭＳ Ｐゴシック" panose="020B0600070205080204" pitchFamily="50" charset="-128"/>
                <a:cs typeface="Calibri" panose="020F0502020204030204" pitchFamily="34" charset="0"/>
              </a:rPr>
              <a:t>忘れずに表彰を</a:t>
            </a:r>
          </a:p>
        </p:txBody>
      </p:sp>
    </p:spTree>
    <p:extLst>
      <p:ext uri="{BB962C8B-B14F-4D97-AF65-F5344CB8AC3E}">
        <p14:creationId xmlns:p14="http://schemas.microsoft.com/office/powerpoint/2010/main" val="3065689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450021" y="1180395"/>
            <a:ext cx="4274380" cy="8992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81000" y="557702"/>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accent1"/>
                </a:solidFill>
                <a:latin typeface="ＭＳ Ｐゴシック" panose="020B0600070205080204" pitchFamily="50" charset="-128"/>
                <a:ea typeface="ＭＳ Ｐゴシック" panose="020B0600070205080204" pitchFamily="50" charset="-128"/>
              </a:rPr>
              <a:t>忘れずに表彰を</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24</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94006" y="2086517"/>
            <a:ext cx="10153525"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400" u="sng"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hlinkClick r:id="rId3">
                  <a:extLst>
                    <a:ext uri="{A12FA001-AC4F-418D-AE19-62706E023703}">
                      <ahyp:hlinkClr xmlns:ahyp="http://schemas.microsoft.com/office/drawing/2018/hyperlinkcolor" val="tx"/>
                    </a:ext>
                  </a:extLst>
                </a:hlinkClick>
              </a:rPr>
              <a:t>ライオンズSHOP</a:t>
            </a: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では、賞状、楯、その他の表彰用品を簡単に注文できます。クラブ用品についてご質問がある場合には、OSEAL調整事務局</a:t>
            </a:r>
            <a:r>
              <a:rPr lang="ja-JP" sz="2400" u="sng"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hlinkClick r:id="rId4">
                  <a:extLst>
                    <a:ext uri="{A12FA001-AC4F-418D-AE19-62706E023703}">
                      <ahyp:hlinkClr xmlns:ahyp="http://schemas.microsoft.com/office/drawing/2018/hyperlinkcolor" val="tx"/>
                    </a:ext>
                  </a:extLst>
                </a:hlinkClick>
              </a:rPr>
              <a:t>OSEAL@lionsclubs.org</a:t>
            </a: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までご連絡ください。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4007568"/>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表彰の方法は？</a:t>
            </a:r>
          </a:p>
          <a:p>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a:t>
            </a:r>
          </a:p>
          <a:p>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a:t>
            </a:r>
          </a:p>
          <a:p>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a:t>
            </a:r>
          </a:p>
          <a:p>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a:t>
            </a:r>
          </a:p>
        </p:txBody>
      </p:sp>
      <p:pic>
        <p:nvPicPr>
          <p:cNvPr id="2" name="Picture 1">
            <a:extLst>
              <a:ext uri="{FF2B5EF4-FFF2-40B4-BE49-F238E27FC236}">
                <a16:creationId xmlns:a16="http://schemas.microsoft.com/office/drawing/2014/main" id="{C8700FB1-4228-ADDF-BBE2-78C7C3B39EE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84983" y="5423958"/>
            <a:ext cx="993832" cy="849661"/>
          </a:xfrm>
          <a:prstGeom prst="rect">
            <a:avLst/>
          </a:prstGeom>
        </p:spPr>
      </p:pic>
      <p:sp>
        <p:nvSpPr>
          <p:cNvPr id="3" name="Background - Solid">
            <a:extLst>
              <a:ext uri="{FF2B5EF4-FFF2-40B4-BE49-F238E27FC236}">
                <a16:creationId xmlns:a16="http://schemas.microsoft.com/office/drawing/2014/main" id="{2A69DA19-8030-E708-5C4E-1A24482FCF9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885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25</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3" name="Rectangle 12">
            <a:extLst>
              <a:ext uri="{FF2B5EF4-FFF2-40B4-BE49-F238E27FC236}">
                <a16:creationId xmlns:a16="http://schemas.microsoft.com/office/drawing/2014/main" id="{11736E80-457F-474B-835B-CE365A93819E}"/>
              </a:ext>
            </a:extLst>
          </p:cNvPr>
          <p:cNvSpPr/>
          <p:nvPr/>
        </p:nvSpPr>
        <p:spPr>
          <a:xfrm>
            <a:off x="208852" y="1245345"/>
            <a:ext cx="10927557" cy="830997"/>
          </a:xfrm>
          <a:prstGeom prst="rect">
            <a:avLst/>
          </a:prstGeom>
        </p:spPr>
        <p:txBody>
          <a:bodyPr wrap="square">
            <a:spAutoFit/>
          </a:bodyPr>
          <a:lstStyle/>
          <a:p>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クラブをさらに支援するために用意されたガイド、パワーポイント・プレゼンテーション、リソースをダウンロードしてください。 </a:t>
            </a:r>
          </a:p>
        </p:txBody>
      </p:sp>
      <p:sp>
        <p:nvSpPr>
          <p:cNvPr id="14" name="Rectangle 13">
            <a:extLst>
              <a:ext uri="{FF2B5EF4-FFF2-40B4-BE49-F238E27FC236}">
                <a16:creationId xmlns:a16="http://schemas.microsoft.com/office/drawing/2014/main" id="{7D9FF34C-06D7-46D4-9AD6-9F809BD4109D}"/>
              </a:ext>
            </a:extLst>
          </p:cNvPr>
          <p:cNvSpPr/>
          <p:nvPr/>
        </p:nvSpPr>
        <p:spPr>
          <a:xfrm>
            <a:off x="6003121" y="148894"/>
            <a:ext cx="5861458" cy="461665"/>
          </a:xfrm>
          <a:prstGeom prst="rect">
            <a:avLst/>
          </a:prstGeom>
        </p:spPr>
        <p:txBody>
          <a:bodyPr wrap="square">
            <a:spAutoFit/>
          </a:bodyPr>
          <a:lstStyle/>
          <a:p>
            <a:endParaRPr lang="en-US"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7" name="Rectangle 16">
            <a:extLst>
              <a:ext uri="{FF2B5EF4-FFF2-40B4-BE49-F238E27FC236}">
                <a16:creationId xmlns:a16="http://schemas.microsoft.com/office/drawing/2014/main" id="{3666A831-5539-4B10-B1A6-F4F4D7C8EE8D}"/>
              </a:ext>
            </a:extLst>
          </p:cNvPr>
          <p:cNvSpPr/>
          <p:nvPr/>
        </p:nvSpPr>
        <p:spPr>
          <a:xfrm>
            <a:off x="9019836" y="2660265"/>
            <a:ext cx="2237750" cy="461665"/>
          </a:xfrm>
          <a:prstGeom prst="rect">
            <a:avLst/>
          </a:prstGeom>
        </p:spPr>
        <p:txBody>
          <a:bodyPr wrap="square">
            <a:spAutoFit/>
          </a:bodyPr>
          <a:lstStyle/>
          <a:p>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パワーポイント</a:t>
            </a:r>
          </a:p>
        </p:txBody>
      </p:sp>
      <p:sp>
        <p:nvSpPr>
          <p:cNvPr id="18" name="Rectangle 17">
            <a:extLst>
              <a:ext uri="{FF2B5EF4-FFF2-40B4-BE49-F238E27FC236}">
                <a16:creationId xmlns:a16="http://schemas.microsoft.com/office/drawing/2014/main" id="{49D48252-11DE-4006-B9C9-AF01B63F91D6}"/>
              </a:ext>
            </a:extLst>
          </p:cNvPr>
          <p:cNvSpPr/>
          <p:nvPr/>
        </p:nvSpPr>
        <p:spPr>
          <a:xfrm>
            <a:off x="5807669" y="2625906"/>
            <a:ext cx="1052389" cy="468780"/>
          </a:xfrm>
          <a:prstGeom prst="rect">
            <a:avLst/>
          </a:prstGeom>
        </p:spPr>
        <p:txBody>
          <a:bodyPr wrap="square">
            <a:spAutoFit/>
          </a:bodyPr>
          <a:lstStyle/>
          <a:p>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ガイド</a:t>
            </a:r>
          </a:p>
        </p:txBody>
      </p:sp>
      <p:sp>
        <p:nvSpPr>
          <p:cNvPr id="15" name="Headline">
            <a:extLst>
              <a:ext uri="{FF2B5EF4-FFF2-40B4-BE49-F238E27FC236}">
                <a16:creationId xmlns:a16="http://schemas.microsoft.com/office/drawing/2014/main" id="{DCABE8B6-F5C1-4124-B71A-69AF8B4C55AF}"/>
              </a:ext>
            </a:extLst>
          </p:cNvPr>
          <p:cNvSpPr txBox="1">
            <a:spLocks/>
          </p:cNvSpPr>
          <p:nvPr/>
        </p:nvSpPr>
        <p:spPr>
          <a:xfrm>
            <a:off x="208852" y="438489"/>
            <a:ext cx="8810984" cy="66503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クラブでお役立てください</a:t>
            </a:r>
          </a:p>
        </p:txBody>
      </p:sp>
      <p:pic>
        <p:nvPicPr>
          <p:cNvPr id="4" name="Picture 3">
            <a:extLst>
              <a:ext uri="{FF2B5EF4-FFF2-40B4-BE49-F238E27FC236}">
                <a16:creationId xmlns:a16="http://schemas.microsoft.com/office/drawing/2014/main" id="{59D43CFB-E472-E33B-77DB-681866967265}"/>
              </a:ext>
            </a:extLst>
          </p:cNvPr>
          <p:cNvPicPr>
            <a:picLocks noChangeAspect="1"/>
          </p:cNvPicPr>
          <p:nvPr/>
        </p:nvPicPr>
        <p:blipFill>
          <a:blip r:embed="rId3"/>
          <a:stretch>
            <a:fillRect/>
          </a:stretch>
        </p:blipFill>
        <p:spPr>
          <a:xfrm>
            <a:off x="5251621" y="3273877"/>
            <a:ext cx="2243819" cy="2993436"/>
          </a:xfrm>
          <a:prstGeom prst="rect">
            <a:avLst/>
          </a:prstGeom>
        </p:spPr>
      </p:pic>
      <p:pic>
        <p:nvPicPr>
          <p:cNvPr id="8" name="Picture 7">
            <a:extLst>
              <a:ext uri="{FF2B5EF4-FFF2-40B4-BE49-F238E27FC236}">
                <a16:creationId xmlns:a16="http://schemas.microsoft.com/office/drawing/2014/main" id="{D1CF8A2F-11BC-BCD8-122E-FE6B114A33EB}"/>
              </a:ext>
            </a:extLst>
          </p:cNvPr>
          <p:cNvPicPr>
            <a:picLocks noChangeAspect="1"/>
          </p:cNvPicPr>
          <p:nvPr/>
        </p:nvPicPr>
        <p:blipFill>
          <a:blip r:embed="rId4"/>
          <a:stretch>
            <a:fillRect/>
          </a:stretch>
        </p:blipFill>
        <p:spPr>
          <a:xfrm>
            <a:off x="8050499" y="3440122"/>
            <a:ext cx="3886200" cy="2175867"/>
          </a:xfrm>
          <a:prstGeom prst="rect">
            <a:avLst/>
          </a:prstGeom>
        </p:spPr>
      </p:pic>
      <p:sp>
        <p:nvSpPr>
          <p:cNvPr id="10" name="TextBox 9">
            <a:extLst>
              <a:ext uri="{FF2B5EF4-FFF2-40B4-BE49-F238E27FC236}">
                <a16:creationId xmlns:a16="http://schemas.microsoft.com/office/drawing/2014/main" id="{498556B4-0156-BC65-6A06-C1A4C09017CB}"/>
              </a:ext>
            </a:extLst>
          </p:cNvPr>
          <p:cNvSpPr txBox="1"/>
          <p:nvPr/>
        </p:nvSpPr>
        <p:spPr>
          <a:xfrm>
            <a:off x="1342352" y="2217554"/>
            <a:ext cx="2178058" cy="467505"/>
          </a:xfrm>
          <a:prstGeom prst="rect">
            <a:avLst/>
          </a:prstGeom>
          <a:noFill/>
        </p:spPr>
        <p:txBody>
          <a:bodyPr wrap="square" rtlCol="0">
            <a:spAutoFit/>
          </a:bodyPr>
          <a:lstStyle/>
          <a:p>
            <a:r>
              <a:rPr lang="en-US" sz="2400" b="1" kern="100" dirty="0" err="1">
                <a:solidFill>
                  <a:schemeClr val="bg1"/>
                </a:solidFill>
                <a:effectLst/>
                <a:latin typeface="MS Gothic" panose="020B0609070205080204" pitchFamily="49" charset="-128"/>
                <a:ea typeface="Calibri" panose="020F0502020204030204" pitchFamily="34" charset="0"/>
                <a:cs typeface="MS Gothic" panose="020B0609070205080204" pitchFamily="49" charset="-128"/>
              </a:rPr>
              <a:t>ウェブペー</a:t>
            </a:r>
            <a:r>
              <a:rPr lang="en-US" sz="2400" b="1" kern="100" dirty="0" err="1">
                <a:solidFill>
                  <a:schemeClr val="bg1"/>
                </a:solidFill>
                <a:effectLst/>
                <a:latin typeface="MS Mincho" panose="02020609040205080304" pitchFamily="49" charset="-128"/>
                <a:ea typeface="Calibri" panose="020F0502020204030204" pitchFamily="34" charset="0"/>
                <a:cs typeface="MS Mincho" panose="02020609040205080304" pitchFamily="49" charset="-128"/>
              </a:rPr>
              <a:t>ジ</a:t>
            </a:r>
            <a:endPar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169E39C5-4A1A-2026-A6F2-199629EEA09A}"/>
              </a:ext>
            </a:extLst>
          </p:cNvPr>
          <p:cNvPicPr>
            <a:picLocks noChangeAspect="1"/>
          </p:cNvPicPr>
          <p:nvPr/>
        </p:nvPicPr>
        <p:blipFill>
          <a:blip r:embed="rId5"/>
          <a:stretch>
            <a:fillRect/>
          </a:stretch>
        </p:blipFill>
        <p:spPr>
          <a:xfrm>
            <a:off x="515393" y="2997045"/>
            <a:ext cx="4181169" cy="2444754"/>
          </a:xfrm>
          <a:prstGeom prst="rect">
            <a:avLst/>
          </a:prstGeom>
        </p:spPr>
      </p:pic>
      <p:pic>
        <p:nvPicPr>
          <p:cNvPr id="20" name="Picture 19">
            <a:extLst>
              <a:ext uri="{FF2B5EF4-FFF2-40B4-BE49-F238E27FC236}">
                <a16:creationId xmlns:a16="http://schemas.microsoft.com/office/drawing/2014/main" id="{27D1DF31-929B-4277-D8D4-619846DCCC3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10484" y="5716262"/>
            <a:ext cx="896739" cy="849661"/>
          </a:xfrm>
          <a:prstGeom prst="rect">
            <a:avLst/>
          </a:prstGeom>
        </p:spPr>
      </p:pic>
      <p:sp>
        <p:nvSpPr>
          <p:cNvPr id="21" name="Background - Solid">
            <a:extLst>
              <a:ext uri="{FF2B5EF4-FFF2-40B4-BE49-F238E27FC236}">
                <a16:creationId xmlns:a16="http://schemas.microsoft.com/office/drawing/2014/main" id="{CAAF4817-95BF-580A-FADE-A6DDB963ECB2}"/>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2" name="Yellow Bar">
            <a:extLst>
              <a:ext uri="{FF2B5EF4-FFF2-40B4-BE49-F238E27FC236}">
                <a16:creationId xmlns:a16="http://schemas.microsoft.com/office/drawing/2014/main" id="{E6D0466A-B72B-5150-F99E-B2D2ABE49CAC}"/>
              </a:ext>
            </a:extLst>
          </p:cNvPr>
          <p:cNvSpPr/>
          <p:nvPr/>
        </p:nvSpPr>
        <p:spPr>
          <a:xfrm>
            <a:off x="338266" y="105865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248287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dirty="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en-US" sz="1600" b="1" dirty="0">
                <a:solidFill>
                  <a:schemeClr val="bg1"/>
                </a:solidFill>
              </a:rPr>
              <a:t>© 2022 Lions International</a:t>
            </a:r>
          </a:p>
        </p:txBody>
      </p:sp>
      <p:sp>
        <p:nvSpPr>
          <p:cNvPr id="2" name="Headline">
            <a:extLst>
              <a:ext uri="{FF2B5EF4-FFF2-40B4-BE49-F238E27FC236}">
                <a16:creationId xmlns:a16="http://schemas.microsoft.com/office/drawing/2014/main" id="{1F4387A8-4928-1490-4E88-D3A4CC17C39B}"/>
              </a:ext>
            </a:extLst>
          </p:cNvPr>
          <p:cNvSpPr txBox="1">
            <a:spLocks/>
          </p:cNvSpPr>
          <p:nvPr/>
        </p:nvSpPr>
        <p:spPr>
          <a:xfrm>
            <a:off x="3200400" y="3444766"/>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Calibri" panose="020F0502020204030204" pitchFamily="34" charset="0"/>
                <a:ea typeface="ＭＳ Ｐゴシック" panose="020B0600070205080204" pitchFamily="50" charset="-128"/>
                <a:cs typeface="Calibri" panose="020F0502020204030204" pitchFamily="34" charset="0"/>
              </a:rPr>
              <a:t>ありがとうございました！</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8782" y="158018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61888" y="704475"/>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Calibri" panose="020F0502020204030204" pitchFamily="34" charset="0"/>
                <a:ea typeface="ＭＳ Ｐゴシック" panose="020B0600070205080204" pitchFamily="50" charset="-128"/>
                <a:cs typeface="Calibri" panose="020F0502020204030204" pitchFamily="34" charset="0"/>
              </a:rPr>
              <a:t>クラブのグローバル・メンバーシップ・アプローチ</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3</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grpSp>
        <p:nvGrpSpPr>
          <p:cNvPr id="3" name="Group 2">
            <a:extLst>
              <a:ext uri="{FF2B5EF4-FFF2-40B4-BE49-F238E27FC236}">
                <a16:creationId xmlns:a16="http://schemas.microsoft.com/office/drawing/2014/main" id="{2586CA31-857A-CB6C-8430-1DCB20177617}"/>
              </a:ext>
            </a:extLst>
          </p:cNvPr>
          <p:cNvGrpSpPr/>
          <p:nvPr/>
        </p:nvGrpSpPr>
        <p:grpSpPr>
          <a:xfrm>
            <a:off x="2514600" y="3586116"/>
            <a:ext cx="8777615" cy="2699603"/>
            <a:chOff x="1356985" y="3012770"/>
            <a:chExt cx="8777615" cy="2699603"/>
          </a:xfrm>
        </p:grpSpPr>
        <p:grpSp>
          <p:nvGrpSpPr>
            <p:cNvPr id="2" name="Group 1">
              <a:extLst>
                <a:ext uri="{FF2B5EF4-FFF2-40B4-BE49-F238E27FC236}">
                  <a16:creationId xmlns:a16="http://schemas.microsoft.com/office/drawing/2014/main" id="{D639E146-14E1-4FAA-8A05-A7D728D33865}"/>
                </a:ext>
              </a:extLst>
            </p:cNvPr>
            <p:cNvGrpSpPr/>
            <p:nvPr/>
          </p:nvGrpSpPr>
          <p:grpSpPr>
            <a:xfrm>
              <a:off x="1784174" y="3012770"/>
              <a:ext cx="8350426" cy="2699603"/>
              <a:chOff x="1784174" y="3012770"/>
              <a:chExt cx="5759626" cy="2768880"/>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成功を収める</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70"/>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ja-JP" sz="240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クラブのリーダーで構成されるチームを作る</a:t>
                </a:r>
              </a:p>
              <a:p>
                <a:pPr marL="107950" indent="0">
                  <a:buClr>
                    <a:schemeClr val="tx2"/>
                  </a:buClr>
                  <a:buFont typeface="Arial" pitchFamily="34" charset="0"/>
                  <a:buNone/>
                </a:pPr>
                <a:endParaRPr lang="en-US" kern="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ビジョンを構築し、ニーズを調査し、目標を設定する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目標の達成に向けた計画を立てる</a:t>
                </a:r>
              </a:p>
              <a:p>
                <a:pPr marL="107950" indent="0">
                  <a:buClr>
                    <a:schemeClr val="tx2"/>
                  </a:buClr>
                  <a:buFont typeface="Arial" pitchFamily="34" charset="0"/>
                  <a:buNone/>
                </a:pPr>
                <a:endParaRPr lang="en-US" sz="800" kern="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2000" b="1" i="0" u="none" strike="noStrike" cap="none" normalizeH="0">
                  <a:ln>
                    <a:noFill/>
                  </a:ln>
                  <a:solidFill>
                    <a:schemeClr val="tx2"/>
                  </a:solidFill>
                  <a:latin typeface="Calibri" panose="020F0502020204030204" pitchFamily="34" charset="0"/>
                  <a:ea typeface="ＭＳ Ｐゴシック" panose="020B0600070205080204" pitchFamily="50" charset="-128"/>
                  <a:cs typeface="Calibri" panose="020F0502020204030204" pitchFamily="34" charset="0"/>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2000" b="1" i="0" u="none" strike="noStrike" cap="none" normalizeH="0">
                  <a:ln>
                    <a:noFill/>
                  </a:ln>
                  <a:solidFill>
                    <a:schemeClr val="tx2"/>
                  </a:solidFill>
                  <a:latin typeface="Calibri" panose="020F0502020204030204" pitchFamily="34" charset="0"/>
                  <a:ea typeface="ＭＳ Ｐゴシック" panose="020B0600070205080204" pitchFamily="50" charset="-128"/>
                  <a:cs typeface="Calibri" panose="020F0502020204030204" pitchFamily="34" charset="0"/>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2000" b="1" i="0" u="none" strike="noStrike" cap="none" normalizeH="0">
                  <a:ln>
                    <a:noFill/>
                  </a:ln>
                  <a:solidFill>
                    <a:schemeClr val="tx2"/>
                  </a:solidFill>
                  <a:latin typeface="Calibri" panose="020F0502020204030204" pitchFamily="34" charset="0"/>
                  <a:ea typeface="ＭＳ Ｐゴシック" panose="020B0600070205080204" pitchFamily="50" charset="-128"/>
                  <a:cs typeface="Calibri" panose="020F0502020204030204" pitchFamily="34" charset="0"/>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2000" b="1" i="0" u="none" strike="noStrike" cap="none" normalizeH="0">
                  <a:ln>
                    <a:noFill/>
                  </a:ln>
                  <a:solidFill>
                    <a:schemeClr val="tx2"/>
                  </a:solidFill>
                  <a:latin typeface="Calibri" panose="020F0502020204030204" pitchFamily="34" charset="0"/>
                  <a:ea typeface="ＭＳ Ｐゴシック" panose="020B0600070205080204" pitchFamily="50" charset="-128"/>
                  <a:cs typeface="Calibri" panose="020F0502020204030204" pitchFamily="34" charset="0"/>
                </a:rPr>
                <a:t>4</a:t>
              </a:r>
            </a:p>
          </p:txBody>
        </p:sp>
      </p:grpSp>
      <p:graphicFrame>
        <p:nvGraphicFramePr>
          <p:cNvPr id="18" name="Diagram 17">
            <a:extLst>
              <a:ext uri="{FF2B5EF4-FFF2-40B4-BE49-F238E27FC236}">
                <a16:creationId xmlns:a16="http://schemas.microsoft.com/office/drawing/2014/main" id="{2980F9B2-C3DF-4EFF-BD2F-EB312606C894}"/>
              </a:ext>
            </a:extLst>
          </p:cNvPr>
          <p:cNvGraphicFramePr/>
          <p:nvPr>
            <p:extLst>
              <p:ext uri="{D42A27DB-BD31-4B8C-83A1-F6EECF244321}">
                <p14:modId xmlns:p14="http://schemas.microsoft.com/office/powerpoint/2010/main" val="2372116531"/>
              </p:ext>
            </p:extLst>
          </p:nvPr>
        </p:nvGraphicFramePr>
        <p:xfrm>
          <a:off x="1759077" y="2047352"/>
          <a:ext cx="7878555" cy="1014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7A1A571D-ED96-E45C-8297-5107E26D9F80}"/>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13612" y="5660726"/>
            <a:ext cx="896739" cy="849661"/>
          </a:xfrm>
          <a:prstGeom prst="rect">
            <a:avLst/>
          </a:prstGeom>
        </p:spPr>
      </p:pic>
      <p:sp>
        <p:nvSpPr>
          <p:cNvPr id="8" name="Background - Solid">
            <a:extLst>
              <a:ext uri="{FF2B5EF4-FFF2-40B4-BE49-F238E27FC236}">
                <a16:creationId xmlns:a16="http://schemas.microsoft.com/office/drawing/2014/main" id="{2249E48F-CA56-8B5C-E762-332D0CB19E8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18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a:off x="560294" y="1594605"/>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33400" y="718900"/>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クラブのリーダーで構成されるチームを作る</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4</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3" name="Rectangle 2">
            <a:extLst>
              <a:ext uri="{FF2B5EF4-FFF2-40B4-BE49-F238E27FC236}">
                <a16:creationId xmlns:a16="http://schemas.microsoft.com/office/drawing/2014/main" id="{71D64B8C-FC34-4F59-8DEC-73D006ECE7D6}"/>
              </a:ext>
            </a:extLst>
          </p:cNvPr>
          <p:cNvSpPr/>
          <p:nvPr/>
        </p:nvSpPr>
        <p:spPr>
          <a:xfrm>
            <a:off x="560294" y="2067217"/>
            <a:ext cx="11203529" cy="3785652"/>
          </a:xfrm>
          <a:prstGeom prst="rect">
            <a:avLst/>
          </a:prstGeom>
        </p:spPr>
        <p:txBody>
          <a:bodyPr wrap="square">
            <a:spAutoFit/>
          </a:bodyPr>
          <a:lstStyle/>
          <a:p>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現在のリーダー：</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戦略の策定を遂行および主導できるライオンを特定します。 </a:t>
            </a:r>
          </a:p>
          <a:p>
            <a:endParaRPr 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将来のリーダー：</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将来リーダーに就任できるライオンを含めます。リーダー職に就いたことがあり、見識の豊かなライオンも、クラブの将来を支援し、関心を持ってくれるはずです。 </a:t>
            </a:r>
          </a:p>
          <a:p>
            <a:endParaRPr 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会員の意見を聞く：</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クラブのニーズの全体像を把握します。クラブを構成するすべての会員層、小規模なクラブではできる限り多くの会員（既存の会員、新会員、若手ライオン、専門家など）の意見を吸い上げることで、彼らのニーズを把握するとともに、一人ひとりの才能を活かしてください。 </a:t>
            </a:r>
          </a:p>
        </p:txBody>
      </p:sp>
      <p:pic>
        <p:nvPicPr>
          <p:cNvPr id="2" name="Picture 1">
            <a:extLst>
              <a:ext uri="{FF2B5EF4-FFF2-40B4-BE49-F238E27FC236}">
                <a16:creationId xmlns:a16="http://schemas.microsoft.com/office/drawing/2014/main" id="{FC349E60-3082-3ED2-76D8-8651036CD01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212240" y="5705700"/>
            <a:ext cx="896739" cy="849661"/>
          </a:xfrm>
          <a:prstGeom prst="rect">
            <a:avLst/>
          </a:prstGeom>
        </p:spPr>
      </p:pic>
      <p:sp>
        <p:nvSpPr>
          <p:cNvPr id="6" name="Background - Solid">
            <a:extLst>
              <a:ext uri="{FF2B5EF4-FFF2-40B4-BE49-F238E27FC236}">
                <a16:creationId xmlns:a16="http://schemas.microsoft.com/office/drawing/2014/main" id="{A5F24D73-706A-805E-B990-1B5818AAED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7200" y="648685"/>
            <a:ext cx="10556066" cy="69725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ビジョンを構築し、ニーズを調査し、目標を設定する</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5</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1044407" y="177966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457288889"/>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ja-JP" sz="2000" b="0" i="0" u="none" strike="noStrike" cap="none" normalizeH="0">
                  <a:ln>
                    <a:noFill/>
                  </a:ln>
                  <a:solidFill>
                    <a:schemeClr val="bg1"/>
                  </a:solidFill>
                  <a:latin typeface="Calibri" panose="020F0502020204030204" pitchFamily="34" charset="0"/>
                  <a:ea typeface="ＭＳ Ｐゴシック" panose="020B0600070205080204" pitchFamily="50" charset="-128"/>
                  <a:cs typeface="Calibri" panose="020F0502020204030204" pitchFamily="34" charset="0"/>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ja-JP" sz="20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ja-JP" sz="2000" b="0" i="0" u="none" strike="noStrike" cap="none" normalizeH="0">
                  <a:ln>
                    <a:noFill/>
                  </a:ln>
                  <a:solidFill>
                    <a:schemeClr val="bg1"/>
                  </a:solidFill>
                  <a:latin typeface="Calibri" panose="020F0502020204030204" pitchFamily="34" charset="0"/>
                  <a:ea typeface="ＭＳ Ｐゴシック" panose="020B0600070205080204" pitchFamily="50" charset="-128"/>
                  <a:cs typeface="Calibri" panose="020F0502020204030204" pitchFamily="34" charset="0"/>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ja-JP" sz="2000" b="0" i="0" u="none" strike="noStrike" cap="none" normalizeH="0">
                  <a:ln>
                    <a:noFill/>
                  </a:ln>
                  <a:solidFill>
                    <a:schemeClr val="bg1"/>
                  </a:solidFill>
                  <a:latin typeface="Calibri" panose="020F0502020204030204" pitchFamily="34" charset="0"/>
                  <a:ea typeface="ＭＳ Ｐゴシック" panose="020B0600070205080204" pitchFamily="50" charset="-128"/>
                  <a:cs typeface="Calibri" panose="020F0502020204030204" pitchFamily="34" charset="0"/>
                </a:rPr>
                <a:t>4</a:t>
              </a:r>
            </a:p>
          </p:txBody>
        </p:sp>
      </p:grpSp>
      <p:sp>
        <p:nvSpPr>
          <p:cNvPr id="2" name="Yellow Bar">
            <a:extLst>
              <a:ext uri="{FF2B5EF4-FFF2-40B4-BE49-F238E27FC236}">
                <a16:creationId xmlns:a16="http://schemas.microsoft.com/office/drawing/2014/main" id="{0DDDED63-697A-A74F-9C8E-BF300CF3E767}"/>
              </a:ext>
            </a:extLst>
          </p:cNvPr>
          <p:cNvSpPr/>
          <p:nvPr/>
        </p:nvSpPr>
        <p:spPr>
          <a:xfrm>
            <a:off x="627606" y="145113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3" name="Picture 2">
            <a:extLst>
              <a:ext uri="{FF2B5EF4-FFF2-40B4-BE49-F238E27FC236}">
                <a16:creationId xmlns:a16="http://schemas.microsoft.com/office/drawing/2014/main" id="{E56983A8-4320-5F18-3C10-94518174A443}"/>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60728" y="5583509"/>
            <a:ext cx="896739" cy="849661"/>
          </a:xfrm>
          <a:prstGeom prst="rect">
            <a:avLst/>
          </a:prstGeom>
        </p:spPr>
      </p:pic>
      <p:sp>
        <p:nvSpPr>
          <p:cNvPr id="6" name="Background - Solid">
            <a:extLst>
              <a:ext uri="{FF2B5EF4-FFF2-40B4-BE49-F238E27FC236}">
                <a16:creationId xmlns:a16="http://schemas.microsoft.com/office/drawing/2014/main" id="{4F9E634F-CD1B-1703-EF19-C614DBA9663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70714" y="325179"/>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重点項目1</a:t>
            </a:r>
          </a:p>
          <a:p>
            <a:r>
              <a:rPr lang="ja-JP"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新会員を加えてクラブの活性化を図る</a:t>
            </a:r>
          </a:p>
        </p:txBody>
      </p:sp>
      <p:sp>
        <p:nvSpPr>
          <p:cNvPr id="12" name="Rectangle 11">
            <a:extLst>
              <a:ext uri="{FF2B5EF4-FFF2-40B4-BE49-F238E27FC236}">
                <a16:creationId xmlns:a16="http://schemas.microsoft.com/office/drawing/2014/main" id="{606E2743-2C2E-4F47-A2A6-4C9B7397EE32}"/>
              </a:ext>
            </a:extLst>
          </p:cNvPr>
          <p:cNvSpPr/>
          <p:nvPr/>
        </p:nvSpPr>
        <p:spPr>
          <a:xfrm>
            <a:off x="-20053" y="453044"/>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037021"/>
            <a:ext cx="9144000" cy="4190926"/>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ja-JP" sz="2400" b="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検討すべき質問</a:t>
            </a:r>
          </a:p>
          <a:p>
            <a:pPr>
              <a:lnSpc>
                <a:spcPct val="110000"/>
              </a:lnSpc>
              <a:spcBef>
                <a:spcPts val="1200"/>
              </a:spcBef>
            </a:pPr>
            <a:endParaRPr lang="en-US" sz="1000" b="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spcBef>
                <a:spcPts val="1200"/>
              </a:spcBef>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会員増強につながるどのような機会が存在するか？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spcBef>
                <a:spcPts val="1200"/>
              </a:spcBef>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もっとうまく会員を勧誘するには何が必要か？</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spcBef>
                <a:spcPts val="1200"/>
              </a:spcBef>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私たちのクラブに人々が入会しないのはなぜか？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spcBef>
                <a:spcPts val="1200"/>
              </a:spcBef>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私たちのクラブに人々が入会するのはなぜか？ </a:t>
            </a:r>
          </a:p>
          <a:p>
            <a:endParaRPr lang="en-US"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6</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2" name="Picture 1">
            <a:extLst>
              <a:ext uri="{FF2B5EF4-FFF2-40B4-BE49-F238E27FC236}">
                <a16:creationId xmlns:a16="http://schemas.microsoft.com/office/drawing/2014/main" id="{FD975FAD-FA29-1665-93F5-46644172033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39400" y="5755758"/>
            <a:ext cx="896739" cy="849661"/>
          </a:xfrm>
          <a:prstGeom prst="rect">
            <a:avLst/>
          </a:prstGeom>
        </p:spPr>
      </p:pic>
      <p:sp>
        <p:nvSpPr>
          <p:cNvPr id="3" name="Background - Solid">
            <a:extLst>
              <a:ext uri="{FF2B5EF4-FFF2-40B4-BE49-F238E27FC236}">
                <a16:creationId xmlns:a16="http://schemas.microsoft.com/office/drawing/2014/main" id="{E72396A7-255A-6C35-C405-97EE598A38A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89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7</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grpSp>
        <p:nvGrpSpPr>
          <p:cNvPr id="3" name="Group 2">
            <a:extLst>
              <a:ext uri="{FF2B5EF4-FFF2-40B4-BE49-F238E27FC236}">
                <a16:creationId xmlns:a16="http://schemas.microsoft.com/office/drawing/2014/main" id="{C1BC7263-47EC-CC5E-1DD2-A48EAE31A676}"/>
              </a:ext>
            </a:extLst>
          </p:cNvPr>
          <p:cNvGrpSpPr/>
          <p:nvPr/>
        </p:nvGrpSpPr>
        <p:grpSpPr>
          <a:xfrm>
            <a:off x="34567" y="334776"/>
            <a:ext cx="11192597" cy="1711842"/>
            <a:chOff x="-4967" y="-127865"/>
            <a:chExt cx="11192597" cy="1711842"/>
          </a:xfrm>
        </p:grpSpPr>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重点項目2</a:t>
              </a:r>
            </a:p>
            <a:p>
              <a:r>
                <a:rPr lang="ja-JP"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新たな奉仕の機会によってクラブの活性化を図る</a:t>
              </a:r>
            </a:p>
          </p:txBody>
        </p:sp>
      </p:grpSp>
      <p:sp>
        <p:nvSpPr>
          <p:cNvPr id="2" name="Rectangle 1">
            <a:extLst>
              <a:ext uri="{FF2B5EF4-FFF2-40B4-BE49-F238E27FC236}">
                <a16:creationId xmlns:a16="http://schemas.microsoft.com/office/drawing/2014/main" id="{0C4057FF-398D-4E70-B6BD-EAB73CEF9F2C}"/>
              </a:ext>
            </a:extLst>
          </p:cNvPr>
          <p:cNvSpPr/>
          <p:nvPr/>
        </p:nvSpPr>
        <p:spPr>
          <a:xfrm>
            <a:off x="1140517" y="2133600"/>
            <a:ext cx="9906000" cy="4811382"/>
          </a:xfrm>
          <a:prstGeom prst="rect">
            <a:avLst/>
          </a:prstGeom>
        </p:spPr>
        <p:txBody>
          <a:bodyPr wrap="square">
            <a:spAutoFit/>
          </a:bodyPr>
          <a:lstStyle/>
          <a:p>
            <a:pPr>
              <a:lnSpc>
                <a:spcPct val="110000"/>
              </a:lnSpc>
            </a:pPr>
            <a:r>
              <a:rPr lang="ja-JP" sz="2400" b="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検討すべき質問</a:t>
            </a:r>
          </a:p>
          <a:p>
            <a:pPr>
              <a:lnSpc>
                <a:spcPct val="110000"/>
              </a:lnSpc>
            </a:pPr>
            <a:endParaRPr lang="en-US" sz="2400" b="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クラブの奉仕事業は現在の地域社会のニーズに適っているか？</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会員は熱意を持って積極的に奉仕事業に取り組んでいるか？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奉仕の新たなアイディアについて、クラブのリーダーは会員の意見を受け入れているか？ </a:t>
            </a:r>
            <a:endParaRPr lang="en-US" sz="10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私たちの奉仕事業は新会員を呼び込んでいるか？</a:t>
            </a:r>
          </a:p>
          <a:p>
            <a:pPr>
              <a:lnSpc>
                <a:spcPct val="110000"/>
              </a:lnSpc>
            </a:pPr>
            <a:endParaRPr lang="en-US" sz="10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4" name="Picture 3">
            <a:extLst>
              <a:ext uri="{FF2B5EF4-FFF2-40B4-BE49-F238E27FC236}">
                <a16:creationId xmlns:a16="http://schemas.microsoft.com/office/drawing/2014/main" id="{C72E3ADD-32D2-FC51-CD02-16FCA958F5A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39400" y="5755758"/>
            <a:ext cx="896739" cy="849661"/>
          </a:xfrm>
          <a:prstGeom prst="rect">
            <a:avLst/>
          </a:prstGeom>
        </p:spPr>
      </p:pic>
      <p:sp>
        <p:nvSpPr>
          <p:cNvPr id="5" name="Background - Solid">
            <a:extLst>
              <a:ext uri="{FF2B5EF4-FFF2-40B4-BE49-F238E27FC236}">
                <a16:creationId xmlns:a16="http://schemas.microsoft.com/office/drawing/2014/main" id="{3988DCCE-FAC6-7FCC-C08B-62E9529CA12A}"/>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51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3048" y="-37"/>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21015" y="513103"/>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8</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03582" y="429637"/>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重点項目3</a:t>
            </a:r>
          </a:p>
          <a:p>
            <a:r>
              <a:rPr lang="ja-JP"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指導力育成とクラブ運営を向上させる</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2233984"/>
            <a:ext cx="9144000" cy="4134658"/>
          </a:xfrm>
          <a:prstGeom prst="rect">
            <a:avLst/>
          </a:prstGeom>
        </p:spPr>
        <p:txBody>
          <a:bodyPr wrap="square">
            <a:spAutoFit/>
          </a:bodyPr>
          <a:lstStyle/>
          <a:p>
            <a:pPr>
              <a:lnSpc>
                <a:spcPct val="110000"/>
              </a:lnSpc>
            </a:pPr>
            <a:r>
              <a:rPr lang="ja-JP" sz="2400" b="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検討すべき質問</a:t>
            </a:r>
          </a:p>
          <a:p>
            <a:pPr>
              <a:lnSpc>
                <a:spcPct val="110000"/>
              </a:lnSpc>
            </a:pPr>
            <a:endParaRPr lang="en-US" sz="2400" b="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クラブ役員は各自の役職に関する研修に参加しているか？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会員は役職に就くよう奨励されているか？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会員はクラブの行事に毎回出席し、参加しているか？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クラブ例会の形式を見直す必要があるか？</a:t>
            </a:r>
          </a:p>
        </p:txBody>
      </p:sp>
      <p:pic>
        <p:nvPicPr>
          <p:cNvPr id="3" name="Picture 2">
            <a:extLst>
              <a:ext uri="{FF2B5EF4-FFF2-40B4-BE49-F238E27FC236}">
                <a16:creationId xmlns:a16="http://schemas.microsoft.com/office/drawing/2014/main" id="{C0D0478E-C386-5B71-0D5E-113FCC66435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39400" y="5755758"/>
            <a:ext cx="896739" cy="849661"/>
          </a:xfrm>
          <a:prstGeom prst="rect">
            <a:avLst/>
          </a:prstGeom>
        </p:spPr>
      </p:pic>
      <p:sp>
        <p:nvSpPr>
          <p:cNvPr id="4" name="Background - Solid">
            <a:extLst>
              <a:ext uri="{FF2B5EF4-FFF2-40B4-BE49-F238E27FC236}">
                <a16:creationId xmlns:a16="http://schemas.microsoft.com/office/drawing/2014/main" id="{6B7CA4E6-C2CC-E825-E588-D357E9F9B62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089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28074" y="512382"/>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9</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624643" y="512382"/>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重点項目4</a:t>
            </a:r>
          </a:p>
          <a:p>
            <a:r>
              <a:rPr lang="ja-JP"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クラブの成果を地域の人々に伝える</a:t>
            </a:r>
          </a:p>
        </p:txBody>
      </p:sp>
      <p:sp>
        <p:nvSpPr>
          <p:cNvPr id="2" name="Rectangle 1">
            <a:extLst>
              <a:ext uri="{FF2B5EF4-FFF2-40B4-BE49-F238E27FC236}">
                <a16:creationId xmlns:a16="http://schemas.microsoft.com/office/drawing/2014/main" id="{114575DE-1852-4726-8876-FC9F76462A14}"/>
              </a:ext>
            </a:extLst>
          </p:cNvPr>
          <p:cNvSpPr/>
          <p:nvPr/>
        </p:nvSpPr>
        <p:spPr>
          <a:xfrm>
            <a:off x="1143000" y="2240263"/>
            <a:ext cx="9906000" cy="4105355"/>
          </a:xfrm>
          <a:prstGeom prst="rect">
            <a:avLst/>
          </a:prstGeom>
        </p:spPr>
        <p:txBody>
          <a:bodyPr wrap="square">
            <a:spAutoFit/>
          </a:bodyPr>
          <a:lstStyle/>
          <a:p>
            <a:pPr>
              <a:lnSpc>
                <a:spcPct val="110000"/>
              </a:lnSpc>
            </a:pPr>
            <a:r>
              <a:rPr lang="ja-JP" sz="2400" b="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検討すべき質問</a:t>
            </a:r>
          </a:p>
          <a:p>
            <a:pPr>
              <a:lnSpc>
                <a:spcPct val="110000"/>
              </a:lnSpc>
            </a:pPr>
            <a:endParaRPr lang="en-US" sz="2400" b="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クラブはソーシャルメディア（フェイスブック、インスタグラム、ツイッター）を活用しているか？</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クラブではEクラブハウスやウェブサイトを設けているか？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一般の人々にどうやって行事の情報を伝えているか？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入会を呼びかける歓迎のメッセージを含めているか？ </a:t>
            </a:r>
          </a:p>
        </p:txBody>
      </p:sp>
      <p:pic>
        <p:nvPicPr>
          <p:cNvPr id="3" name="Picture 2">
            <a:extLst>
              <a:ext uri="{FF2B5EF4-FFF2-40B4-BE49-F238E27FC236}">
                <a16:creationId xmlns:a16="http://schemas.microsoft.com/office/drawing/2014/main" id="{2921A91B-394C-08F8-7E9F-BEFC2A85D9D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39400" y="5755758"/>
            <a:ext cx="896739" cy="849661"/>
          </a:xfrm>
          <a:prstGeom prst="rect">
            <a:avLst/>
          </a:prstGeom>
        </p:spPr>
      </p:pic>
      <p:sp>
        <p:nvSpPr>
          <p:cNvPr id="4" name="Background - Solid">
            <a:extLst>
              <a:ext uri="{FF2B5EF4-FFF2-40B4-BE49-F238E27FC236}">
                <a16:creationId xmlns:a16="http://schemas.microsoft.com/office/drawing/2014/main" id="{9B250D23-9C8C-8C72-A267-07F61ECBD32C}"/>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113616"/>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65511</TotalTime>
  <Words>3041</Words>
  <Application>Microsoft Office PowerPoint</Application>
  <PresentationFormat>Widescreen</PresentationFormat>
  <Paragraphs>249</Paragraphs>
  <Slides>26</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MS Gothic</vt:lpstr>
      <vt:lpstr>MS Mincho</vt:lpstr>
      <vt:lpstr>ＭＳ Ｐゴシック</vt:lpstr>
      <vt:lpstr>Arial</vt:lpstr>
      <vt:lpstr>Calibri</vt:lpstr>
      <vt:lpstr>Helvetica</vt:lpstr>
      <vt:lpstr>Open Sans Regular</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2093</cp:revision>
  <cp:lastPrinted>2018-07-23T15:21:46Z</cp:lastPrinted>
  <dcterms:created xsi:type="dcterms:W3CDTF">2016-11-15T15:12:50Z</dcterms:created>
  <dcterms:modified xsi:type="dcterms:W3CDTF">2023-10-25T17:50:31Z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