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33"/>
  </p:notesMasterIdLst>
  <p:handoutMasterIdLst>
    <p:handoutMasterId r:id="rId34"/>
  </p:handoutMasterIdLst>
  <p:sldIdLst>
    <p:sldId id="961" r:id="rId7"/>
    <p:sldId id="1153" r:id="rId8"/>
    <p:sldId id="1140" r:id="rId9"/>
    <p:sldId id="1141" r:id="rId10"/>
    <p:sldId id="1127" r:id="rId11"/>
    <p:sldId id="968" r:id="rId12"/>
    <p:sldId id="1135" r:id="rId13"/>
    <p:sldId id="1136" r:id="rId14"/>
    <p:sldId id="1137" r:id="rId15"/>
    <p:sldId id="1121" r:id="rId16"/>
    <p:sldId id="1967" r:id="rId17"/>
    <p:sldId id="1139" r:id="rId18"/>
    <p:sldId id="1161" r:id="rId19"/>
    <p:sldId id="1163" r:id="rId20"/>
    <p:sldId id="2033" r:id="rId21"/>
    <p:sldId id="983" r:id="rId22"/>
    <p:sldId id="1968" r:id="rId23"/>
    <p:sldId id="2037" r:id="rId24"/>
    <p:sldId id="1148" r:id="rId25"/>
    <p:sldId id="2038" r:id="rId26"/>
    <p:sldId id="2039" r:id="rId27"/>
    <p:sldId id="1172" r:id="rId28"/>
    <p:sldId id="2041" r:id="rId29"/>
    <p:sldId id="1151" r:id="rId30"/>
    <p:sldId id="1134" r:id="rId31"/>
    <p:sldId id="1977" r:id="rId3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732E81"/>
    <a:srgbClr val="FF5C35"/>
    <a:srgbClr val="00AC69"/>
    <a:srgbClr val="FBC608"/>
    <a:srgbClr val="EBB700"/>
    <a:srgbClr val="10233F"/>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1" autoAdjust="0"/>
    <p:restoredTop sz="90711" autoAdjust="0"/>
  </p:normalViewPr>
  <p:slideViewPr>
    <p:cSldViewPr showGuides="1">
      <p:cViewPr varScale="1">
        <p:scale>
          <a:sx n="103" d="100"/>
          <a:sy n="103" d="100"/>
        </p:scale>
        <p:origin x="954" y="114"/>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9708"/>
    </p:cViewPr>
  </p:sorterViewPr>
  <p:notesViewPr>
    <p:cSldViewPr showGuides="1">
      <p:cViewPr varScale="1">
        <p:scale>
          <a:sx n="72" d="100"/>
          <a:sy n="72" d="100"/>
        </p:scale>
        <p:origin x="290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D76CA-9AF3-1D4F-87F5-964682439B76}" type="doc">
      <dgm:prSet loTypeId="urn:microsoft.com/office/officeart/2005/8/layout/process1" loCatId="" qsTypeId="urn:microsoft.com/office/officeart/2005/8/quickstyle/simple1" qsCatId="simple" csTypeId="urn:microsoft.com/office/officeart/2005/8/colors/accent1_2" csCatId="accent1" phldr="1"/>
      <dgm:spPr/>
    </dgm:pt>
    <dgm:pt modelId="{B653342B-196C-284E-80E8-1D62F355EF15}">
      <dgm:prSet phldrT="[Text]" custT="1"/>
      <dgm:spPr>
        <a:solidFill>
          <a:srgbClr val="02338D"/>
        </a:solidFill>
        <a:ln>
          <a:solidFill>
            <a:schemeClr val="accent1"/>
          </a:solidFill>
        </a:ln>
      </dgm:spPr>
      <dgm:t>
        <a:bodyPr/>
        <a:lstStyle/>
        <a:p>
          <a:r>
            <a:rPr lang="sv-SE" sz="1600" dirty="0">
              <a:latin typeface="Arial" panose="020B0604020202020204" pitchFamily="34" charset="0"/>
              <a:cs typeface="Arial" panose="020B0604020202020204" pitchFamily="34" charset="0"/>
            </a:rPr>
            <a:t>Skapa </a:t>
          </a:r>
        </a:p>
        <a:p>
          <a:r>
            <a:rPr lang="sv-SE" sz="1600">
              <a:latin typeface="Arial" panose="020B0604020202020204" pitchFamily="34" charset="0"/>
              <a:cs typeface="Arial" panose="020B0604020202020204" pitchFamily="34" charset="0"/>
            </a:rPr>
            <a:t>ett team</a:t>
          </a:r>
        </a:p>
      </dgm:t>
    </dgm:pt>
    <dgm:pt modelId="{16121B01-82F6-8F45-AA87-6DDB7BF116FB}" type="parTrans" cxnId="{40B61BB0-B306-E44E-8B99-881E91438EEF}">
      <dgm:prSet/>
      <dgm:spPr/>
      <dgm:t>
        <a:bodyPr/>
        <a:lstStyle/>
        <a:p>
          <a:endParaRPr lang="en-US" sz="1600">
            <a:latin typeface="Arial" panose="020B0604020202020204" pitchFamily="34" charset="0"/>
            <a:cs typeface="Arial" panose="020B0604020202020204" pitchFamily="34" charset="0"/>
          </a:endParaRPr>
        </a:p>
      </dgm:t>
    </dgm:pt>
    <dgm:pt modelId="{FB80A2FA-497E-A842-A164-93ADAD0D50F2}" type="sibTrans" cxnId="{40B61BB0-B306-E44E-8B99-881E91438EEF}">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FC23EA54-8894-A644-85F7-3F13E4E9A9A4}">
      <dgm:prSet phldrT="[Text]" custT="1"/>
      <dgm:spPr>
        <a:solidFill>
          <a:srgbClr val="00338D"/>
        </a:solidFill>
        <a:ln>
          <a:solidFill>
            <a:schemeClr val="accent1"/>
          </a:solidFill>
        </a:ln>
      </dgm:spPr>
      <dgm:t>
        <a:bodyPr/>
        <a:lstStyle/>
        <a:p>
          <a:r>
            <a:rPr lang="sv-SE" sz="1600" dirty="0">
              <a:latin typeface="Arial" panose="020B0604020202020204" pitchFamily="34" charset="0"/>
              <a:cs typeface="Arial" panose="020B0604020202020204" pitchFamily="34" charset="0"/>
            </a:rPr>
            <a:t>Skapa </a:t>
          </a:r>
        </a:p>
        <a:p>
          <a:r>
            <a:rPr lang="sv-SE" sz="1600" dirty="0">
              <a:latin typeface="Arial" panose="020B0604020202020204" pitchFamily="34" charset="0"/>
              <a:cs typeface="Arial" panose="020B0604020202020204" pitchFamily="34" charset="0"/>
            </a:rPr>
            <a:t>en vision</a:t>
          </a:r>
        </a:p>
      </dgm:t>
    </dgm:pt>
    <dgm:pt modelId="{EC1573B9-89DA-464A-AADF-F43CEC6EA3D1}" type="parTrans" cxnId="{D7F14D93-9007-B045-9364-1D84BB4A2F08}">
      <dgm:prSet/>
      <dgm:spPr/>
      <dgm:t>
        <a:bodyPr/>
        <a:lstStyle/>
        <a:p>
          <a:endParaRPr lang="en-US" sz="1600">
            <a:latin typeface="Arial" panose="020B0604020202020204" pitchFamily="34" charset="0"/>
            <a:cs typeface="Arial" panose="020B0604020202020204" pitchFamily="34" charset="0"/>
          </a:endParaRPr>
        </a:p>
      </dgm:t>
    </dgm:pt>
    <dgm:pt modelId="{5C8ABF9A-45C0-FC4E-91F7-229259C94E48}" type="sibTrans" cxnId="{D7F14D93-9007-B045-9364-1D84BB4A2F08}">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87C46CD7-55A0-634E-AFC8-EA224249C7C7}">
      <dgm:prSet phldrT="[Text]" custT="1"/>
      <dgm:spPr>
        <a:solidFill>
          <a:srgbClr val="02338D"/>
        </a:solidFill>
        <a:ln>
          <a:solidFill>
            <a:schemeClr val="accent1"/>
          </a:solidFill>
        </a:ln>
      </dgm:spPr>
      <dgm:t>
        <a:bodyPr/>
        <a:lstStyle/>
        <a:p>
          <a:r>
            <a:rPr lang="sv-SE" sz="1600" dirty="0">
              <a:latin typeface="Arial" panose="020B0604020202020204" pitchFamily="34" charset="0"/>
              <a:cs typeface="Arial" panose="020B0604020202020204" pitchFamily="34" charset="0"/>
            </a:rPr>
            <a:t>Skapa </a:t>
          </a:r>
        </a:p>
        <a:p>
          <a:r>
            <a:rPr lang="sv-SE" sz="1600" dirty="0">
              <a:latin typeface="Arial" panose="020B0604020202020204" pitchFamily="34" charset="0"/>
              <a:cs typeface="Arial" panose="020B0604020202020204" pitchFamily="34" charset="0"/>
            </a:rPr>
            <a:t>en plan</a:t>
          </a:r>
        </a:p>
      </dgm:t>
    </dgm:pt>
    <dgm:pt modelId="{60248958-C8CF-604E-BC18-4A16E07CDEE2}" type="parTrans" cxnId="{8BDAE6DD-B090-F84E-AD47-3EABC9ED8A55}">
      <dgm:prSet/>
      <dgm:spPr/>
      <dgm:t>
        <a:bodyPr/>
        <a:lstStyle/>
        <a:p>
          <a:endParaRPr lang="en-US" sz="1600">
            <a:latin typeface="Arial" panose="020B0604020202020204" pitchFamily="34" charset="0"/>
            <a:cs typeface="Arial" panose="020B0604020202020204" pitchFamily="34" charset="0"/>
          </a:endParaRPr>
        </a:p>
      </dgm:t>
    </dgm:pt>
    <dgm:pt modelId="{B896607A-9B68-5D47-BF51-4A961EEA77FF}" type="sibTrans" cxnId="{8BDAE6DD-B090-F84E-AD47-3EABC9ED8A55}">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EEF32CA8-AC9C-5441-842B-6D1F6C9E3055}">
      <dgm:prSet phldrT="[Text]" custT="1"/>
      <dgm:spPr>
        <a:solidFill>
          <a:srgbClr val="00338D"/>
        </a:solidFill>
        <a:ln>
          <a:solidFill>
            <a:schemeClr val="accent1"/>
          </a:solidFill>
        </a:ln>
      </dgm:spPr>
      <dgm:t>
        <a:bodyPr/>
        <a:lstStyle/>
        <a:p>
          <a:r>
            <a:rPr lang="sv-SE" sz="1600" dirty="0">
              <a:latin typeface="Arial" panose="020B0604020202020204" pitchFamily="34" charset="0"/>
              <a:cs typeface="Arial" panose="020B0604020202020204" pitchFamily="34" charset="0"/>
            </a:rPr>
            <a:t>Skapa </a:t>
          </a:r>
        </a:p>
        <a:p>
          <a:r>
            <a:rPr lang="sv-SE" sz="1600" dirty="0">
              <a:latin typeface="Arial" panose="020B0604020202020204" pitchFamily="34" charset="0"/>
              <a:cs typeface="Arial" panose="020B0604020202020204" pitchFamily="34" charset="0"/>
            </a:rPr>
            <a:t>framgång</a:t>
          </a:r>
        </a:p>
      </dgm:t>
    </dgm:pt>
    <dgm:pt modelId="{1819B416-6853-8341-BD9F-3E5F98CC40C4}" type="par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97C9E5AF-CD45-AB40-B4BE-1E8024345526}" type="sib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8BCC9560-53BA-214B-9065-75E7F4801199}" type="pres">
      <dgm:prSet presAssocID="{197D76CA-9AF3-1D4F-87F5-964682439B76}" presName="Name0" presStyleCnt="0">
        <dgm:presLayoutVars>
          <dgm:dir/>
          <dgm:resizeHandles val="exact"/>
        </dgm:presLayoutVars>
      </dgm:prSet>
      <dgm:spPr/>
    </dgm:pt>
    <dgm:pt modelId="{E3B2D0C9-233E-1242-97F8-37FFEEC12BC0}" type="pres">
      <dgm:prSet presAssocID="{B653342B-196C-284E-80E8-1D62F355EF15}" presName="node" presStyleLbl="node1" presStyleIdx="0" presStyleCnt="4">
        <dgm:presLayoutVars>
          <dgm:bulletEnabled val="1"/>
        </dgm:presLayoutVars>
      </dgm:prSet>
      <dgm:spPr/>
    </dgm:pt>
    <dgm:pt modelId="{7C60905F-858E-3D45-BDCF-8E59A2EDBDC4}" type="pres">
      <dgm:prSet presAssocID="{FB80A2FA-497E-A842-A164-93ADAD0D50F2}" presName="sibTrans" presStyleLbl="sibTrans2D1" presStyleIdx="0" presStyleCnt="3"/>
      <dgm:spPr/>
    </dgm:pt>
    <dgm:pt modelId="{FBD61212-5398-2E45-BDBD-83796266A28C}" type="pres">
      <dgm:prSet presAssocID="{FB80A2FA-497E-A842-A164-93ADAD0D50F2}" presName="connectorText" presStyleLbl="sibTrans2D1" presStyleIdx="0" presStyleCnt="3"/>
      <dgm:spPr/>
    </dgm:pt>
    <dgm:pt modelId="{E8342DD9-3EB7-044E-AC87-2159238855B0}" type="pres">
      <dgm:prSet presAssocID="{FC23EA54-8894-A644-85F7-3F13E4E9A9A4}" presName="node" presStyleLbl="node1" presStyleIdx="1" presStyleCnt="4">
        <dgm:presLayoutVars>
          <dgm:bulletEnabled val="1"/>
        </dgm:presLayoutVars>
      </dgm:prSet>
      <dgm:spPr/>
    </dgm:pt>
    <dgm:pt modelId="{B54B4899-8638-1D4E-9510-CDD331AF6A4C}" type="pres">
      <dgm:prSet presAssocID="{5C8ABF9A-45C0-FC4E-91F7-229259C94E48}" presName="sibTrans" presStyleLbl="sibTrans2D1" presStyleIdx="1" presStyleCnt="3"/>
      <dgm:spPr/>
    </dgm:pt>
    <dgm:pt modelId="{005A5409-7B88-0641-AFFE-D65A6F5E8799}" type="pres">
      <dgm:prSet presAssocID="{5C8ABF9A-45C0-FC4E-91F7-229259C94E48}" presName="connectorText" presStyleLbl="sibTrans2D1" presStyleIdx="1" presStyleCnt="3"/>
      <dgm:spPr/>
    </dgm:pt>
    <dgm:pt modelId="{BEB34310-ABF7-2D43-851D-F592E75CB68F}" type="pres">
      <dgm:prSet presAssocID="{87C46CD7-55A0-634E-AFC8-EA224249C7C7}" presName="node" presStyleLbl="node1" presStyleIdx="2" presStyleCnt="4">
        <dgm:presLayoutVars>
          <dgm:bulletEnabled val="1"/>
        </dgm:presLayoutVars>
      </dgm:prSet>
      <dgm:spPr/>
    </dgm:pt>
    <dgm:pt modelId="{CA339F13-2EEE-8C42-BA2D-5E6BA45F7F5D}" type="pres">
      <dgm:prSet presAssocID="{B896607A-9B68-5D47-BF51-4A961EEA77FF}" presName="sibTrans" presStyleLbl="sibTrans2D1" presStyleIdx="2" presStyleCnt="3"/>
      <dgm:spPr/>
    </dgm:pt>
    <dgm:pt modelId="{1EF53F94-4E2A-E142-9F2C-EB590545AB2F}" type="pres">
      <dgm:prSet presAssocID="{B896607A-9B68-5D47-BF51-4A961EEA77FF}" presName="connectorText" presStyleLbl="sibTrans2D1" presStyleIdx="2" presStyleCnt="3"/>
      <dgm:spPr/>
    </dgm:pt>
    <dgm:pt modelId="{A036C3C0-EC55-8E47-B730-4BF68E881699}" type="pres">
      <dgm:prSet presAssocID="{EEF32CA8-AC9C-5441-842B-6D1F6C9E3055}" presName="node" presStyleLbl="node1" presStyleIdx="3" presStyleCnt="4">
        <dgm:presLayoutVars>
          <dgm:bulletEnabled val="1"/>
        </dgm:presLayoutVars>
      </dgm:prSet>
      <dgm:spPr/>
    </dgm:pt>
  </dgm:ptLst>
  <dgm:cxnLst>
    <dgm:cxn modelId="{98E10D19-B8E7-429C-A229-633A0B6F6CE1}" type="presOf" srcId="{5C8ABF9A-45C0-FC4E-91F7-229259C94E48}" destId="{B54B4899-8638-1D4E-9510-CDD331AF6A4C}" srcOrd="0" destOrd="0" presId="urn:microsoft.com/office/officeart/2005/8/layout/process1"/>
    <dgm:cxn modelId="{56CE2021-9E9A-4ED9-ACDC-BF1FCE2B5D6F}" type="presOf" srcId="{FB80A2FA-497E-A842-A164-93ADAD0D50F2}" destId="{FBD61212-5398-2E45-BDBD-83796266A28C}" srcOrd="1" destOrd="0" presId="urn:microsoft.com/office/officeart/2005/8/layout/process1"/>
    <dgm:cxn modelId="{E6166C50-9CA4-42C2-8B87-A9FFC4532E93}" type="presOf" srcId="{197D76CA-9AF3-1D4F-87F5-964682439B76}" destId="{8BCC9560-53BA-214B-9065-75E7F4801199}" srcOrd="0" destOrd="0" presId="urn:microsoft.com/office/officeart/2005/8/layout/process1"/>
    <dgm:cxn modelId="{EF99BE58-2C08-4103-B9F5-B82AE105697D}" type="presOf" srcId="{B896607A-9B68-5D47-BF51-4A961EEA77FF}" destId="{1EF53F94-4E2A-E142-9F2C-EB590545AB2F}" srcOrd="1" destOrd="0" presId="urn:microsoft.com/office/officeart/2005/8/layout/process1"/>
    <dgm:cxn modelId="{2747FC89-F85B-1947-A72B-23E12E31C8FC}" srcId="{197D76CA-9AF3-1D4F-87F5-964682439B76}" destId="{EEF32CA8-AC9C-5441-842B-6D1F6C9E3055}" srcOrd="3" destOrd="0" parTransId="{1819B416-6853-8341-BD9F-3E5F98CC40C4}" sibTransId="{97C9E5AF-CD45-AB40-B4BE-1E8024345526}"/>
    <dgm:cxn modelId="{8DAE0B90-A1F6-4CB3-A321-DCE18A9BF1D5}" type="presOf" srcId="{87C46CD7-55A0-634E-AFC8-EA224249C7C7}" destId="{BEB34310-ABF7-2D43-851D-F592E75CB68F}" srcOrd="0" destOrd="0" presId="urn:microsoft.com/office/officeart/2005/8/layout/process1"/>
    <dgm:cxn modelId="{D7F14D93-9007-B045-9364-1D84BB4A2F08}" srcId="{197D76CA-9AF3-1D4F-87F5-964682439B76}" destId="{FC23EA54-8894-A644-85F7-3F13E4E9A9A4}" srcOrd="1" destOrd="0" parTransId="{EC1573B9-89DA-464A-AADF-F43CEC6EA3D1}" sibTransId="{5C8ABF9A-45C0-FC4E-91F7-229259C94E48}"/>
    <dgm:cxn modelId="{BF9E0F9E-E113-4E65-B7D4-6C32146E1F11}" type="presOf" srcId="{B896607A-9B68-5D47-BF51-4A961EEA77FF}" destId="{CA339F13-2EEE-8C42-BA2D-5E6BA45F7F5D}" srcOrd="0" destOrd="0" presId="urn:microsoft.com/office/officeart/2005/8/layout/process1"/>
    <dgm:cxn modelId="{40B61BB0-B306-E44E-8B99-881E91438EEF}" srcId="{197D76CA-9AF3-1D4F-87F5-964682439B76}" destId="{B653342B-196C-284E-80E8-1D62F355EF15}" srcOrd="0" destOrd="0" parTransId="{16121B01-82F6-8F45-AA87-6DDB7BF116FB}" sibTransId="{FB80A2FA-497E-A842-A164-93ADAD0D50F2}"/>
    <dgm:cxn modelId="{2A3657BB-2183-4978-AD71-4F44B39AD97A}" type="presOf" srcId="{EEF32CA8-AC9C-5441-842B-6D1F6C9E3055}" destId="{A036C3C0-EC55-8E47-B730-4BF68E881699}" srcOrd="0" destOrd="0" presId="urn:microsoft.com/office/officeart/2005/8/layout/process1"/>
    <dgm:cxn modelId="{7D2D4FBC-EDA5-4814-8829-E2F582EC0A79}" type="presOf" srcId="{B653342B-196C-284E-80E8-1D62F355EF15}" destId="{E3B2D0C9-233E-1242-97F8-37FFEEC12BC0}" srcOrd="0" destOrd="0" presId="urn:microsoft.com/office/officeart/2005/8/layout/process1"/>
    <dgm:cxn modelId="{93308DBF-BB31-4FB7-84E6-78091E98C9D5}" type="presOf" srcId="{5C8ABF9A-45C0-FC4E-91F7-229259C94E48}" destId="{005A5409-7B88-0641-AFFE-D65A6F5E8799}" srcOrd="1" destOrd="0" presId="urn:microsoft.com/office/officeart/2005/8/layout/process1"/>
    <dgm:cxn modelId="{72FE8FC1-EF5B-4482-88E9-12D443402949}" type="presOf" srcId="{FC23EA54-8894-A644-85F7-3F13E4E9A9A4}" destId="{E8342DD9-3EB7-044E-AC87-2159238855B0}" srcOrd="0" destOrd="0" presId="urn:microsoft.com/office/officeart/2005/8/layout/process1"/>
    <dgm:cxn modelId="{8BDAE6DD-B090-F84E-AD47-3EABC9ED8A55}" srcId="{197D76CA-9AF3-1D4F-87F5-964682439B76}" destId="{87C46CD7-55A0-634E-AFC8-EA224249C7C7}" srcOrd="2" destOrd="0" parTransId="{60248958-C8CF-604E-BC18-4A16E07CDEE2}" sibTransId="{B896607A-9B68-5D47-BF51-4A961EEA77FF}"/>
    <dgm:cxn modelId="{982DE6F5-DC77-4797-9E38-4685C3EBD78A}" type="presOf" srcId="{FB80A2FA-497E-A842-A164-93ADAD0D50F2}" destId="{7C60905F-858E-3D45-BDCF-8E59A2EDBDC4}" srcOrd="0" destOrd="0" presId="urn:microsoft.com/office/officeart/2005/8/layout/process1"/>
    <dgm:cxn modelId="{D280F387-FB56-4D00-90F2-9D7312CD5142}" type="presParOf" srcId="{8BCC9560-53BA-214B-9065-75E7F4801199}" destId="{E3B2D0C9-233E-1242-97F8-37FFEEC12BC0}" srcOrd="0" destOrd="0" presId="urn:microsoft.com/office/officeart/2005/8/layout/process1"/>
    <dgm:cxn modelId="{AB02E17A-4289-463E-B001-4161CAEE86CC}" type="presParOf" srcId="{8BCC9560-53BA-214B-9065-75E7F4801199}" destId="{7C60905F-858E-3D45-BDCF-8E59A2EDBDC4}" srcOrd="1" destOrd="0" presId="urn:microsoft.com/office/officeart/2005/8/layout/process1"/>
    <dgm:cxn modelId="{EF41FFCF-7440-4F4F-B46F-06380ED4F211}" type="presParOf" srcId="{7C60905F-858E-3D45-BDCF-8E59A2EDBDC4}" destId="{FBD61212-5398-2E45-BDBD-83796266A28C}" srcOrd="0" destOrd="0" presId="urn:microsoft.com/office/officeart/2005/8/layout/process1"/>
    <dgm:cxn modelId="{5972FB0A-2174-4EC7-AAE2-338CE211FB68}" type="presParOf" srcId="{8BCC9560-53BA-214B-9065-75E7F4801199}" destId="{E8342DD9-3EB7-044E-AC87-2159238855B0}" srcOrd="2" destOrd="0" presId="urn:microsoft.com/office/officeart/2005/8/layout/process1"/>
    <dgm:cxn modelId="{ACD92699-531C-496E-977A-992DDC006608}" type="presParOf" srcId="{8BCC9560-53BA-214B-9065-75E7F4801199}" destId="{B54B4899-8638-1D4E-9510-CDD331AF6A4C}" srcOrd="3" destOrd="0" presId="urn:microsoft.com/office/officeart/2005/8/layout/process1"/>
    <dgm:cxn modelId="{64B62F9A-0CF3-4339-B984-C4DF6ADD22D7}" type="presParOf" srcId="{B54B4899-8638-1D4E-9510-CDD331AF6A4C}" destId="{005A5409-7B88-0641-AFFE-D65A6F5E8799}" srcOrd="0" destOrd="0" presId="urn:microsoft.com/office/officeart/2005/8/layout/process1"/>
    <dgm:cxn modelId="{5BD47230-9291-4FAE-B7FE-B686C07098E3}" type="presParOf" srcId="{8BCC9560-53BA-214B-9065-75E7F4801199}" destId="{BEB34310-ABF7-2D43-851D-F592E75CB68F}" srcOrd="4" destOrd="0" presId="urn:microsoft.com/office/officeart/2005/8/layout/process1"/>
    <dgm:cxn modelId="{56ED2C06-21D7-4BB9-B43B-28C2AEE3BE20}" type="presParOf" srcId="{8BCC9560-53BA-214B-9065-75E7F4801199}" destId="{CA339F13-2EEE-8C42-BA2D-5E6BA45F7F5D}" srcOrd="5" destOrd="0" presId="urn:microsoft.com/office/officeart/2005/8/layout/process1"/>
    <dgm:cxn modelId="{6B446742-02E9-4FF0-987A-2BB81B4A32A8}" type="presParOf" srcId="{CA339F13-2EEE-8C42-BA2D-5E6BA45F7F5D}" destId="{1EF53F94-4E2A-E142-9F2C-EB590545AB2F}" srcOrd="0" destOrd="0" presId="urn:microsoft.com/office/officeart/2005/8/layout/process1"/>
    <dgm:cxn modelId="{757CC5EA-B3E9-4402-8BEE-455B8515C2A5}" type="presParOf" srcId="{8BCC9560-53BA-214B-9065-75E7F4801199}" destId="{A036C3C0-EC55-8E47-B730-4BF68E881699}"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custT="1"/>
      <dgm:spPr/>
      <dgm:t>
        <a:bodyPr/>
        <a:lstStyle/>
        <a:p>
          <a:r>
            <a:rPr lang="sv-SE" sz="2000" dirty="0">
              <a:solidFill>
                <a:schemeClr val="tx1"/>
              </a:solidFill>
              <a:latin typeface="Calibri" panose="020F0502020204030204" pitchFamily="34" charset="0"/>
              <a:cs typeface="Calibri" panose="020F0502020204030204" pitchFamily="34" charset="0"/>
            </a:rPr>
            <a:t>Öka antal medlemmar i klubben</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custT="1"/>
      <dgm:spPr/>
      <dgm:t>
        <a:bodyPr/>
        <a:lstStyle/>
        <a:p>
          <a:r>
            <a:rPr lang="sv-SE" sz="2000" dirty="0">
              <a:solidFill>
                <a:schemeClr val="tx1"/>
              </a:solidFill>
              <a:latin typeface="Calibri" panose="020F0502020204030204" pitchFamily="34" charset="0"/>
              <a:cs typeface="Calibri" panose="020F0502020204030204" pitchFamily="34" charset="0"/>
            </a:rPr>
            <a:t>Skapa ny energi i klubben med nya hjälpinsatser</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custT="1"/>
      <dgm:spPr/>
      <dgm:t>
        <a:bodyPr/>
        <a:lstStyle/>
        <a:p>
          <a:r>
            <a:rPr lang="sv-SE" sz="2000" dirty="0">
              <a:solidFill>
                <a:schemeClr val="tx1"/>
              </a:solidFill>
              <a:latin typeface="Calibri" panose="020F0502020204030204" pitchFamily="34" charset="0"/>
              <a:cs typeface="Calibri" panose="020F0502020204030204" pitchFamily="34" charset="0"/>
            </a:rPr>
            <a:t>Återuppliva klubben med nya medlemmar</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custT="1"/>
      <dgm:spPr/>
      <dgm:t>
        <a:bodyPr/>
        <a:lstStyle/>
        <a:p>
          <a:r>
            <a:rPr lang="sv-SE" sz="2000" dirty="0">
              <a:solidFill>
                <a:schemeClr val="tx1"/>
              </a:solidFill>
              <a:latin typeface="Calibri" panose="020F0502020204030204" pitchFamily="34" charset="0"/>
              <a:cs typeface="Calibri" panose="020F0502020204030204" pitchFamily="34" charset="0"/>
            </a:rPr>
            <a:t>Utmärkt ledarutveckling och klubbverksamhet</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custT="1"/>
      <dgm:spPr/>
      <dgm:t>
        <a:bodyPr/>
        <a:lstStyle/>
        <a:p>
          <a:r>
            <a:rPr lang="sv-SE" sz="2000" dirty="0">
              <a:solidFill>
                <a:schemeClr val="accent6"/>
              </a:solidFill>
              <a:latin typeface="Calibri" panose="020F0502020204030204" pitchFamily="34" charset="0"/>
              <a:cs typeface="Calibri" panose="020F0502020204030204" pitchFamily="34" charset="0"/>
            </a:rPr>
            <a:t>Informera om klubbens framgångar i det lokala samhället</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065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custT="1"/>
      <dgm:spPr>
        <a:solidFill>
          <a:srgbClr val="417CBF"/>
        </a:solidFill>
      </dgm:spPr>
      <dgm:t>
        <a:bodyPr/>
        <a:lstStyle/>
        <a:p>
          <a:r>
            <a:rPr lang="sv-SE" sz="1400" b="1" dirty="0">
              <a:latin typeface="Arial" panose="020B0604020202020204" pitchFamily="34" charset="0"/>
              <a:cs typeface="Arial" panose="020B0604020202020204" pitchFamily="34" charset="0"/>
            </a:rPr>
            <a:t>STYRKOR</a:t>
          </a:r>
        </a:p>
      </dgm:t>
    </dgm:pt>
    <dgm:pt modelId="{9F56B882-7F44-4816-B386-037374856282}" type="parTrans" cxnId="{C7B3E187-8FA3-4848-9047-32082065F276}">
      <dgm:prSet/>
      <dgm:spPr/>
      <dgm:t>
        <a:bodyPr/>
        <a:lstStyle/>
        <a:p>
          <a:endParaRPr lang="en-US" sz="1600">
            <a:latin typeface="Arial" panose="020B0604020202020204" pitchFamily="34" charset="0"/>
            <a:cs typeface="Arial" panose="020B0604020202020204" pitchFamily="34" charset="0"/>
          </a:endParaRPr>
        </a:p>
      </dgm:t>
    </dgm:pt>
    <dgm:pt modelId="{915C36EB-411D-4F4B-A6D2-61E8EEB3843A}" type="sibTrans" cxnId="{C7B3E187-8FA3-4848-9047-32082065F276}">
      <dgm:prSet/>
      <dgm:spPr/>
      <dgm:t>
        <a:bodyPr/>
        <a:lstStyle/>
        <a:p>
          <a:endParaRPr lang="en-US" sz="1600">
            <a:latin typeface="Arial" panose="020B0604020202020204" pitchFamily="34" charset="0"/>
            <a:cs typeface="Arial" panose="020B0604020202020204" pitchFamily="34" charset="0"/>
          </a:endParaRPr>
        </a:p>
      </dgm:t>
    </dgm:pt>
    <dgm:pt modelId="{59F9168C-F68A-42D0-8E30-FC1B2A8165C5}">
      <dgm:prSet phldrT="[Text]" custT="1"/>
      <dgm:spPr>
        <a:solidFill>
          <a:srgbClr val="002C82"/>
        </a:solidFill>
      </dgm:spPr>
      <dgm:t>
        <a:bodyPr/>
        <a:lstStyle/>
        <a:p>
          <a:r>
            <a:rPr lang="sv-SE" sz="1400" b="1" dirty="0">
              <a:latin typeface="Arial" panose="020B0604020202020204" pitchFamily="34" charset="0"/>
              <a:cs typeface="Arial" panose="020B0604020202020204" pitchFamily="34" charset="0"/>
            </a:rPr>
            <a:t>SVAGHETER</a:t>
          </a:r>
        </a:p>
      </dgm:t>
    </dgm:pt>
    <dgm:pt modelId="{344982C1-F64D-4790-83D1-F4DB5DF650A7}" type="parTrans" cxnId="{5060F779-D449-4139-8B5B-4724636C4066}">
      <dgm:prSet/>
      <dgm:spPr/>
      <dgm:t>
        <a:bodyPr/>
        <a:lstStyle/>
        <a:p>
          <a:endParaRPr lang="en-US" sz="1600">
            <a:latin typeface="Arial" panose="020B0604020202020204" pitchFamily="34" charset="0"/>
            <a:cs typeface="Arial" panose="020B0604020202020204" pitchFamily="34" charset="0"/>
          </a:endParaRPr>
        </a:p>
      </dgm:t>
    </dgm:pt>
    <dgm:pt modelId="{3AA488AA-826B-4A8E-8AEB-AF48F5908125}" type="sibTrans" cxnId="{5060F779-D449-4139-8B5B-4724636C4066}">
      <dgm:prSet/>
      <dgm:spPr/>
      <dgm:t>
        <a:bodyPr/>
        <a:lstStyle/>
        <a:p>
          <a:endParaRPr lang="en-US" sz="1600">
            <a:latin typeface="Arial" panose="020B0604020202020204" pitchFamily="34" charset="0"/>
            <a:cs typeface="Arial" panose="020B0604020202020204" pitchFamily="34" charset="0"/>
          </a:endParaRPr>
        </a:p>
      </dgm:t>
    </dgm:pt>
    <dgm:pt modelId="{BD9084DB-F7BE-49B8-82C7-8082174C132F}">
      <dgm:prSet phldrT="[Text]" custT="1"/>
      <dgm:spPr>
        <a:solidFill>
          <a:srgbClr val="002C82"/>
        </a:solidFill>
      </dgm:spPr>
      <dgm:t>
        <a:bodyPr/>
        <a:lstStyle/>
        <a:p>
          <a:r>
            <a:rPr lang="sv-SE" sz="1400" b="1" dirty="0">
              <a:latin typeface="Arial" panose="020B0604020202020204" pitchFamily="34" charset="0"/>
              <a:cs typeface="Arial" panose="020B0604020202020204" pitchFamily="34" charset="0"/>
            </a:rPr>
            <a:t>MÖJLIGHETER</a:t>
          </a:r>
        </a:p>
      </dgm:t>
    </dgm:pt>
    <dgm:pt modelId="{4380B3EA-4E03-4442-83D0-3BAAC8C45922}" type="parTrans" cxnId="{B0CD1AC8-E4F2-4FF8-A8E7-DE67C957C2E5}">
      <dgm:prSet/>
      <dgm:spPr/>
      <dgm:t>
        <a:bodyPr/>
        <a:lstStyle/>
        <a:p>
          <a:endParaRPr lang="en-US" sz="1600">
            <a:latin typeface="Arial" panose="020B0604020202020204" pitchFamily="34" charset="0"/>
            <a:cs typeface="Arial" panose="020B0604020202020204" pitchFamily="34" charset="0"/>
          </a:endParaRPr>
        </a:p>
      </dgm:t>
    </dgm:pt>
    <dgm:pt modelId="{04EF3E59-436D-4F00-A1E8-6B42565E9F73}" type="sibTrans" cxnId="{B0CD1AC8-E4F2-4FF8-A8E7-DE67C957C2E5}">
      <dgm:prSet/>
      <dgm:spPr/>
      <dgm:t>
        <a:bodyPr/>
        <a:lstStyle/>
        <a:p>
          <a:endParaRPr lang="en-US" sz="1600">
            <a:latin typeface="Arial" panose="020B0604020202020204" pitchFamily="34" charset="0"/>
            <a:cs typeface="Arial" panose="020B0604020202020204" pitchFamily="34" charset="0"/>
          </a:endParaRPr>
        </a:p>
      </dgm:t>
    </dgm:pt>
    <dgm:pt modelId="{8B5C3117-B13E-4E01-8AEB-AECCA4325372}">
      <dgm:prSet phldrT="[Text]" custT="1"/>
      <dgm:spPr>
        <a:solidFill>
          <a:srgbClr val="417CBF"/>
        </a:solidFill>
      </dgm:spPr>
      <dgm:t>
        <a:bodyPr/>
        <a:lstStyle/>
        <a:p>
          <a:r>
            <a:rPr lang="sv-SE" sz="1400" b="1" dirty="0">
              <a:latin typeface="Arial" panose="020B0604020202020204" pitchFamily="34" charset="0"/>
              <a:cs typeface="Arial" panose="020B0604020202020204" pitchFamily="34" charset="0"/>
            </a:rPr>
            <a:t>HOT</a:t>
          </a:r>
        </a:p>
      </dgm:t>
    </dgm:pt>
    <dgm:pt modelId="{BC430C81-66D2-47DE-9409-0A548A561106}" type="parTrans" cxnId="{69DF239A-B396-40F8-8133-AABFB2D3E041}">
      <dgm:prSet/>
      <dgm:spPr/>
      <dgm:t>
        <a:bodyPr/>
        <a:lstStyle/>
        <a:p>
          <a:endParaRPr lang="en-US" sz="1600">
            <a:latin typeface="Arial" panose="020B0604020202020204" pitchFamily="34" charset="0"/>
            <a:cs typeface="Arial" panose="020B0604020202020204" pitchFamily="34" charset="0"/>
          </a:endParaRPr>
        </a:p>
      </dgm:t>
    </dgm:pt>
    <dgm:pt modelId="{4ECA413A-0C1C-4F94-9677-EEF6CB3F62F2}" type="sibTrans" cxnId="{69DF239A-B396-40F8-8133-AABFB2D3E041}">
      <dgm:prSet/>
      <dgm:spPr/>
      <dgm:t>
        <a:bodyPr/>
        <a:lstStyle/>
        <a:p>
          <a:endParaRPr lang="en-US" sz="1600">
            <a:latin typeface="Arial" panose="020B0604020202020204" pitchFamily="34" charset="0"/>
            <a:cs typeface="Arial" panose="020B0604020202020204" pitchFamily="34" charset="0"/>
          </a:endParaRPr>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a:solidFill>
          <a:srgbClr val="B2B2B1">
            <a:alpha val="20000"/>
          </a:srgbClr>
        </a:solidFill>
      </dgm:spPr>
    </dgm:pt>
    <dgm:pt modelId="{F2F487F2-224C-4DE0-BDBC-8AED5277848E}" type="pres">
      <dgm:prSet presAssocID="{A8013C9A-E5FF-4797-BEAD-73C632382FE1}" presName="quad1" presStyleLbl="node1" presStyleIdx="0" presStyleCnt="4" custScaleX="428642" custScaleY="85766" custLinFactX="-69105" custLinFactNeighborX="-100000">
        <dgm:presLayoutVars>
          <dgm:chMax val="0"/>
          <dgm:chPref val="0"/>
          <dgm:bulletEnabled val="1"/>
        </dgm:presLayoutVars>
      </dgm:prSet>
      <dgm:spPr/>
    </dgm:pt>
    <dgm:pt modelId="{CF10BD20-C4B1-43AE-8179-B81B7C0C86AA}" type="pres">
      <dgm:prSet presAssocID="{A8013C9A-E5FF-4797-BEAD-73C632382FE1}" presName="quad2" presStyleLbl="node1" presStyleIdx="1" presStyleCnt="4" custScaleX="428642" custScaleY="85766" custLinFactX="77171" custLinFactNeighborX="100000">
        <dgm:presLayoutVars>
          <dgm:chMax val="0"/>
          <dgm:chPref val="0"/>
          <dgm:bulletEnabled val="1"/>
        </dgm:presLayoutVars>
      </dgm:prSet>
      <dgm:spPr/>
    </dgm:pt>
    <dgm:pt modelId="{2DFD2E82-B570-4051-8124-D2688E7E36A4}" type="pres">
      <dgm:prSet presAssocID="{A8013C9A-E5FF-4797-BEAD-73C632382FE1}" presName="quad3" presStyleLbl="node1" presStyleIdx="2" presStyleCnt="4" custScaleX="428642" custScaleY="85766" custLinFactX="-69105" custLinFactNeighborX="-100000">
        <dgm:presLayoutVars>
          <dgm:chMax val="0"/>
          <dgm:chPref val="0"/>
          <dgm:bulletEnabled val="1"/>
        </dgm:presLayoutVars>
      </dgm:prSet>
      <dgm:spPr/>
    </dgm:pt>
    <dgm:pt modelId="{F125B20E-E43E-4815-9B5D-CCA8D4E6C7A5}" type="pres">
      <dgm:prSet presAssocID="{A8013C9A-E5FF-4797-BEAD-73C632382FE1}" presName="quad4" presStyleLbl="node1" presStyleIdx="3" presStyleCnt="4" custScaleX="428642" custScaleY="85766" custLinFactX="77171" custLinFactNeighborX="100000">
        <dgm:presLayoutVars>
          <dgm:chMax val="0"/>
          <dgm:chPref val="0"/>
          <dgm:bulletEnabled val="1"/>
        </dgm:presLayoutVars>
      </dgm:prSet>
      <dgm:spPr/>
    </dgm:pt>
  </dgm:ptLst>
  <dgm:cxnLst>
    <dgm:cxn modelId="{F570EF58-0D8F-4447-82F2-D44E54A1D8A1}" type="presOf" srcId="{59F9168C-F68A-42D0-8E30-FC1B2A8165C5}" destId="{CF10BD20-C4B1-43AE-8179-B81B7C0C86A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03890092-D66E-4A3D-B6E0-FE3305F68D38}" type="presOf" srcId="{FD2F18B2-8154-426C-BFF7-87A3771D5DB4}" destId="{F2F487F2-224C-4DE0-BDBC-8AED5277848E}" srcOrd="0" destOrd="0" presId="urn:microsoft.com/office/officeart/2005/8/layout/matrix3"/>
    <dgm:cxn modelId="{69DF239A-B396-40F8-8133-AABFB2D3E041}" srcId="{A8013C9A-E5FF-4797-BEAD-73C632382FE1}" destId="{8B5C3117-B13E-4E01-8AEB-AECCA4325372}" srcOrd="3" destOrd="0" parTransId="{BC430C81-66D2-47DE-9409-0A548A561106}" sibTransId="{4ECA413A-0C1C-4F94-9677-EEF6CB3F62F2}"/>
    <dgm:cxn modelId="{6027D09D-098A-43A3-8DB8-D8CEE65C414C}" type="presOf" srcId="{A8013C9A-E5FF-4797-BEAD-73C632382FE1}" destId="{872EBCBC-73A9-4246-8707-A087D896DB3A}" srcOrd="0" destOrd="0" presId="urn:microsoft.com/office/officeart/2005/8/layout/matrix3"/>
    <dgm:cxn modelId="{3EB1F59E-EE5D-4EB5-9B82-B1589244C46F}" type="presOf" srcId="{BD9084DB-F7BE-49B8-82C7-8082174C132F}" destId="{2DFD2E82-B570-4051-8124-D2688E7E36A4}" srcOrd="0" destOrd="0" presId="urn:microsoft.com/office/officeart/2005/8/layout/matrix3"/>
    <dgm:cxn modelId="{755102C0-B1EC-4E53-8381-073AC0446FDA}" type="presOf" srcId="{8B5C3117-B13E-4E01-8AEB-AECCA4325372}" destId="{F125B20E-E43E-4815-9B5D-CCA8D4E6C7A5}"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1E03EF0-F77F-4AE9-BE76-AE34FC369780}" type="presParOf" srcId="{872EBCBC-73A9-4246-8707-A087D896DB3A}" destId="{FDE2B83B-C098-45B9-B8FC-7A6DAFAFD452}" srcOrd="0" destOrd="0" presId="urn:microsoft.com/office/officeart/2005/8/layout/matrix3"/>
    <dgm:cxn modelId="{0A3BAC1D-A3D6-49C0-8AEE-78909C261E52}" type="presParOf" srcId="{872EBCBC-73A9-4246-8707-A087D896DB3A}" destId="{F2F487F2-224C-4DE0-BDBC-8AED5277848E}" srcOrd="1" destOrd="0" presId="urn:microsoft.com/office/officeart/2005/8/layout/matrix3"/>
    <dgm:cxn modelId="{7017DBA2-441E-41CD-AA3B-D160AE7C39D0}" type="presParOf" srcId="{872EBCBC-73A9-4246-8707-A087D896DB3A}" destId="{CF10BD20-C4B1-43AE-8179-B81B7C0C86AA}" srcOrd="2" destOrd="0" presId="urn:microsoft.com/office/officeart/2005/8/layout/matrix3"/>
    <dgm:cxn modelId="{876D1453-A554-48B8-9D72-D6C7AD5F9CEE}" type="presParOf" srcId="{872EBCBC-73A9-4246-8707-A087D896DB3A}" destId="{2DFD2E82-B570-4051-8124-D2688E7E36A4}" srcOrd="3" destOrd="0" presId="urn:microsoft.com/office/officeart/2005/8/layout/matrix3"/>
    <dgm:cxn modelId="{6237BC4A-9162-45A2-BA57-2AE8ADDAAAF5}"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sv-SE" sz="1200">
              <a:solidFill>
                <a:schemeClr val="bg1"/>
              </a:solidFill>
              <a:latin typeface="Calibri" panose="020F0502020204030204" pitchFamily="34" charset="0"/>
              <a:cs typeface="Calibri" panose="020F0502020204030204" pitchFamily="34" charset="0"/>
            </a:rPr>
            <a:t>Dela</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sv-SE" sz="1200">
              <a:solidFill>
                <a:schemeClr val="bg1"/>
              </a:solidFill>
              <a:latin typeface="Calibri" panose="020F0502020204030204" pitchFamily="34" charset="0"/>
              <a:cs typeface="Calibri" panose="020F0502020204030204" pitchFamily="34" charset="0"/>
            </a:rPr>
            <a:t>Stödja</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sv-SE" sz="1200" dirty="0" err="1">
              <a:solidFill>
                <a:schemeClr val="bg1"/>
              </a:solidFill>
              <a:latin typeface="Calibri" panose="020F0502020204030204" pitchFamily="34" charset="0"/>
              <a:cs typeface="Calibri" panose="020F0502020204030204" pitchFamily="34" charset="0"/>
            </a:rPr>
            <a:t>Uppmärk</a:t>
          </a:r>
          <a:r>
            <a:rPr lang="sv-SE" sz="1200" dirty="0">
              <a:solidFill>
                <a:schemeClr val="bg1"/>
              </a:solidFill>
              <a:latin typeface="Calibri" panose="020F0502020204030204" pitchFamily="34" charset="0"/>
              <a:cs typeface="Calibri" panose="020F0502020204030204" pitchFamily="34" charset="0"/>
            </a:rPr>
            <a:t>-samma</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sv-SE" sz="1200">
              <a:solidFill>
                <a:schemeClr val="bg1"/>
              </a:solidFill>
              <a:latin typeface="Calibri" panose="020F0502020204030204" pitchFamily="34" charset="0"/>
              <a:cs typeface="Calibri" panose="020F0502020204030204" pitchFamily="34" charset="0"/>
            </a:rPr>
            <a:t>Utvärdera</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sv-SE" sz="1200">
              <a:solidFill>
                <a:schemeClr val="bg1"/>
              </a:solidFill>
              <a:latin typeface="Calibri" panose="020F0502020204030204" pitchFamily="34" charset="0"/>
              <a:cs typeface="Calibri" panose="020F0502020204030204" pitchFamily="34" charset="0"/>
            </a:rPr>
            <a:t>Förändra</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2D0C9-233E-1242-97F8-37FFEEC12BC0}">
      <dsp:nvSpPr>
        <dsp:cNvPr id="0" name=""/>
        <dsp:cNvSpPr/>
      </dsp:nvSpPr>
      <dsp:spPr>
        <a:xfrm>
          <a:off x="3482" y="178570"/>
          <a:ext cx="1522660" cy="913596"/>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dirty="0">
              <a:latin typeface="Arial" panose="020B0604020202020204" pitchFamily="34" charset="0"/>
              <a:cs typeface="Arial" panose="020B0604020202020204" pitchFamily="34" charset="0"/>
            </a:rPr>
            <a:t>Skapa </a:t>
          </a:r>
        </a:p>
        <a:p>
          <a:pPr marL="0" lvl="0" indent="0" algn="ctr" defTabSz="711200">
            <a:lnSpc>
              <a:spcPct val="90000"/>
            </a:lnSpc>
            <a:spcBef>
              <a:spcPct val="0"/>
            </a:spcBef>
            <a:spcAft>
              <a:spcPct val="35000"/>
            </a:spcAft>
            <a:buNone/>
          </a:pPr>
          <a:r>
            <a:rPr lang="sv-SE" sz="1600" kern="1200">
              <a:latin typeface="Arial" panose="020B0604020202020204" pitchFamily="34" charset="0"/>
              <a:cs typeface="Arial" panose="020B0604020202020204" pitchFamily="34" charset="0"/>
            </a:rPr>
            <a:t>ett team</a:t>
          </a:r>
        </a:p>
      </dsp:txBody>
      <dsp:txXfrm>
        <a:off x="30240" y="205328"/>
        <a:ext cx="1469144" cy="860080"/>
      </dsp:txXfrm>
    </dsp:sp>
    <dsp:sp modelId="{7C60905F-858E-3D45-BDCF-8E59A2EDBDC4}">
      <dsp:nvSpPr>
        <dsp:cNvPr id="0" name=""/>
        <dsp:cNvSpPr/>
      </dsp:nvSpPr>
      <dsp:spPr>
        <a:xfrm>
          <a:off x="1678408" y="446558"/>
          <a:ext cx="322803" cy="377619"/>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1678408" y="522082"/>
        <a:ext cx="225962" cy="226571"/>
      </dsp:txXfrm>
    </dsp:sp>
    <dsp:sp modelId="{E8342DD9-3EB7-044E-AC87-2159238855B0}">
      <dsp:nvSpPr>
        <dsp:cNvPr id="0" name=""/>
        <dsp:cNvSpPr/>
      </dsp:nvSpPr>
      <dsp:spPr>
        <a:xfrm>
          <a:off x="2135207" y="178570"/>
          <a:ext cx="1522660" cy="913596"/>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dirty="0">
              <a:latin typeface="Arial" panose="020B0604020202020204" pitchFamily="34" charset="0"/>
              <a:cs typeface="Arial" panose="020B0604020202020204" pitchFamily="34" charset="0"/>
            </a:rPr>
            <a:t>Skapa </a:t>
          </a:r>
        </a:p>
        <a:p>
          <a:pPr marL="0" lvl="0" indent="0" algn="ctr" defTabSz="711200">
            <a:lnSpc>
              <a:spcPct val="90000"/>
            </a:lnSpc>
            <a:spcBef>
              <a:spcPct val="0"/>
            </a:spcBef>
            <a:spcAft>
              <a:spcPct val="35000"/>
            </a:spcAft>
            <a:buNone/>
          </a:pPr>
          <a:r>
            <a:rPr lang="sv-SE" sz="1600" kern="1200" dirty="0">
              <a:latin typeface="Arial" panose="020B0604020202020204" pitchFamily="34" charset="0"/>
              <a:cs typeface="Arial" panose="020B0604020202020204" pitchFamily="34" charset="0"/>
            </a:rPr>
            <a:t>en vision</a:t>
          </a:r>
        </a:p>
      </dsp:txBody>
      <dsp:txXfrm>
        <a:off x="2161965" y="205328"/>
        <a:ext cx="1469144" cy="860080"/>
      </dsp:txXfrm>
    </dsp:sp>
    <dsp:sp modelId="{B54B4899-8638-1D4E-9510-CDD331AF6A4C}">
      <dsp:nvSpPr>
        <dsp:cNvPr id="0" name=""/>
        <dsp:cNvSpPr/>
      </dsp:nvSpPr>
      <dsp:spPr>
        <a:xfrm>
          <a:off x="3810133" y="446558"/>
          <a:ext cx="322803" cy="377619"/>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3810133" y="522082"/>
        <a:ext cx="225962" cy="226571"/>
      </dsp:txXfrm>
    </dsp:sp>
    <dsp:sp modelId="{BEB34310-ABF7-2D43-851D-F592E75CB68F}">
      <dsp:nvSpPr>
        <dsp:cNvPr id="0" name=""/>
        <dsp:cNvSpPr/>
      </dsp:nvSpPr>
      <dsp:spPr>
        <a:xfrm>
          <a:off x="4266931" y="178570"/>
          <a:ext cx="1522660" cy="913596"/>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dirty="0">
              <a:latin typeface="Arial" panose="020B0604020202020204" pitchFamily="34" charset="0"/>
              <a:cs typeface="Arial" panose="020B0604020202020204" pitchFamily="34" charset="0"/>
            </a:rPr>
            <a:t>Skapa </a:t>
          </a:r>
        </a:p>
        <a:p>
          <a:pPr marL="0" lvl="0" indent="0" algn="ctr" defTabSz="711200">
            <a:lnSpc>
              <a:spcPct val="90000"/>
            </a:lnSpc>
            <a:spcBef>
              <a:spcPct val="0"/>
            </a:spcBef>
            <a:spcAft>
              <a:spcPct val="35000"/>
            </a:spcAft>
            <a:buNone/>
          </a:pPr>
          <a:r>
            <a:rPr lang="sv-SE" sz="1600" kern="1200" dirty="0">
              <a:latin typeface="Arial" panose="020B0604020202020204" pitchFamily="34" charset="0"/>
              <a:cs typeface="Arial" panose="020B0604020202020204" pitchFamily="34" charset="0"/>
            </a:rPr>
            <a:t>en plan</a:t>
          </a:r>
        </a:p>
      </dsp:txBody>
      <dsp:txXfrm>
        <a:off x="4293689" y="205328"/>
        <a:ext cx="1469144" cy="860080"/>
      </dsp:txXfrm>
    </dsp:sp>
    <dsp:sp modelId="{CA339F13-2EEE-8C42-BA2D-5E6BA45F7F5D}">
      <dsp:nvSpPr>
        <dsp:cNvPr id="0" name=""/>
        <dsp:cNvSpPr/>
      </dsp:nvSpPr>
      <dsp:spPr>
        <a:xfrm>
          <a:off x="5941857" y="446558"/>
          <a:ext cx="322803" cy="377619"/>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5941857" y="522082"/>
        <a:ext cx="225962" cy="226571"/>
      </dsp:txXfrm>
    </dsp:sp>
    <dsp:sp modelId="{A036C3C0-EC55-8E47-B730-4BF68E881699}">
      <dsp:nvSpPr>
        <dsp:cNvPr id="0" name=""/>
        <dsp:cNvSpPr/>
      </dsp:nvSpPr>
      <dsp:spPr>
        <a:xfrm>
          <a:off x="6398656" y="178570"/>
          <a:ext cx="1522660" cy="913596"/>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sv-SE" sz="1600" kern="1200" dirty="0">
              <a:latin typeface="Arial" panose="020B0604020202020204" pitchFamily="34" charset="0"/>
              <a:cs typeface="Arial" panose="020B0604020202020204" pitchFamily="34" charset="0"/>
            </a:rPr>
            <a:t>Skapa </a:t>
          </a:r>
        </a:p>
        <a:p>
          <a:pPr marL="0" lvl="0" indent="0" algn="ctr" defTabSz="711200">
            <a:lnSpc>
              <a:spcPct val="90000"/>
            </a:lnSpc>
            <a:spcBef>
              <a:spcPct val="0"/>
            </a:spcBef>
            <a:spcAft>
              <a:spcPct val="35000"/>
            </a:spcAft>
            <a:buNone/>
          </a:pPr>
          <a:r>
            <a:rPr lang="sv-SE" sz="1600" kern="1200" dirty="0">
              <a:latin typeface="Arial" panose="020B0604020202020204" pitchFamily="34" charset="0"/>
              <a:cs typeface="Arial" panose="020B0604020202020204" pitchFamily="34" charset="0"/>
            </a:rPr>
            <a:t>framgång</a:t>
          </a:r>
        </a:p>
      </dsp:txBody>
      <dsp:txXfrm>
        <a:off x="6425414" y="205328"/>
        <a:ext cx="1469144" cy="8600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sv-SE" sz="2000" kern="1200" dirty="0">
              <a:solidFill>
                <a:schemeClr val="tx1"/>
              </a:solidFill>
              <a:latin typeface="Calibri" panose="020F0502020204030204" pitchFamily="34" charset="0"/>
              <a:cs typeface="Calibri" panose="020F0502020204030204" pitchFamily="34" charset="0"/>
            </a:rPr>
            <a:t>Öka antal medlemmar i klubben</a:t>
          </a:r>
        </a:p>
      </dsp:txBody>
      <dsp:txXfrm>
        <a:off x="4265156" y="2657673"/>
        <a:ext cx="1572872" cy="1572872"/>
      </dsp:txXfrm>
    </dsp:sp>
    <dsp:sp modelId="{81ED42A3-111F-4F84-A6E1-3F83AD87ED31}">
      <dsp:nvSpPr>
        <dsp:cNvPr id="0" name=""/>
        <dsp:cNvSpPr/>
      </dsp:nvSpPr>
      <dsp:spPr>
        <a:xfrm rot="10776330">
          <a:off x="2720514" y="3181300"/>
          <a:ext cx="1210760"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sv-SE" sz="2000" kern="1200" dirty="0">
              <a:solidFill>
                <a:schemeClr val="tx1"/>
              </a:solidFill>
              <a:latin typeface="Calibri" panose="020F0502020204030204" pitchFamily="34" charset="0"/>
              <a:cs typeface="Calibri" panose="020F0502020204030204" pitchFamily="34" charset="0"/>
            </a:rPr>
            <a:t>Återuppliva klubben med nya medlemmar</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sv-SE" sz="2000" kern="1200" dirty="0">
              <a:solidFill>
                <a:schemeClr val="tx1"/>
              </a:solidFill>
              <a:latin typeface="Calibri" panose="020F0502020204030204" pitchFamily="34" charset="0"/>
              <a:cs typeface="Calibri" panose="020F0502020204030204" pitchFamily="34" charset="0"/>
            </a:rPr>
            <a:t>Skapa ny energi i klubben med nya hjälpinsatser</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sv-SE" sz="2000" kern="1200" dirty="0">
              <a:solidFill>
                <a:schemeClr val="tx1"/>
              </a:solidFill>
              <a:latin typeface="Calibri" panose="020F0502020204030204" pitchFamily="34" charset="0"/>
              <a:cs typeface="Calibri" panose="020F0502020204030204" pitchFamily="34" charset="0"/>
            </a:rPr>
            <a:t>Utmärkt ledarutveckling och klubbverksamhet</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sv-SE" sz="2000" kern="1200" dirty="0">
              <a:solidFill>
                <a:schemeClr val="accent6"/>
              </a:solidFill>
              <a:latin typeface="Calibri" panose="020F0502020204030204" pitchFamily="34" charset="0"/>
              <a:cs typeface="Calibri" panose="020F0502020204030204" pitchFamily="34" charset="0"/>
            </a:rPr>
            <a:t>Informera om klubbens framgångar i det lokala samhället</a:t>
          </a:r>
        </a:p>
      </dsp:txBody>
      <dsp:txXfrm>
        <a:off x="6849876" y="2654698"/>
        <a:ext cx="2014131" cy="1591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55202" y="0"/>
          <a:ext cx="1433194" cy="1433194"/>
        </a:xfrm>
        <a:prstGeom prst="diamond">
          <a:avLst/>
        </a:prstGeom>
        <a:solidFill>
          <a:srgbClr val="B2B2B1">
            <a:alpha val="20000"/>
          </a:srgb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27684" y="136153"/>
          <a:ext cx="2395877" cy="479385"/>
        </a:xfrm>
        <a:prstGeom prst="roundRect">
          <a:avLst/>
        </a:prstGeom>
        <a:solidFill>
          <a:srgbClr val="417CBF"/>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1" kern="1200" dirty="0">
              <a:latin typeface="Arial" panose="020B0604020202020204" pitchFamily="34" charset="0"/>
              <a:cs typeface="Arial" panose="020B0604020202020204" pitchFamily="34" charset="0"/>
            </a:rPr>
            <a:t>STYRKOR</a:t>
          </a:r>
        </a:p>
      </dsp:txBody>
      <dsp:txXfrm>
        <a:off x="551086" y="159555"/>
        <a:ext cx="2349073" cy="432581"/>
      </dsp:txXfrm>
    </dsp:sp>
    <dsp:sp modelId="{CF10BD20-C4B1-43AE-8179-B81B7C0C86AA}">
      <dsp:nvSpPr>
        <dsp:cNvPr id="0" name=""/>
        <dsp:cNvSpPr/>
      </dsp:nvSpPr>
      <dsp:spPr>
        <a:xfrm>
          <a:off x="3065122" y="136153"/>
          <a:ext cx="2395877" cy="479385"/>
        </a:xfrm>
        <a:prstGeom prst="roundRect">
          <a:avLst/>
        </a:prstGeom>
        <a:solidFill>
          <a:srgbClr val="002C8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1" kern="1200" dirty="0">
              <a:latin typeface="Arial" panose="020B0604020202020204" pitchFamily="34" charset="0"/>
              <a:cs typeface="Arial" panose="020B0604020202020204" pitchFamily="34" charset="0"/>
            </a:rPr>
            <a:t>SVAGHETER</a:t>
          </a:r>
        </a:p>
      </dsp:txBody>
      <dsp:txXfrm>
        <a:off x="3088524" y="159555"/>
        <a:ext cx="2349073" cy="432581"/>
      </dsp:txXfrm>
    </dsp:sp>
    <dsp:sp modelId="{2DFD2E82-B570-4051-8124-D2688E7E36A4}">
      <dsp:nvSpPr>
        <dsp:cNvPr id="0" name=""/>
        <dsp:cNvSpPr/>
      </dsp:nvSpPr>
      <dsp:spPr>
        <a:xfrm>
          <a:off x="527684" y="738095"/>
          <a:ext cx="2395877" cy="479385"/>
        </a:xfrm>
        <a:prstGeom prst="roundRect">
          <a:avLst/>
        </a:prstGeom>
        <a:solidFill>
          <a:srgbClr val="002C82"/>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1" kern="1200" dirty="0">
              <a:latin typeface="Arial" panose="020B0604020202020204" pitchFamily="34" charset="0"/>
              <a:cs typeface="Arial" panose="020B0604020202020204" pitchFamily="34" charset="0"/>
            </a:rPr>
            <a:t>MÖJLIGHETER</a:t>
          </a:r>
        </a:p>
      </dsp:txBody>
      <dsp:txXfrm>
        <a:off x="551086" y="761497"/>
        <a:ext cx="2349073" cy="432581"/>
      </dsp:txXfrm>
    </dsp:sp>
    <dsp:sp modelId="{F125B20E-E43E-4815-9B5D-CCA8D4E6C7A5}">
      <dsp:nvSpPr>
        <dsp:cNvPr id="0" name=""/>
        <dsp:cNvSpPr/>
      </dsp:nvSpPr>
      <dsp:spPr>
        <a:xfrm>
          <a:off x="3065122" y="738095"/>
          <a:ext cx="2395877" cy="479385"/>
        </a:xfrm>
        <a:prstGeom prst="roundRect">
          <a:avLst/>
        </a:prstGeom>
        <a:solidFill>
          <a:srgbClr val="417CBF"/>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sv-SE" sz="1400" b="1" kern="1200" dirty="0">
              <a:latin typeface="Arial" panose="020B0604020202020204" pitchFamily="34" charset="0"/>
              <a:cs typeface="Arial" panose="020B0604020202020204" pitchFamily="34" charset="0"/>
            </a:rPr>
            <a:t>HOT</a:t>
          </a:r>
        </a:p>
      </dsp:txBody>
      <dsp:txXfrm>
        <a:off x="3088524" y="761497"/>
        <a:ext cx="2349073" cy="4325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3000046" y="22775"/>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chemeClr val="bg1"/>
              </a:solidFill>
              <a:latin typeface="Calibri" panose="020F0502020204030204" pitchFamily="34" charset="0"/>
              <a:cs typeface="Calibri" panose="020F0502020204030204" pitchFamily="34" charset="0"/>
            </a:rPr>
            <a:t>Dela</a:t>
          </a:r>
        </a:p>
      </dsp:txBody>
      <dsp:txXfrm>
        <a:off x="3000046" y="22775"/>
        <a:ext cx="799390" cy="799390"/>
      </dsp:txXfrm>
    </dsp:sp>
    <dsp:sp modelId="{38F3E115-2726-41E2-A1A9-A5F5D41654D6}">
      <dsp:nvSpPr>
        <dsp:cNvPr id="0" name=""/>
        <dsp:cNvSpPr/>
      </dsp:nvSpPr>
      <dsp:spPr>
        <a:xfrm>
          <a:off x="1119928" y="-309"/>
          <a:ext cx="2996718" cy="2996718"/>
        </a:xfrm>
        <a:prstGeom prst="circularArrow">
          <a:avLst>
            <a:gd name="adj1" fmla="val 5202"/>
            <a:gd name="adj2" fmla="val 336027"/>
            <a:gd name="adj3" fmla="val 21292777"/>
            <a:gd name="adj4" fmla="val 1976664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3483011" y="1509188"/>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chemeClr val="bg1"/>
              </a:solidFill>
              <a:latin typeface="Calibri" panose="020F0502020204030204" pitchFamily="34" charset="0"/>
              <a:cs typeface="Calibri" panose="020F0502020204030204" pitchFamily="34" charset="0"/>
            </a:rPr>
            <a:t>Stödja</a:t>
          </a:r>
        </a:p>
      </dsp:txBody>
      <dsp:txXfrm>
        <a:off x="3483011" y="1509188"/>
        <a:ext cx="799390" cy="799390"/>
      </dsp:txXfrm>
    </dsp:sp>
    <dsp:sp modelId="{8BA4A4AD-AE21-4519-907E-3292F261B497}">
      <dsp:nvSpPr>
        <dsp:cNvPr id="0" name=""/>
        <dsp:cNvSpPr/>
      </dsp:nvSpPr>
      <dsp:spPr>
        <a:xfrm>
          <a:off x="1119928" y="-309"/>
          <a:ext cx="2996718" cy="2996718"/>
        </a:xfrm>
        <a:prstGeom prst="circularArrow">
          <a:avLst>
            <a:gd name="adj1" fmla="val 5202"/>
            <a:gd name="adj2" fmla="val 336027"/>
            <a:gd name="adj3" fmla="val 4014216"/>
            <a:gd name="adj4" fmla="val 2253875"/>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218592" y="2427842"/>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dirty="0" err="1">
              <a:solidFill>
                <a:schemeClr val="bg1"/>
              </a:solidFill>
              <a:latin typeface="Calibri" panose="020F0502020204030204" pitchFamily="34" charset="0"/>
              <a:cs typeface="Calibri" panose="020F0502020204030204" pitchFamily="34" charset="0"/>
            </a:rPr>
            <a:t>Uppmärk</a:t>
          </a:r>
          <a:r>
            <a:rPr lang="sv-SE" sz="1200" kern="1200" dirty="0">
              <a:solidFill>
                <a:schemeClr val="bg1"/>
              </a:solidFill>
              <a:latin typeface="Calibri" panose="020F0502020204030204" pitchFamily="34" charset="0"/>
              <a:cs typeface="Calibri" panose="020F0502020204030204" pitchFamily="34" charset="0"/>
            </a:rPr>
            <a:t>-samma</a:t>
          </a:r>
        </a:p>
      </dsp:txBody>
      <dsp:txXfrm>
        <a:off x="2218592" y="2427842"/>
        <a:ext cx="799390" cy="799390"/>
      </dsp:txXfrm>
    </dsp:sp>
    <dsp:sp modelId="{9E39B2B2-8846-4D64-9C36-18324217A6E5}">
      <dsp:nvSpPr>
        <dsp:cNvPr id="0" name=""/>
        <dsp:cNvSpPr/>
      </dsp:nvSpPr>
      <dsp:spPr>
        <a:xfrm>
          <a:off x="1119928" y="-309"/>
          <a:ext cx="2996718" cy="2996718"/>
        </a:xfrm>
        <a:prstGeom prst="circularArrow">
          <a:avLst>
            <a:gd name="adj1" fmla="val 5202"/>
            <a:gd name="adj2" fmla="val 336027"/>
            <a:gd name="adj3" fmla="val 8210097"/>
            <a:gd name="adj4" fmla="val 644975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724177" y="1509188"/>
          <a:ext cx="1259383"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chemeClr val="bg1"/>
              </a:solidFill>
              <a:latin typeface="Calibri" panose="020F0502020204030204" pitchFamily="34" charset="0"/>
              <a:cs typeface="Calibri" panose="020F0502020204030204" pitchFamily="34" charset="0"/>
            </a:rPr>
            <a:t>Utvärdera</a:t>
          </a:r>
        </a:p>
      </dsp:txBody>
      <dsp:txXfrm>
        <a:off x="724177" y="1509188"/>
        <a:ext cx="1259383" cy="799390"/>
      </dsp:txXfrm>
    </dsp:sp>
    <dsp:sp modelId="{2E3351E2-2A4A-4DA6-8386-CAD3C32A7C8A}">
      <dsp:nvSpPr>
        <dsp:cNvPr id="0" name=""/>
        <dsp:cNvSpPr/>
      </dsp:nvSpPr>
      <dsp:spPr>
        <a:xfrm>
          <a:off x="1119928" y="-309"/>
          <a:ext cx="2996718" cy="2996718"/>
        </a:xfrm>
        <a:prstGeom prst="circularArrow">
          <a:avLst>
            <a:gd name="adj1" fmla="val 5202"/>
            <a:gd name="adj2" fmla="val 336027"/>
            <a:gd name="adj3" fmla="val 12297326"/>
            <a:gd name="adj4" fmla="val 10771196"/>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437139" y="22775"/>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chemeClr val="bg1"/>
              </a:solidFill>
              <a:latin typeface="Calibri" panose="020F0502020204030204" pitchFamily="34" charset="0"/>
              <a:cs typeface="Calibri" panose="020F0502020204030204" pitchFamily="34" charset="0"/>
            </a:rPr>
            <a:t>Förändra</a:t>
          </a:r>
        </a:p>
      </dsp:txBody>
      <dsp:txXfrm>
        <a:off x="1437139" y="22775"/>
        <a:ext cx="799390" cy="799390"/>
      </dsp:txXfrm>
    </dsp:sp>
    <dsp:sp modelId="{530FA79C-3F31-40E4-83D7-8F47B18CD322}">
      <dsp:nvSpPr>
        <dsp:cNvPr id="0" name=""/>
        <dsp:cNvSpPr/>
      </dsp:nvSpPr>
      <dsp:spPr>
        <a:xfrm>
          <a:off x="1119928" y="-309"/>
          <a:ext cx="2996718" cy="2996718"/>
        </a:xfrm>
        <a:prstGeom prst="circularArrow">
          <a:avLst>
            <a:gd name="adj1" fmla="val 5202"/>
            <a:gd name="adj2" fmla="val 336027"/>
            <a:gd name="adj3" fmla="val 16865206"/>
            <a:gd name="adj4" fmla="val 1519876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1</a:t>
            </a:fld>
            <a:endParaRPr lang="en-US"/>
          </a:p>
        </p:txBody>
      </p:sp>
    </p:spTree>
    <p:extLst>
      <p:ext uri="{BB962C8B-B14F-4D97-AF65-F5344CB8AC3E}">
        <p14:creationId xmlns:p14="http://schemas.microsoft.com/office/powerpoint/2010/main" val="719932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sv-SE"/>
              <a:t>Nordamerikanska medlemsinitiativet - Dåtid, nutid, framtid</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a:p>
        </p:txBody>
      </p:sp>
    </p:spTree>
    <p:extLst>
      <p:ext uri="{BB962C8B-B14F-4D97-AF65-F5344CB8AC3E}">
        <p14:creationId xmlns:p14="http://schemas.microsoft.com/office/powerpoint/2010/main" val="4089656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Besök webbsidan </a:t>
            </a:r>
            <a:r>
              <a:rPr lang="sv-SE" b="1"/>
              <a:t>Förbättra klubbkvalitet</a:t>
            </a:r>
            <a:r>
              <a:rPr lang="sv-SE"/>
              <a:t> för att ladda ner vägledning och PowerPoint redan i dag.</a:t>
            </a:r>
          </a:p>
        </p:txBody>
      </p:sp>
      <p:sp>
        <p:nvSpPr>
          <p:cNvPr id="4" name="Header Placeholder 3"/>
          <p:cNvSpPr>
            <a:spLocks noGrp="1"/>
          </p:cNvSpPr>
          <p:nvPr>
            <p:ph type="hdr" sz="quarter"/>
          </p:nvPr>
        </p:nvSpPr>
        <p:spPr/>
        <p:txBody>
          <a:bodyPr/>
          <a:lstStyle/>
          <a:p>
            <a:pPr>
              <a:defRPr/>
            </a:pPr>
            <a:r>
              <a:rPr lang="sv-SE"/>
              <a:t>Nordamerikanska medlemsinitiativet - Dåtid, nutid, framtid</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a:p>
        </p:txBody>
      </p:sp>
    </p:spTree>
    <p:extLst>
      <p:ext uri="{BB962C8B-B14F-4D97-AF65-F5344CB8AC3E}">
        <p14:creationId xmlns:p14="http://schemas.microsoft.com/office/powerpoint/2010/main" val="3547634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810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sv-SE"/>
              <a:t>Nordamerikanska medlemsinitiativet - Dåtid, nutid, framtid</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a:p>
        </p:txBody>
      </p:sp>
    </p:spTree>
    <p:extLst>
      <p:ext uri="{BB962C8B-B14F-4D97-AF65-F5344CB8AC3E}">
        <p14:creationId xmlns:p14="http://schemas.microsoft.com/office/powerpoint/2010/main" val="1598056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Använd SSMH-analysen för att identifiera behov och skapa en målstrategi. </a:t>
            </a:r>
          </a:p>
        </p:txBody>
      </p:sp>
      <p:sp>
        <p:nvSpPr>
          <p:cNvPr id="4" name="Header Placeholder 3"/>
          <p:cNvSpPr>
            <a:spLocks noGrp="1"/>
          </p:cNvSpPr>
          <p:nvPr>
            <p:ph type="hdr" sz="quarter"/>
          </p:nvPr>
        </p:nvSpPr>
        <p:spPr/>
        <p:txBody>
          <a:bodyPr/>
          <a:lstStyle/>
          <a:p>
            <a:pPr>
              <a:defRPr/>
            </a:pPr>
            <a:r>
              <a:rPr lang="sv-SE"/>
              <a:t>Nordamerikanska medlemsinitiativet - Dåtid, nutid, framtid</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10</a:t>
            </a:fld>
            <a:endParaRPr lang="en-US"/>
          </a:p>
        </p:txBody>
      </p:sp>
    </p:spTree>
    <p:extLst>
      <p:ext uri="{BB962C8B-B14F-4D97-AF65-F5344CB8AC3E}">
        <p14:creationId xmlns:p14="http://schemas.microsoft.com/office/powerpoint/2010/main" val="4256715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sv-SE"/>
              <a:t>Nordamerikanska medlemsinitiativet - Dåtid, nutid, framtid</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12</a:t>
            </a:fld>
            <a:endParaRPr lang="en-US"/>
          </a:p>
        </p:txBody>
      </p:sp>
    </p:spTree>
    <p:extLst>
      <p:ext uri="{BB962C8B-B14F-4D97-AF65-F5344CB8AC3E}">
        <p14:creationId xmlns:p14="http://schemas.microsoft.com/office/powerpoint/2010/main" val="1317576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sv-SE"/>
              <a:t>Nordamerikanska medlemsinitiativet - Dåtid, nutid, framtid</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13</a:t>
            </a:fld>
            <a:endParaRPr lang="en-US"/>
          </a:p>
        </p:txBody>
      </p:sp>
    </p:spTree>
    <p:extLst>
      <p:ext uri="{BB962C8B-B14F-4D97-AF65-F5344CB8AC3E}">
        <p14:creationId xmlns:p14="http://schemas.microsoft.com/office/powerpoint/2010/main" val="2946349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Felsökningsguide för klubbar identifierar vanliga problem i klubbar och innehåller resurser med möjliga lösningar</a:t>
            </a:r>
            <a:r>
              <a:rPr lang="sv-SE" sz="1800">
                <a:latin typeface="Calibri Light" panose="020F0302020204030204" pitchFamily="34" charset="0"/>
                <a:ea typeface="Calibri" panose="020F0502020204030204" pitchFamily="34" charset="0"/>
              </a:rPr>
              <a:t>. </a:t>
            </a:r>
          </a:p>
        </p:txBody>
      </p:sp>
      <p:sp>
        <p:nvSpPr>
          <p:cNvPr id="4" name="Header Placeholder 3"/>
          <p:cNvSpPr>
            <a:spLocks noGrp="1"/>
          </p:cNvSpPr>
          <p:nvPr>
            <p:ph type="hdr" sz="quarter"/>
          </p:nvPr>
        </p:nvSpPr>
        <p:spPr/>
        <p:txBody>
          <a:bodyPr/>
          <a:lstStyle/>
          <a:p>
            <a:pPr>
              <a:defRPr/>
            </a:pPr>
            <a:r>
              <a:rPr lang="sv-SE"/>
              <a:t>Nordamerikanska medlemsinitiativet - Dåtid, nutid, framtid</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a:p>
        </p:txBody>
      </p:sp>
    </p:spTree>
    <p:extLst>
      <p:ext uri="{BB962C8B-B14F-4D97-AF65-F5344CB8AC3E}">
        <p14:creationId xmlns:p14="http://schemas.microsoft.com/office/powerpoint/2010/main" val="340044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sv-SE"/>
              <a:t>Nordamerikanska medlemsinitiativet - Dåtid, nutid, framtid</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a:p>
        </p:txBody>
      </p:sp>
    </p:spTree>
    <p:extLst>
      <p:ext uri="{BB962C8B-B14F-4D97-AF65-F5344CB8AC3E}">
        <p14:creationId xmlns:p14="http://schemas.microsoft.com/office/powerpoint/2010/main" val="2921887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sv-SE"/>
              <a:t>Nordamerikanska medlemsinitiativet - Dåtid, nutid, framtid</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19</a:t>
            </a:fld>
            <a:endParaRPr lang="en-US"/>
          </a:p>
        </p:txBody>
      </p:sp>
    </p:spTree>
    <p:extLst>
      <p:ext uri="{BB962C8B-B14F-4D97-AF65-F5344CB8AC3E}">
        <p14:creationId xmlns:p14="http://schemas.microsoft.com/office/powerpoint/2010/main" val="622557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Dela klubbens vision med alla klubbmedlemmar, så att de känner till vad klubben vill åstadkomma samt deras roll i att nå klubbens mål.</a:t>
            </a:r>
            <a:r>
              <a:rPr lang="sv-SE" sz="1200" dirty="0">
                <a:solidFill>
                  <a:schemeClr val="bg1"/>
                </a:solidFill>
                <a:latin typeface="Calibri" panose="020F0502020204030204" pitchFamily="34" charset="0"/>
                <a:cs typeface="Calibri" panose="020F0502020204030204" pitchFamily="34" charset="0"/>
              </a:rPr>
              <a:t> Det är mycket viktigt för styrka och engagemang i alla klubbar att dess medlemmar känner samhörighet med klubbens framgångar.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solidFill>
                  <a:schemeClr val="bg1"/>
                </a:solidFill>
                <a:latin typeface="Calibri" panose="020F0502020204030204" pitchFamily="34" charset="0"/>
                <a:cs typeface="Calibri" panose="020F0502020204030204" pitchFamily="34" charset="0"/>
              </a:rPr>
              <a:t>Stödja medlemmarna som är engagerade i planen, genom att säkerställa att de har de resurser de behöver för att lyckas. Klubbens ledare bör följa upp med medlemmarna, för att säkerställa att de känner stöd och får den vägledning de behöver.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solidFill>
                  <a:schemeClr val="bg1"/>
                </a:solidFill>
                <a:latin typeface="Calibri" panose="020F0502020204030204" pitchFamily="34" charset="0"/>
                <a:cs typeface="Calibri" panose="020F0502020204030204" pitchFamily="34" charset="0"/>
              </a:rPr>
              <a:t>Uppmärksamma när viktiga milstolpar uppnås, så att medlemmarna känner sig uppskattade och vet att de är på rätt väg. Varje resa började med ett enda steg. Uppmuntra medlemmarna ofta, för att hålla dem motiverade och engagerade. Låt inte era framgångar vara en hemlighet! Informera om era framgångar i det lokala samhället, för att få likasinnade personer (och potentiella medlemmar) involverade!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solidFill>
                  <a:schemeClr val="bg1"/>
                </a:solidFill>
                <a:latin typeface="Calibri" panose="020F0502020204030204" pitchFamily="34" charset="0"/>
                <a:cs typeface="Calibri" panose="020F0502020204030204" pitchFamily="34" charset="0"/>
              </a:rPr>
              <a:t>Utvärdera planen. Det är också viktigt att utvärdera er plan regelbundet. När omständigheterna förändras kan er plan behöva revideras. Att skapa den första visionen är bara början. Håll den levande och relevant, genom att mäta era framsteg och samla in återkoppling från klubbens medlemmar med jämna mellanrum. Det är så ni förverkligar era önskade resultat.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solidFill>
                  <a:schemeClr val="bg1"/>
                </a:solidFill>
                <a:latin typeface="Calibri" panose="020F0502020204030204" pitchFamily="34" charset="0"/>
                <a:cs typeface="Calibri" panose="020F0502020204030204" pitchFamily="34" charset="0"/>
              </a:rPr>
              <a:t>Förändra planen. Var inte rädd att förändra planen när möjlighet finns, för att hålla den relevant. Titta tillbaka på planen regelbundet samt bedöm behov och förfina handlingssteg. Håll klubbens medlemmar involverade i beslut, så att de förblir intresserade och engagerade. </a:t>
            </a:r>
          </a:p>
          <a:p>
            <a:endParaRPr lang="en-US" dirty="0"/>
          </a:p>
        </p:txBody>
      </p:sp>
      <p:sp>
        <p:nvSpPr>
          <p:cNvPr id="4" name="Header Placeholder 3"/>
          <p:cNvSpPr>
            <a:spLocks noGrp="1"/>
          </p:cNvSpPr>
          <p:nvPr>
            <p:ph type="hdr" sz="quarter"/>
          </p:nvPr>
        </p:nvSpPr>
        <p:spPr/>
        <p:txBody>
          <a:bodyPr/>
          <a:lstStyle/>
          <a:p>
            <a:pPr>
              <a:defRPr/>
            </a:pPr>
            <a:r>
              <a:rPr lang="sv-SE"/>
              <a:t>Nordamerikanska medlemsinitiativet - Dåtid, nutid, framtid</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22</a:t>
            </a:fld>
            <a:endParaRPr lang="en-US"/>
          </a:p>
        </p:txBody>
      </p:sp>
    </p:spTree>
    <p:extLst>
      <p:ext uri="{BB962C8B-B14F-4D97-AF65-F5344CB8AC3E}">
        <p14:creationId xmlns:p14="http://schemas.microsoft.com/office/powerpoint/2010/main" val="296379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lionsclubsinternational.myshopify.com/"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hyperlink" Target="mailto:orderdetails@lionsclubs.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8534400" cy="1211998"/>
          </a:xfrm>
          <a:prstGeom prst="rect">
            <a:avLst/>
          </a:prstGeom>
          <a:noFill/>
        </p:spPr>
        <p:txBody>
          <a:bodyPr wrap="square">
            <a:spAutoFit/>
          </a:bodyPr>
          <a:lstStyle/>
          <a:p>
            <a:pPr marL="0" marR="0">
              <a:lnSpc>
                <a:spcPct val="107000"/>
              </a:lnSpc>
              <a:spcBef>
                <a:spcPts val="0"/>
              </a:spcBef>
              <a:spcAft>
                <a:spcPts val="0"/>
              </a:spcAft>
            </a:pPr>
            <a:r>
              <a:rPr lang="sv-SE" sz="4800" b="1" dirty="0">
                <a:solidFill>
                  <a:schemeClr val="bg1"/>
                </a:solidFill>
                <a:latin typeface="Calibri" panose="020F0502020204030204" pitchFamily="34" charset="0"/>
                <a:ea typeface="Calibri" panose="020F0502020204030204" pitchFamily="34" charset="0"/>
                <a:cs typeface="Calibri" panose="020F0502020204030204" pitchFamily="34" charset="0"/>
              </a:rPr>
              <a:t>Planera för klubbens framgångar</a:t>
            </a:r>
          </a:p>
          <a:p>
            <a:pPr marL="0" marR="0">
              <a:lnSpc>
                <a:spcPct val="107000"/>
              </a:lnSpc>
              <a:spcBef>
                <a:spcPts val="0"/>
              </a:spcBef>
              <a:spcAft>
                <a:spcPts val="0"/>
              </a:spcAft>
            </a:pPr>
            <a:r>
              <a:rPr lang="sv-SE" sz="2000" b="1" dirty="0">
                <a:solidFill>
                  <a:schemeClr val="bg1"/>
                </a:solidFill>
                <a:latin typeface="Calibri" panose="020F0502020204030204" pitchFamily="34" charset="0"/>
                <a:ea typeface="Calibri" panose="020F0502020204030204" pitchFamily="34" charset="0"/>
                <a:cs typeface="Calibri" panose="020F0502020204030204" pitchFamily="34" charset="0"/>
              </a:rPr>
              <a:t>(Global medlemsfokusering)</a:t>
            </a:r>
          </a:p>
        </p:txBody>
      </p:sp>
      <p:sp>
        <p:nvSpPr>
          <p:cNvPr id="2" name="textruta 1"/>
          <p:cNvSpPr txBox="1"/>
          <p:nvPr/>
        </p:nvSpPr>
        <p:spPr>
          <a:xfrm>
            <a:off x="381000" y="6314266"/>
            <a:ext cx="1143000" cy="215444"/>
          </a:xfrm>
          <a:prstGeom prst="rect">
            <a:avLst/>
          </a:prstGeom>
          <a:noFill/>
        </p:spPr>
        <p:txBody>
          <a:bodyPr wrap="square" rtlCol="0">
            <a:spAutoFit/>
          </a:bodyPr>
          <a:lstStyle/>
          <a:p>
            <a:r>
              <a:rPr lang="sv-SE" sz="800" dirty="0">
                <a:solidFill>
                  <a:schemeClr val="bg1"/>
                </a:solidFill>
              </a:rPr>
              <a:t>DA-ZCPPT.SW</a:t>
            </a:r>
          </a:p>
        </p:txBody>
      </p:sp>
      <p:pic>
        <p:nvPicPr>
          <p:cNvPr id="4" name="Picture 3" descr="A black background with white text&#10;&#10;Description automatically generated">
            <a:extLst>
              <a:ext uri="{FF2B5EF4-FFF2-40B4-BE49-F238E27FC236}">
                <a16:creationId xmlns:a16="http://schemas.microsoft.com/office/drawing/2014/main" id="{318BC636-7E0E-FEF9-2E18-1EAC04A12EB2}"/>
              </a:ext>
            </a:extLst>
          </p:cNvPr>
          <p:cNvPicPr>
            <a:picLocks noChangeAspect="1"/>
          </p:cNvPicPr>
          <p:nvPr/>
        </p:nvPicPr>
        <p:blipFill>
          <a:blip r:embed="rId4"/>
          <a:stretch>
            <a:fillRect/>
          </a:stretch>
        </p:blipFill>
        <p:spPr>
          <a:xfrm>
            <a:off x="10058400" y="5410200"/>
            <a:ext cx="2033404" cy="2033404"/>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237978" y="190923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228600" y="1406444"/>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3200" dirty="0">
                <a:solidFill>
                  <a:schemeClr val="bg1"/>
                </a:solidFill>
                <a:latin typeface="Calibri" panose="020F0502020204030204" pitchFamily="34" charset="0"/>
                <a:cs typeface="Calibri" panose="020F0502020204030204" pitchFamily="34" charset="0"/>
              </a:rPr>
              <a:t>SSMH-analys</a:t>
            </a:r>
          </a:p>
        </p:txBody>
      </p:sp>
      <p:grpSp>
        <p:nvGrpSpPr>
          <p:cNvPr id="3" name="Group 2">
            <a:extLst>
              <a:ext uri="{FF2B5EF4-FFF2-40B4-BE49-F238E27FC236}">
                <a16:creationId xmlns:a16="http://schemas.microsoft.com/office/drawing/2014/main" id="{95DE1FE9-947A-453D-8909-3A21E5EADD46}"/>
              </a:ext>
            </a:extLst>
          </p:cNvPr>
          <p:cNvGrpSpPr/>
          <p:nvPr/>
        </p:nvGrpSpPr>
        <p:grpSpPr>
          <a:xfrm>
            <a:off x="7077075" y="2408776"/>
            <a:ext cx="4787503" cy="2909126"/>
            <a:chOff x="444259" y="1879385"/>
            <a:chExt cx="5377898" cy="2782230"/>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sv-SE" sz="2400">
                  <a:solidFill>
                    <a:schemeClr val="bg1"/>
                  </a:solidFill>
                  <a:latin typeface="Calibri" panose="020F0502020204030204" pitchFamily="34" charset="0"/>
                  <a:cs typeface="Calibri" panose="020F0502020204030204" pitchFamily="34" charset="0"/>
                </a:rPr>
                <a:t>Dra nytta av våra styrkor</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sv-SE" sz="2400">
                  <a:solidFill>
                    <a:schemeClr val="bg1"/>
                  </a:solidFill>
                  <a:latin typeface="Calibri" panose="020F0502020204030204" pitchFamily="34" charset="0"/>
                  <a:cs typeface="Calibri" panose="020F0502020204030204" pitchFamily="34" charset="0"/>
                </a:rPr>
                <a:t>Hantera våra svagheter</a:t>
              </a:r>
            </a:p>
          </p:txBody>
        </p:sp>
        <p:sp>
          <p:nvSpPr>
            <p:cNvPr id="16" name="TextBox 15">
              <a:extLst>
                <a:ext uri="{FF2B5EF4-FFF2-40B4-BE49-F238E27FC236}">
                  <a16:creationId xmlns:a16="http://schemas.microsoft.com/office/drawing/2014/main" id="{3981EA9E-9056-4233-BF12-3A6BC1D7084B}"/>
                </a:ext>
              </a:extLst>
            </p:cNvPr>
            <p:cNvSpPr txBox="1"/>
            <p:nvPr/>
          </p:nvSpPr>
          <p:spPr>
            <a:xfrm>
              <a:off x="463309" y="3415109"/>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sv-SE" sz="2400" dirty="0">
                  <a:solidFill>
                    <a:schemeClr val="bg1"/>
                  </a:solidFill>
                  <a:latin typeface="Calibri" panose="020F0502020204030204" pitchFamily="34" charset="0"/>
                  <a:cs typeface="Calibri" panose="020F0502020204030204" pitchFamily="34" charset="0"/>
                </a:rPr>
                <a:t>Utnyttja möjligheter</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44259" y="4199950"/>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sv-SE" sz="2400">
                  <a:solidFill>
                    <a:schemeClr val="bg1"/>
                  </a:solidFill>
                  <a:latin typeface="Calibri" panose="020F0502020204030204" pitchFamily="34" charset="0"/>
                  <a:cs typeface="Calibri" panose="020F0502020204030204" pitchFamily="34" charset="0"/>
                </a:rPr>
                <a:t>Minimera påverkan av hot</a:t>
              </a:r>
            </a:p>
          </p:txBody>
        </p:sp>
      </p:grpSp>
      <p:graphicFrame>
        <p:nvGraphicFramePr>
          <p:cNvPr id="13" name="Diagram 12">
            <a:extLst>
              <a:ext uri="{FF2B5EF4-FFF2-40B4-BE49-F238E27FC236}">
                <a16:creationId xmlns:a16="http://schemas.microsoft.com/office/drawing/2014/main" id="{ACB89A4F-3BF1-4156-A7FA-1E3D06663165}"/>
              </a:ext>
            </a:extLst>
          </p:cNvPr>
          <p:cNvGraphicFramePr/>
          <p:nvPr>
            <p:extLst>
              <p:ext uri="{D42A27DB-BD31-4B8C-83A1-F6EECF244321}">
                <p14:modId xmlns:p14="http://schemas.microsoft.com/office/powerpoint/2010/main" val="2837817221"/>
              </p:ext>
            </p:extLst>
          </p:nvPr>
        </p:nvGraphicFramePr>
        <p:xfrm>
          <a:off x="610256" y="2977783"/>
          <a:ext cx="5943600" cy="1433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0999DE68-2381-70DC-E9DF-CD5FC0F83E91}"/>
              </a:ext>
            </a:extLst>
          </p:cNvPr>
          <p:cNvGrpSpPr/>
          <p:nvPr/>
        </p:nvGrpSpPr>
        <p:grpSpPr>
          <a:xfrm>
            <a:off x="-1524" y="-2"/>
            <a:ext cx="12193524" cy="1073298"/>
            <a:chOff x="-1524" y="-2"/>
            <a:chExt cx="12193524" cy="1073298"/>
          </a:xfrm>
        </p:grpSpPr>
        <p:sp>
          <p:nvSpPr>
            <p:cNvPr id="5" name="Background - Solid">
              <a:extLst>
                <a:ext uri="{FF2B5EF4-FFF2-40B4-BE49-F238E27FC236}">
                  <a16:creationId xmlns:a16="http://schemas.microsoft.com/office/drawing/2014/main" id="{90A30D42-CA07-2179-4082-ADD91B8180A0}"/>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Background - Solid">
              <a:extLst>
                <a:ext uri="{FF2B5EF4-FFF2-40B4-BE49-F238E27FC236}">
                  <a16:creationId xmlns:a16="http://schemas.microsoft.com/office/drawing/2014/main" id="{357F92BA-D769-36F1-15F0-23EF804FA4F5}"/>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7" name="Picture 6">
              <a:extLst>
                <a:ext uri="{FF2B5EF4-FFF2-40B4-BE49-F238E27FC236}">
                  <a16:creationId xmlns:a16="http://schemas.microsoft.com/office/drawing/2014/main" id="{FAD6AC21-EF02-19E6-951F-67793E40F1AD}"/>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grpSp>
    </p:spTree>
    <p:extLst>
      <p:ext uri="{BB962C8B-B14F-4D97-AF65-F5344CB8AC3E}">
        <p14:creationId xmlns:p14="http://schemas.microsoft.com/office/powerpoint/2010/main" val="3065051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Headline">
            <a:extLst>
              <a:ext uri="{FF2B5EF4-FFF2-40B4-BE49-F238E27FC236}">
                <a16:creationId xmlns:a16="http://schemas.microsoft.com/office/drawing/2014/main" id="{A117DB4F-32AC-B84C-E06B-7760BCC3B921}"/>
              </a:ext>
            </a:extLst>
          </p:cNvPr>
          <p:cNvSpPr txBox="1">
            <a:spLocks/>
          </p:cNvSpPr>
          <p:nvPr/>
        </p:nvSpPr>
        <p:spPr>
          <a:xfrm>
            <a:off x="846025" y="2264650"/>
            <a:ext cx="6209629" cy="1517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sv-SE" dirty="0">
                <a:latin typeface="Calibri" panose="020F0502020204030204" pitchFamily="34" charset="0"/>
                <a:cs typeface="Calibri" panose="020F0502020204030204" pitchFamily="34" charset="0"/>
              </a:rPr>
              <a:t>RESURSER SOM STÖDJER FOKUSOMRÅDEN</a:t>
            </a:r>
          </a:p>
        </p:txBody>
      </p:sp>
    </p:spTree>
    <p:extLst>
      <p:ext uri="{BB962C8B-B14F-4D97-AF65-F5344CB8AC3E}">
        <p14:creationId xmlns:p14="http://schemas.microsoft.com/office/powerpoint/2010/main" val="3690919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548952" y="1119743"/>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0193" y="502827"/>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latin typeface="Calibri" panose="020F0502020204030204" pitchFamily="34" charset="0"/>
                <a:cs typeface="Calibri" panose="020F0502020204030204" pitchFamily="34" charset="0"/>
              </a:rPr>
              <a:t>Resurser</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pic>
        <p:nvPicPr>
          <p:cNvPr id="2" name="Picture 1">
            <a:extLst>
              <a:ext uri="{FF2B5EF4-FFF2-40B4-BE49-F238E27FC236}">
                <a16:creationId xmlns:a16="http://schemas.microsoft.com/office/drawing/2014/main" id="{FE9C7C3E-3617-D5FA-F97E-C25960B887B9}"/>
              </a:ext>
            </a:extLst>
          </p:cNvPr>
          <p:cNvPicPr>
            <a:picLocks noChangeAspect="1"/>
          </p:cNvPicPr>
          <p:nvPr/>
        </p:nvPicPr>
        <p:blipFill>
          <a:blip r:embed="rId3"/>
          <a:stretch>
            <a:fillRect/>
          </a:stretch>
        </p:blipFill>
        <p:spPr>
          <a:xfrm>
            <a:off x="3080370" y="2447615"/>
            <a:ext cx="2879977" cy="3724585"/>
          </a:xfrm>
          <a:prstGeom prst="rect">
            <a:avLst/>
          </a:prstGeom>
          <a:effectLst>
            <a:outerShdw blurRad="63500" sx="102000" sy="102000" algn="ctr" rotWithShape="0">
              <a:schemeClr val="accent1">
                <a:alpha val="40000"/>
              </a:schemeClr>
            </a:outerShdw>
          </a:effectLst>
        </p:spPr>
      </p:pic>
      <p:pic>
        <p:nvPicPr>
          <p:cNvPr id="6" name="Picture 5">
            <a:extLst>
              <a:ext uri="{FF2B5EF4-FFF2-40B4-BE49-F238E27FC236}">
                <a16:creationId xmlns:a16="http://schemas.microsoft.com/office/drawing/2014/main" id="{CD2C7047-DB05-0DDC-D95E-62FA085F5BC9}"/>
              </a:ext>
            </a:extLst>
          </p:cNvPr>
          <p:cNvPicPr>
            <a:picLocks noChangeAspect="1"/>
          </p:cNvPicPr>
          <p:nvPr/>
        </p:nvPicPr>
        <p:blipFill>
          <a:blip r:embed="rId4"/>
          <a:stretch>
            <a:fillRect/>
          </a:stretch>
        </p:blipFill>
        <p:spPr>
          <a:xfrm>
            <a:off x="175117" y="1668289"/>
            <a:ext cx="2807783" cy="3653197"/>
          </a:xfrm>
          <a:prstGeom prst="rect">
            <a:avLst/>
          </a:prstGeom>
          <a:effectLst>
            <a:outerShdw blurRad="63500" sx="102000" sy="102000" algn="ctr" rotWithShape="0">
              <a:schemeClr val="bg2">
                <a:alpha val="40000"/>
              </a:schemeClr>
            </a:outerShdw>
          </a:effectLst>
        </p:spPr>
      </p:pic>
      <p:pic>
        <p:nvPicPr>
          <p:cNvPr id="8" name="Picture 7">
            <a:extLst>
              <a:ext uri="{FF2B5EF4-FFF2-40B4-BE49-F238E27FC236}">
                <a16:creationId xmlns:a16="http://schemas.microsoft.com/office/drawing/2014/main" id="{8FCD7C02-8D35-45ED-C0ED-DB1507B49847}"/>
              </a:ext>
            </a:extLst>
          </p:cNvPr>
          <p:cNvPicPr>
            <a:picLocks noChangeAspect="1"/>
          </p:cNvPicPr>
          <p:nvPr/>
        </p:nvPicPr>
        <p:blipFill>
          <a:blip r:embed="rId5"/>
          <a:stretch>
            <a:fillRect/>
          </a:stretch>
        </p:blipFill>
        <p:spPr>
          <a:xfrm>
            <a:off x="9067558" y="2447614"/>
            <a:ext cx="2950802" cy="3724585"/>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67CDCEC7-E630-3029-CA25-81D56CBDB3FC}"/>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598707" y="5595975"/>
            <a:ext cx="896739" cy="849661"/>
          </a:xfrm>
          <a:prstGeom prst="rect">
            <a:avLst/>
          </a:prstGeom>
        </p:spPr>
      </p:pic>
      <p:sp>
        <p:nvSpPr>
          <p:cNvPr id="13" name="Background - Solid">
            <a:extLst>
              <a:ext uri="{FF2B5EF4-FFF2-40B4-BE49-F238E27FC236}">
                <a16:creationId xmlns:a16="http://schemas.microsoft.com/office/drawing/2014/main" id="{9725B2C0-9BC5-7354-F5FD-C69DB83E36CA}"/>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D8AB0FF-EDE2-E167-369F-9F8A36FE506B}"/>
              </a:ext>
            </a:extLst>
          </p:cNvPr>
          <p:cNvPicPr>
            <a:picLocks noChangeAspect="1"/>
          </p:cNvPicPr>
          <p:nvPr/>
        </p:nvPicPr>
        <p:blipFill>
          <a:blip r:embed="rId7"/>
          <a:stretch>
            <a:fillRect/>
          </a:stretch>
        </p:blipFill>
        <p:spPr>
          <a:xfrm>
            <a:off x="6057817" y="1663886"/>
            <a:ext cx="2836822" cy="36576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80940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pic>
        <p:nvPicPr>
          <p:cNvPr id="2" name="Picture 1">
            <a:extLst>
              <a:ext uri="{FF2B5EF4-FFF2-40B4-BE49-F238E27FC236}">
                <a16:creationId xmlns:a16="http://schemas.microsoft.com/office/drawing/2014/main" id="{DB529EFE-4737-642E-8545-076A54A5DCA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98707" y="5595975"/>
            <a:ext cx="896739" cy="849661"/>
          </a:xfrm>
          <a:prstGeom prst="rect">
            <a:avLst/>
          </a:prstGeom>
        </p:spPr>
      </p:pic>
      <p:sp>
        <p:nvSpPr>
          <p:cNvPr id="3" name="Background - Solid">
            <a:extLst>
              <a:ext uri="{FF2B5EF4-FFF2-40B4-BE49-F238E27FC236}">
                <a16:creationId xmlns:a16="http://schemas.microsoft.com/office/drawing/2014/main" id="{2FCF1DE8-8686-6312-E4E6-0BF9461B886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DA76C81-27AE-76FF-0B4B-B55AD0BC8224}"/>
              </a:ext>
            </a:extLst>
          </p:cNvPr>
          <p:cNvPicPr>
            <a:picLocks noChangeAspect="1"/>
          </p:cNvPicPr>
          <p:nvPr/>
        </p:nvPicPr>
        <p:blipFill>
          <a:blip r:embed="rId4"/>
          <a:stretch>
            <a:fillRect/>
          </a:stretch>
        </p:blipFill>
        <p:spPr>
          <a:xfrm>
            <a:off x="9003545" y="1056657"/>
            <a:ext cx="2647980" cy="3419265"/>
          </a:xfrm>
          <a:prstGeom prst="rect">
            <a:avLst/>
          </a:prstGeom>
          <a:ln w="25400">
            <a:solidFill>
              <a:srgbClr val="F0C300"/>
            </a:solidFill>
          </a:ln>
        </p:spPr>
      </p:pic>
      <p:pic>
        <p:nvPicPr>
          <p:cNvPr id="8" name="Picture 7">
            <a:extLst>
              <a:ext uri="{FF2B5EF4-FFF2-40B4-BE49-F238E27FC236}">
                <a16:creationId xmlns:a16="http://schemas.microsoft.com/office/drawing/2014/main" id="{8966594B-CC6D-0DA5-5196-932A4E7C536B}"/>
              </a:ext>
            </a:extLst>
          </p:cNvPr>
          <p:cNvPicPr>
            <a:picLocks noChangeAspect="1"/>
          </p:cNvPicPr>
          <p:nvPr/>
        </p:nvPicPr>
        <p:blipFill>
          <a:blip r:embed="rId5"/>
          <a:stretch>
            <a:fillRect/>
          </a:stretch>
        </p:blipFill>
        <p:spPr>
          <a:xfrm>
            <a:off x="3810000" y="4663237"/>
            <a:ext cx="6660124" cy="2059533"/>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9265F60E-E9FB-8CCE-636D-43797C83E286}"/>
              </a:ext>
            </a:extLst>
          </p:cNvPr>
          <p:cNvPicPr>
            <a:picLocks noChangeAspect="1"/>
          </p:cNvPicPr>
          <p:nvPr/>
        </p:nvPicPr>
        <p:blipFill>
          <a:blip r:embed="rId6"/>
          <a:stretch>
            <a:fillRect/>
          </a:stretch>
        </p:blipFill>
        <p:spPr>
          <a:xfrm>
            <a:off x="228601" y="1502199"/>
            <a:ext cx="2819400" cy="3703685"/>
          </a:xfrm>
          <a:prstGeom prst="rect">
            <a:avLst/>
          </a:prstGeom>
          <a:effectLst>
            <a:outerShdw blurRad="63500" sx="102000" sy="102000" algn="ctr" rotWithShape="0">
              <a:schemeClr val="accent1">
                <a:alpha val="40000"/>
              </a:schemeClr>
            </a:outerShdw>
          </a:effectLst>
        </p:spPr>
      </p:pic>
      <p:pic>
        <p:nvPicPr>
          <p:cNvPr id="10" name="Picture 9">
            <a:extLst>
              <a:ext uri="{FF2B5EF4-FFF2-40B4-BE49-F238E27FC236}">
                <a16:creationId xmlns:a16="http://schemas.microsoft.com/office/drawing/2014/main" id="{0CD0BDF7-8B78-7C5F-ED18-71EB3A70158C}"/>
              </a:ext>
            </a:extLst>
          </p:cNvPr>
          <p:cNvPicPr>
            <a:picLocks noChangeAspect="1"/>
          </p:cNvPicPr>
          <p:nvPr/>
        </p:nvPicPr>
        <p:blipFill>
          <a:blip r:embed="rId7"/>
          <a:stretch>
            <a:fillRect/>
          </a:stretch>
        </p:blipFill>
        <p:spPr>
          <a:xfrm>
            <a:off x="4615029" y="693709"/>
            <a:ext cx="2819400" cy="3594899"/>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095168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pic>
        <p:nvPicPr>
          <p:cNvPr id="2" name="Picture 1">
            <a:extLst>
              <a:ext uri="{FF2B5EF4-FFF2-40B4-BE49-F238E27FC236}">
                <a16:creationId xmlns:a16="http://schemas.microsoft.com/office/drawing/2014/main" id="{1B3468E6-657A-BB7B-D92E-6D24961B8DA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81000" y="5551065"/>
            <a:ext cx="896739" cy="849661"/>
          </a:xfrm>
          <a:prstGeom prst="rect">
            <a:avLst/>
          </a:prstGeom>
        </p:spPr>
      </p:pic>
      <p:sp>
        <p:nvSpPr>
          <p:cNvPr id="6" name="Background - Solid">
            <a:extLst>
              <a:ext uri="{FF2B5EF4-FFF2-40B4-BE49-F238E27FC236}">
                <a16:creationId xmlns:a16="http://schemas.microsoft.com/office/drawing/2014/main" id="{B0FAD309-A380-04BC-976D-3501438FCDE5}"/>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BD24B9F-ABDE-F5E1-B63D-CA50990A864A}"/>
              </a:ext>
            </a:extLst>
          </p:cNvPr>
          <p:cNvPicPr>
            <a:picLocks noChangeAspect="1"/>
          </p:cNvPicPr>
          <p:nvPr/>
        </p:nvPicPr>
        <p:blipFill>
          <a:blip r:embed="rId4"/>
          <a:stretch>
            <a:fillRect/>
          </a:stretch>
        </p:blipFill>
        <p:spPr>
          <a:xfrm>
            <a:off x="4114800" y="883933"/>
            <a:ext cx="4252912" cy="5516793"/>
          </a:xfrm>
          <a:prstGeom prst="rect">
            <a:avLst/>
          </a:prstGeom>
        </p:spPr>
      </p:pic>
    </p:spTree>
    <p:extLst>
      <p:ext uri="{BB962C8B-B14F-4D97-AF65-F5344CB8AC3E}">
        <p14:creationId xmlns:p14="http://schemas.microsoft.com/office/powerpoint/2010/main" val="2780970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15</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 name="Headline">
            <a:extLst>
              <a:ext uri="{FF2B5EF4-FFF2-40B4-BE49-F238E27FC236}">
                <a16:creationId xmlns:a16="http://schemas.microsoft.com/office/drawing/2014/main" id="{D662036F-4EB8-C2E2-55E8-8B56335C9ADD}"/>
              </a:ext>
            </a:extLst>
          </p:cNvPr>
          <p:cNvSpPr txBox="1">
            <a:spLocks/>
          </p:cNvSpPr>
          <p:nvPr/>
        </p:nvSpPr>
        <p:spPr>
          <a:xfrm>
            <a:off x="1062210" y="2519815"/>
            <a:ext cx="6533814" cy="14417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sv-SE" dirty="0">
                <a:latin typeface="Calibri" panose="020F0502020204030204" pitchFamily="34" charset="0"/>
                <a:cs typeface="Calibri" panose="020F0502020204030204" pitchFamily="34" charset="0"/>
              </a:rPr>
              <a:t>FASTSTÄLL MÅL</a:t>
            </a:r>
          </a:p>
        </p:txBody>
      </p:sp>
    </p:spTree>
    <p:extLst>
      <p:ext uri="{BB962C8B-B14F-4D97-AF65-F5344CB8AC3E}">
        <p14:creationId xmlns:p14="http://schemas.microsoft.com/office/powerpoint/2010/main" val="731563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5" name="Group 4"/>
          <p:cNvGrpSpPr/>
          <p:nvPr/>
        </p:nvGrpSpPr>
        <p:grpSpPr>
          <a:xfrm>
            <a:off x="573725" y="1193601"/>
            <a:ext cx="1561339" cy="4437730"/>
            <a:chOff x="563385" y="1458067"/>
            <a:chExt cx="1561339" cy="4437730"/>
          </a:xfrm>
        </p:grpSpPr>
        <p:sp>
          <p:nvSpPr>
            <p:cNvPr id="27" name="Rectangle 14"/>
            <p:cNvSpPr>
              <a:spLocks noChangeArrowheads="1"/>
            </p:cNvSpPr>
            <p:nvPr/>
          </p:nvSpPr>
          <p:spPr bwMode="auto">
            <a:xfrm>
              <a:off x="875519" y="3620050"/>
              <a:ext cx="1089491" cy="369332"/>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1" i="0" u="none" strike="noStrike" cap="none" normalizeH="0" baseline="0" noProof="0">
                  <a:ln>
                    <a:noFill/>
                  </a:ln>
                  <a:solidFill>
                    <a:srgbClr val="F0C300"/>
                  </a:solidFill>
                  <a:uLnTx/>
                  <a:uFillTx/>
                  <a:latin typeface="Calibri" panose="020F0502020204030204" pitchFamily="34" charset="0"/>
                  <a:ea typeface="Arial" charset="0"/>
                  <a:cs typeface="Calibri" panose="020F0502020204030204" pitchFamily="34" charset="0"/>
                </a:rPr>
                <a:t>pecifikt</a:t>
              </a:r>
            </a:p>
          </p:txBody>
        </p:sp>
        <p:sp>
          <p:nvSpPr>
            <p:cNvPr id="49" name="Rectangle 21"/>
            <p:cNvSpPr>
              <a:spLocks noChangeArrowheads="1"/>
            </p:cNvSpPr>
            <p:nvPr/>
          </p:nvSpPr>
          <p:spPr bwMode="auto">
            <a:xfrm>
              <a:off x="570243" y="3324367"/>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5400" b="0" i="0" u="none" strike="noStrike" cap="none" normalizeH="0" baseline="0" noProof="0">
                  <a:ln>
                    <a:noFill/>
                  </a:ln>
                  <a:solidFill>
                    <a:srgbClr val="F0C300"/>
                  </a:solidFill>
                  <a:uLnTx/>
                  <a:uFillTx/>
                  <a:latin typeface="Calibri" panose="020F0502020204030204" pitchFamily="34" charset="0"/>
                  <a:ea typeface="Arial" charset="0"/>
                  <a:cs typeface="Calibri" panose="020F0502020204030204" pitchFamily="34" charset="0"/>
                </a:rPr>
                <a:t>S</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26" name="TextBox 93"/>
            <p:cNvSpPr txBox="1">
              <a:spLocks noChangeArrowheads="1"/>
            </p:cNvSpPr>
            <p:nvPr/>
          </p:nvSpPr>
          <p:spPr bwMode="auto">
            <a:xfrm>
              <a:off x="570243" y="4326137"/>
              <a:ext cx="15544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Säkerställ att målet är tydligt. </a:t>
              </a:r>
            </a:p>
          </p:txBody>
        </p:sp>
        <p:sp>
          <p:nvSpPr>
            <p:cNvPr id="4" name="TextBox 3"/>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4800" b="1" i="0" u="none" strike="noStrike" cap="none" normalizeH="0" baseline="0" noProof="0" dirty="0">
                  <a:ln>
                    <a:noFill/>
                  </a:ln>
                  <a:solidFill>
                    <a:prstClr val="white"/>
                  </a:solidFill>
                  <a:uLnTx/>
                  <a:uFillTx/>
                  <a:latin typeface="Calibri" panose="020F0502020204030204" pitchFamily="34" charset="0"/>
                  <a:cs typeface="Calibri" panose="020F0502020204030204" pitchFamily="34" charset="0"/>
                </a:rPr>
                <a:t>S</a:t>
              </a:r>
            </a:p>
          </p:txBody>
        </p:sp>
      </p:grpSp>
      <p:grpSp>
        <p:nvGrpSpPr>
          <p:cNvPr id="16" name="Group 15"/>
          <p:cNvGrpSpPr/>
          <p:nvPr/>
        </p:nvGrpSpPr>
        <p:grpSpPr>
          <a:xfrm>
            <a:off x="2600214" y="1214646"/>
            <a:ext cx="1976334" cy="4329315"/>
            <a:chOff x="2589874" y="1479112"/>
            <a:chExt cx="1976334" cy="4329315"/>
          </a:xfrm>
        </p:grpSpPr>
        <p:sp>
          <p:nvSpPr>
            <p:cNvPr id="28" name="Rectangle 15"/>
            <p:cNvSpPr>
              <a:spLocks noChangeArrowheads="1"/>
            </p:cNvSpPr>
            <p:nvPr/>
          </p:nvSpPr>
          <p:spPr bwMode="auto">
            <a:xfrm>
              <a:off x="3151687" y="3620050"/>
              <a:ext cx="124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1" i="0" u="none" strike="noStrike" cap="none" normalizeH="0" baseline="0" noProof="0">
                  <a:ln>
                    <a:noFill/>
                  </a:ln>
                  <a:solidFill>
                    <a:srgbClr val="F76639"/>
                  </a:solidFill>
                  <a:uLnTx/>
                  <a:uFillTx/>
                  <a:latin typeface="Calibri" panose="020F0502020204030204" pitchFamily="34" charset="0"/>
                  <a:ea typeface="Arial" charset="0"/>
                  <a:cs typeface="Calibri" panose="020F0502020204030204" pitchFamily="34" charset="0"/>
                </a:rPr>
                <a:t>ätbart</a:t>
              </a:r>
            </a:p>
          </p:txBody>
        </p:sp>
        <p:sp>
          <p:nvSpPr>
            <p:cNvPr id="31" name="Rectangle 21"/>
            <p:cNvSpPr>
              <a:spLocks noChangeArrowheads="1"/>
            </p:cNvSpPr>
            <p:nvPr/>
          </p:nvSpPr>
          <p:spPr bwMode="auto">
            <a:xfrm>
              <a:off x="2589874" y="3324367"/>
              <a:ext cx="591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5400" b="0" i="0" u="none" strike="noStrike" cap="none" normalizeH="0" baseline="0" noProof="0">
                  <a:ln>
                    <a:noFill/>
                  </a:ln>
                  <a:solidFill>
                    <a:srgbClr val="F76639"/>
                  </a:solidFill>
                  <a:uLnTx/>
                  <a:uFillTx/>
                  <a:latin typeface="Calibri" panose="020F0502020204030204" pitchFamily="34" charset="0"/>
                  <a:ea typeface="Arial" charset="0"/>
                  <a:cs typeface="Calibri" panose="020F0502020204030204" pitchFamily="34"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M</a:t>
              </a:r>
            </a:p>
          </p:txBody>
        </p:sp>
        <p:sp>
          <p:nvSpPr>
            <p:cNvPr id="54" name="TextBox 93"/>
            <p:cNvSpPr txBox="1">
              <a:spLocks noChangeArrowheads="1"/>
            </p:cNvSpPr>
            <p:nvPr/>
          </p:nvSpPr>
          <p:spPr bwMode="auto">
            <a:xfrm>
              <a:off x="2670571" y="423876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Mål och framsteg måste kunna mätas.</a:t>
              </a:r>
            </a:p>
          </p:txBody>
        </p:sp>
      </p:grpSp>
      <p:grpSp>
        <p:nvGrpSpPr>
          <p:cNvPr id="17" name="Group 16"/>
          <p:cNvGrpSpPr/>
          <p:nvPr/>
        </p:nvGrpSpPr>
        <p:grpSpPr>
          <a:xfrm>
            <a:off x="5214714" y="1177559"/>
            <a:ext cx="2004002" cy="4100391"/>
            <a:chOff x="5204374" y="1442025"/>
            <a:chExt cx="2004002" cy="4100391"/>
          </a:xfrm>
        </p:grpSpPr>
        <p:sp>
          <p:nvSpPr>
            <p:cNvPr id="29" name="Rectangle 16"/>
            <p:cNvSpPr>
              <a:spLocks noChangeArrowheads="1"/>
            </p:cNvSpPr>
            <p:nvPr/>
          </p:nvSpPr>
          <p:spPr bwMode="auto">
            <a:xfrm>
              <a:off x="5595366" y="3570520"/>
              <a:ext cx="1189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1" i="0" u="none" strike="noStrike" cap="none" normalizeH="0" baseline="0" noProof="0">
                  <a:ln>
                    <a:noFill/>
                  </a:ln>
                  <a:solidFill>
                    <a:srgbClr val="732E81"/>
                  </a:solidFill>
                  <a:uLnTx/>
                  <a:uFillTx/>
                  <a:latin typeface="Calibri" panose="020F0502020204030204" pitchFamily="34" charset="0"/>
                  <a:ea typeface="Arial" charset="0"/>
                  <a:cs typeface="Calibri" panose="020F0502020204030204" pitchFamily="34" charset="0"/>
                </a:rPr>
                <a:t>åbart</a:t>
              </a:r>
            </a:p>
          </p:txBody>
        </p:sp>
        <p:sp>
          <p:nvSpPr>
            <p:cNvPr id="32" name="Rectangle 22"/>
            <p:cNvSpPr>
              <a:spLocks noChangeArrowheads="1"/>
            </p:cNvSpPr>
            <p:nvPr/>
          </p:nvSpPr>
          <p:spPr bwMode="auto">
            <a:xfrm>
              <a:off x="5204374" y="3324367"/>
              <a:ext cx="4568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sv-SE" sz="5400" b="1" dirty="0">
                  <a:solidFill>
                    <a:srgbClr val="732E81"/>
                  </a:solidFill>
                  <a:latin typeface="Calibri" panose="020F0502020204030204" pitchFamily="34" charset="0"/>
                  <a:ea typeface="Arial" charset="0"/>
                  <a:cs typeface="Calibri" panose="020F0502020204030204" pitchFamily="34" charset="0"/>
                </a:rPr>
                <a:t>N</a:t>
              </a:r>
              <a:endParaRPr kumimoji="0" lang="sv-SE" sz="5400" b="1" i="0" u="none" strike="noStrike" cap="none" normalizeH="0" baseline="0" noProof="0" dirty="0">
                <a:ln>
                  <a:noFill/>
                </a:ln>
                <a:solidFill>
                  <a:srgbClr val="732E81"/>
                </a:solidFill>
                <a:uLnTx/>
                <a:uFillTx/>
                <a:latin typeface="Calibri" panose="020F0502020204030204" pitchFamily="34" charset="0"/>
                <a:ea typeface="Arial" charset="0"/>
                <a:cs typeface="Calibri" panose="020F0502020204030204" pitchFamily="34" charset="0"/>
              </a:endParaRP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sv-SE" sz="4800" b="1" dirty="0">
                  <a:solidFill>
                    <a:prstClr val="white"/>
                  </a:solidFill>
                  <a:latin typeface="Calibri" panose="020F0502020204030204" pitchFamily="34" charset="0"/>
                  <a:cs typeface="Calibri" panose="020F0502020204030204" pitchFamily="34" charset="0"/>
                </a:rPr>
                <a:t>N</a:t>
              </a:r>
              <a:endParaRPr kumimoji="0" lang="sv-SE" sz="4800" b="1" i="0" u="none" strike="noStrike" cap="none" normalizeH="0" baseline="0" noProof="0" dirty="0">
                <a:ln>
                  <a:noFill/>
                </a:ln>
                <a:solidFill>
                  <a:prstClr val="white"/>
                </a:solidFill>
                <a:uLnTx/>
                <a:uFillTx/>
                <a:latin typeface="Calibri" panose="020F0502020204030204" pitchFamily="34" charset="0"/>
                <a:cs typeface="Calibri" panose="020F0502020204030204" pitchFamily="34" charset="0"/>
              </a:endParaRPr>
            </a:p>
          </p:txBody>
        </p:sp>
        <p:sp>
          <p:nvSpPr>
            <p:cNvPr id="55" name="TextBox 93"/>
            <p:cNvSpPr txBox="1">
              <a:spLocks noChangeArrowheads="1"/>
            </p:cNvSpPr>
            <p:nvPr/>
          </p:nvSpPr>
          <p:spPr bwMode="auto">
            <a:xfrm>
              <a:off x="5256379" y="4320907"/>
              <a:ext cx="1951997" cy="122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Varje mål måste vara nåbart.</a:t>
              </a:r>
            </a:p>
          </p:txBody>
        </p:sp>
      </p:grpSp>
      <p:grpSp>
        <p:nvGrpSpPr>
          <p:cNvPr id="18" name="Group 17"/>
          <p:cNvGrpSpPr/>
          <p:nvPr/>
        </p:nvGrpSpPr>
        <p:grpSpPr>
          <a:xfrm>
            <a:off x="7666054" y="1193601"/>
            <a:ext cx="1895637" cy="4209446"/>
            <a:chOff x="7655714" y="1458067"/>
            <a:chExt cx="1895637" cy="4209446"/>
          </a:xfrm>
        </p:grpSpPr>
        <p:sp>
          <p:nvSpPr>
            <p:cNvPr id="36" name="Rectangle 17"/>
            <p:cNvSpPr>
              <a:spLocks noChangeArrowheads="1"/>
            </p:cNvSpPr>
            <p:nvPr/>
          </p:nvSpPr>
          <p:spPr bwMode="auto">
            <a:xfrm>
              <a:off x="8149054" y="3596901"/>
              <a:ext cx="889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1" i="0" u="none" strike="noStrike" cap="none" normalizeH="0" baseline="0" noProof="0">
                  <a:ln>
                    <a:noFill/>
                  </a:ln>
                  <a:solidFill>
                    <a:srgbClr val="407CCA"/>
                  </a:solidFill>
                  <a:uLnTx/>
                  <a:uFillTx/>
                  <a:latin typeface="Calibri" panose="020F0502020204030204" pitchFamily="34" charset="0"/>
                  <a:ea typeface="Arial" charset="0"/>
                  <a:cs typeface="Calibri" panose="020F0502020204030204" pitchFamily="34" charset="0"/>
                </a:rPr>
                <a:t>ealistiskt</a:t>
              </a:r>
            </a:p>
          </p:txBody>
        </p:sp>
        <p:sp>
          <p:nvSpPr>
            <p:cNvPr id="39" name="Rectangle 23"/>
            <p:cNvSpPr>
              <a:spLocks noChangeArrowheads="1"/>
            </p:cNvSpPr>
            <p:nvPr/>
          </p:nvSpPr>
          <p:spPr bwMode="auto">
            <a:xfrm>
              <a:off x="7759524" y="3316805"/>
              <a:ext cx="389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5400" b="1" i="0" u="none" strike="noStrike" cap="none" normalizeH="0" baseline="0" noProof="0">
                  <a:ln>
                    <a:noFill/>
                  </a:ln>
                  <a:solidFill>
                    <a:srgbClr val="407CCA"/>
                  </a:solidFill>
                  <a:uLnTx/>
                  <a:uFillTx/>
                  <a:latin typeface="Calibri" panose="020F0502020204030204" pitchFamily="34" charset="0"/>
                  <a:ea typeface="Arial" charset="0"/>
                  <a:cs typeface="Calibri" panose="020F0502020204030204" pitchFamily="34"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R</a:t>
              </a:r>
            </a:p>
          </p:txBody>
        </p:sp>
        <p:sp>
          <p:nvSpPr>
            <p:cNvPr id="56" name="TextBox 93"/>
            <p:cNvSpPr txBox="1">
              <a:spLocks noChangeArrowheads="1"/>
            </p:cNvSpPr>
            <p:nvPr/>
          </p:nvSpPr>
          <p:spPr bwMode="auto">
            <a:xfrm>
              <a:off x="7655714" y="4467184"/>
              <a:ext cx="1895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0" i="0"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Utmanande, men inte orealistiskt.</a:t>
              </a:r>
            </a:p>
          </p:txBody>
        </p:sp>
      </p:grpSp>
      <p:grpSp>
        <p:nvGrpSpPr>
          <p:cNvPr id="19" name="Group 18"/>
          <p:cNvGrpSpPr/>
          <p:nvPr/>
        </p:nvGrpSpPr>
        <p:grpSpPr>
          <a:xfrm>
            <a:off x="9938532" y="1214646"/>
            <a:ext cx="1982764" cy="4416685"/>
            <a:chOff x="9928192" y="1479112"/>
            <a:chExt cx="1982764" cy="4416685"/>
          </a:xfrm>
        </p:grpSpPr>
        <p:sp>
          <p:nvSpPr>
            <p:cNvPr id="37" name="Rectangle 18"/>
            <p:cNvSpPr>
              <a:spLocks noChangeArrowheads="1"/>
            </p:cNvSpPr>
            <p:nvPr/>
          </p:nvSpPr>
          <p:spPr bwMode="auto">
            <a:xfrm>
              <a:off x="10202512" y="3621272"/>
              <a:ext cx="152125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300" b="1" i="0" u="none" strike="noStrike" cap="none" normalizeH="0" baseline="0" noProof="0">
                  <a:ln>
                    <a:noFill/>
                  </a:ln>
                  <a:solidFill>
                    <a:srgbClr val="00A869"/>
                  </a:solidFill>
                  <a:uLnTx/>
                  <a:uFillTx/>
                  <a:latin typeface="Calibri" panose="020F0502020204030204" pitchFamily="34" charset="0"/>
                  <a:ea typeface="Arial" charset="0"/>
                  <a:cs typeface="Calibri" panose="020F0502020204030204" pitchFamily="34" charset="0"/>
                </a:rPr>
                <a:t>idsbundet</a:t>
              </a:r>
            </a:p>
          </p:txBody>
        </p:sp>
        <p:sp>
          <p:nvSpPr>
            <p:cNvPr id="40" name="Rectangle 24"/>
            <p:cNvSpPr>
              <a:spLocks noChangeArrowheads="1"/>
            </p:cNvSpPr>
            <p:nvPr/>
          </p:nvSpPr>
          <p:spPr bwMode="auto">
            <a:xfrm>
              <a:off x="9928192" y="3324367"/>
              <a:ext cx="338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5400" b="0" i="0" u="none" strike="noStrike" cap="none" normalizeH="0" baseline="0" noProof="0">
                  <a:ln>
                    <a:noFill/>
                  </a:ln>
                  <a:solidFill>
                    <a:srgbClr val="00A869"/>
                  </a:solidFill>
                  <a:uLnTx/>
                  <a:uFillTx/>
                  <a:latin typeface="Calibri" panose="020F0502020204030204" pitchFamily="34" charset="0"/>
                  <a:ea typeface="Arial" charset="0"/>
                  <a:cs typeface="Calibri" panose="020F0502020204030204" pitchFamily="34" charset="0"/>
                </a:rPr>
                <a:t>T</a:t>
              </a: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4800" b="1" i="0" u="none" strike="noStrike" cap="none" normalizeH="0" baseline="0" noProof="0">
                  <a:ln>
                    <a:noFill/>
                  </a:ln>
                  <a:solidFill>
                    <a:prstClr val="white"/>
                  </a:solidFill>
                  <a:uLnTx/>
                  <a:uFillTx/>
                  <a:latin typeface="Calibri" panose="020F0502020204030204" pitchFamily="34" charset="0"/>
                  <a:cs typeface="Calibri" panose="020F0502020204030204" pitchFamily="34" charset="0"/>
                </a:rPr>
                <a:t>T</a:t>
              </a:r>
            </a:p>
          </p:txBody>
        </p:sp>
        <p:sp>
          <p:nvSpPr>
            <p:cNvPr id="57" name="TextBox 93"/>
            <p:cNvSpPr txBox="1">
              <a:spLocks noChangeArrowheads="1"/>
            </p:cNvSpPr>
            <p:nvPr/>
          </p:nvSpPr>
          <p:spPr bwMode="auto">
            <a:xfrm>
              <a:off x="10015319" y="432613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400" b="0" i="0" u="none" strike="noStrike" cap="none" normalizeH="0" baseline="0" noProof="0" dirty="0">
                  <a:ln>
                    <a:noFill/>
                  </a:ln>
                  <a:solidFill>
                    <a:prstClr val="white"/>
                  </a:solidFill>
                  <a:uLnTx/>
                  <a:uFillTx/>
                  <a:latin typeface="Calibri" panose="020F0502020204030204" pitchFamily="34" charset="0"/>
                  <a:ea typeface="Arial" charset="0"/>
                  <a:cs typeface="Calibri" panose="020F0502020204030204" pitchFamily="34" charset="0"/>
                </a:rPr>
                <a:t>Tidsbundet så att fram-steg kan följas upp.</a:t>
              </a:r>
            </a:p>
          </p:txBody>
        </p:sp>
      </p:grpSp>
      <p:pic>
        <p:nvPicPr>
          <p:cNvPr id="2" name="Picture 1">
            <a:extLst>
              <a:ext uri="{FF2B5EF4-FFF2-40B4-BE49-F238E27FC236}">
                <a16:creationId xmlns:a16="http://schemas.microsoft.com/office/drawing/2014/main" id="{82AAA6B0-3EDE-E694-F8F2-FE9EEEA5CDD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68359" y="5631331"/>
            <a:ext cx="896739" cy="849661"/>
          </a:xfrm>
          <a:prstGeom prst="rect">
            <a:avLst/>
          </a:prstGeom>
        </p:spPr>
      </p:pic>
      <p:sp>
        <p:nvSpPr>
          <p:cNvPr id="3" name="Background - Solid">
            <a:extLst>
              <a:ext uri="{FF2B5EF4-FFF2-40B4-BE49-F238E27FC236}">
                <a16:creationId xmlns:a16="http://schemas.microsoft.com/office/drawing/2014/main" id="{A04165E0-81B5-F406-2F23-2E646C997182}"/>
              </a:ext>
            </a:extLst>
          </p:cNvPr>
          <p:cNvSpPr/>
          <p:nvPr/>
        </p:nvSpPr>
        <p:spPr>
          <a:xfrm>
            <a:off x="5861" y="-22506"/>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7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500"/>
                                        <p:tgtEl>
                                          <p:spTgt spid="1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500"/>
                                        <p:tgtEl>
                                          <p:spTgt spid="17"/>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500"/>
                                        <p:tgtEl>
                                          <p:spTgt spid="18"/>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B93FCC-63BC-A6B6-79AD-0005AA412DA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 name="Page Number - Blue">
            <a:extLst>
              <a:ext uri="{FF2B5EF4-FFF2-40B4-BE49-F238E27FC236}">
                <a16:creationId xmlns:a16="http://schemas.microsoft.com/office/drawing/2014/main" id="{D58306AF-9124-D8F4-2499-B4C1E9C4B9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dirty="0">
              <a:solidFill>
                <a:srgbClr val="00338D"/>
              </a:solidFill>
            </a:endParaRPr>
          </a:p>
        </p:txBody>
      </p:sp>
      <p:sp>
        <p:nvSpPr>
          <p:cNvPr id="4" name="Graphic 2">
            <a:extLst>
              <a:ext uri="{FF2B5EF4-FFF2-40B4-BE49-F238E27FC236}">
                <a16:creationId xmlns:a16="http://schemas.microsoft.com/office/drawing/2014/main" id="{E9A1FCC6-2FE3-30AA-D60A-9E4366B49780}"/>
              </a:ext>
            </a:extLst>
          </p:cNvPr>
          <p:cNvSpPr/>
          <p:nvPr/>
        </p:nvSpPr>
        <p:spPr>
          <a:xfrm rot="10800000">
            <a:off x="0" y="1"/>
            <a:ext cx="2456900" cy="4255473"/>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9" name="Graphic 4">
            <a:extLst>
              <a:ext uri="{FF2B5EF4-FFF2-40B4-BE49-F238E27FC236}">
                <a16:creationId xmlns:a16="http://schemas.microsoft.com/office/drawing/2014/main" id="{EAB49D99-04AC-DFC1-9AB8-E98ECAE78DAA}"/>
              </a:ext>
            </a:extLst>
          </p:cNvPr>
          <p:cNvSpPr/>
          <p:nvPr/>
        </p:nvSpPr>
        <p:spPr>
          <a:xfrm rot="10800000">
            <a:off x="-41" y="-2"/>
            <a:ext cx="2111717" cy="3657599"/>
          </a:xfrm>
          <a:custGeom>
            <a:avLst/>
            <a:gdLst>
              <a:gd name="connsiteX0" fmla="*/ 0 w 2111717"/>
              <a:gd name="connsiteY0" fmla="*/ 3657600 h 3657599"/>
              <a:gd name="connsiteX1" fmla="*/ 2111718 w 2111717"/>
              <a:gd name="connsiteY1" fmla="*/ 0 h 3657599"/>
              <a:gd name="connsiteX2" fmla="*/ 2111718 w 2111717"/>
              <a:gd name="connsiteY2" fmla="*/ 3657600 h 3657599"/>
            </a:gdLst>
            <a:ahLst/>
            <a:cxnLst>
              <a:cxn ang="0">
                <a:pos x="connsiteX0" y="connsiteY0"/>
              </a:cxn>
              <a:cxn ang="0">
                <a:pos x="connsiteX1" y="connsiteY1"/>
              </a:cxn>
              <a:cxn ang="0">
                <a:pos x="connsiteX2" y="connsiteY2"/>
              </a:cxn>
            </a:cxnLst>
            <a:rect l="l" t="t" r="r" b="b"/>
            <a:pathLst>
              <a:path w="2111717" h="3657599">
                <a:moveTo>
                  <a:pt x="0" y="3657600"/>
                </a:moveTo>
                <a:lnTo>
                  <a:pt x="2111718" y="0"/>
                </a:lnTo>
                <a:lnTo>
                  <a:pt x="2111718" y="3657600"/>
                </a:lnTo>
                <a:close/>
              </a:path>
            </a:pathLst>
          </a:custGeom>
          <a:solidFill>
            <a:schemeClr val="bg1">
              <a:alpha val="3000"/>
            </a:schemeClr>
          </a:solidFill>
          <a:ln w="4233" cap="flat">
            <a:noFill/>
            <a:prstDash val="solid"/>
            <a:miter/>
          </a:ln>
        </p:spPr>
        <p:txBody>
          <a:bodyPr rtlCol="0" anchor="ctr"/>
          <a:lstStyle/>
          <a:p>
            <a:endParaRPr lang="en-US"/>
          </a:p>
        </p:txBody>
      </p:sp>
      <p:sp>
        <p:nvSpPr>
          <p:cNvPr id="3" name="Headline">
            <a:extLst>
              <a:ext uri="{FF2B5EF4-FFF2-40B4-BE49-F238E27FC236}">
                <a16:creationId xmlns:a16="http://schemas.microsoft.com/office/drawing/2014/main" id="{3D068CE8-71DB-9C63-97D1-F475CA606F73}"/>
              </a:ext>
            </a:extLst>
          </p:cNvPr>
          <p:cNvSpPr txBox="1">
            <a:spLocks/>
          </p:cNvSpPr>
          <p:nvPr/>
        </p:nvSpPr>
        <p:spPr>
          <a:xfrm>
            <a:off x="221187" y="184163"/>
            <a:ext cx="1554299" cy="965362"/>
          </a:xfrm>
          <a:prstGeom prst="rect">
            <a:avLst/>
          </a:prstGeom>
        </p:spPr>
        <p:txBody>
          <a:bodyPr>
            <a:normAutofit fontScale="925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1800" dirty="0">
                <a:solidFill>
                  <a:srgbClr val="EBB700"/>
                </a:solidFill>
                <a:latin typeface="Calibri" panose="020F0502020204030204" pitchFamily="34" charset="0"/>
                <a:cs typeface="Calibri" panose="020F0502020204030204" pitchFamily="34" charset="0"/>
              </a:rPr>
              <a:t>Mål -</a:t>
            </a:r>
          </a:p>
          <a:p>
            <a:r>
              <a:rPr lang="sv-SE" sz="1800" dirty="0">
                <a:solidFill>
                  <a:srgbClr val="EBB700"/>
                </a:solidFill>
                <a:latin typeface="Calibri" panose="020F0502020204030204" pitchFamily="34" charset="0"/>
                <a:cs typeface="Calibri" panose="020F0502020204030204" pitchFamily="34" charset="0"/>
              </a:rPr>
              <a:t>Formulär för målbeskrivning</a:t>
            </a:r>
          </a:p>
        </p:txBody>
      </p:sp>
      <p:pic>
        <p:nvPicPr>
          <p:cNvPr id="10" name="Picture 9">
            <a:extLst>
              <a:ext uri="{FF2B5EF4-FFF2-40B4-BE49-F238E27FC236}">
                <a16:creationId xmlns:a16="http://schemas.microsoft.com/office/drawing/2014/main" id="{90FCB713-2B45-C3EF-E6CF-D3DF12C83C4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6569" y="5944675"/>
            <a:ext cx="739156" cy="702199"/>
          </a:xfrm>
          <a:prstGeom prst="rect">
            <a:avLst/>
          </a:prstGeom>
        </p:spPr>
      </p:pic>
      <p:pic>
        <p:nvPicPr>
          <p:cNvPr id="6" name="Picture 5">
            <a:extLst>
              <a:ext uri="{FF2B5EF4-FFF2-40B4-BE49-F238E27FC236}">
                <a16:creationId xmlns:a16="http://schemas.microsoft.com/office/drawing/2014/main" id="{2363A830-85BB-DD11-AE44-2F983E45E639}"/>
              </a:ext>
            </a:extLst>
          </p:cNvPr>
          <p:cNvPicPr>
            <a:picLocks noChangeAspect="1"/>
          </p:cNvPicPr>
          <p:nvPr/>
        </p:nvPicPr>
        <p:blipFill>
          <a:blip r:embed="rId3"/>
          <a:stretch>
            <a:fillRect/>
          </a:stretch>
        </p:blipFill>
        <p:spPr>
          <a:xfrm>
            <a:off x="5066794" y="369899"/>
            <a:ext cx="4768863" cy="62484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07642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Headline">
            <a:extLst>
              <a:ext uri="{FF2B5EF4-FFF2-40B4-BE49-F238E27FC236}">
                <a16:creationId xmlns:a16="http://schemas.microsoft.com/office/drawing/2014/main" id="{B8394F7A-7931-1090-BA60-2E363112460C}"/>
              </a:ext>
            </a:extLst>
          </p:cNvPr>
          <p:cNvSpPr txBox="1">
            <a:spLocks/>
          </p:cNvSpPr>
          <p:nvPr/>
        </p:nvSpPr>
        <p:spPr>
          <a:xfrm>
            <a:off x="990600" y="2368099"/>
            <a:ext cx="5581315"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sv-SE" dirty="0">
                <a:latin typeface="Calibri" panose="020F0502020204030204" pitchFamily="34" charset="0"/>
                <a:cs typeface="Calibri" panose="020F0502020204030204" pitchFamily="34" charset="0"/>
              </a:rPr>
              <a:t>SKAPA EN PLAN FÖR ATT NÅ VÅRA MÅL</a:t>
            </a:r>
          </a:p>
        </p:txBody>
      </p:sp>
    </p:spTree>
    <p:extLst>
      <p:ext uri="{BB962C8B-B14F-4D97-AF65-F5344CB8AC3E}">
        <p14:creationId xmlns:p14="http://schemas.microsoft.com/office/powerpoint/2010/main" val="2946454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7086600" y="1391952"/>
            <a:ext cx="4577210" cy="474434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sv-SE" sz="2000" dirty="0">
                <a:solidFill>
                  <a:schemeClr val="bg1"/>
                </a:solidFill>
                <a:latin typeface="Calibri" panose="020F0502020204030204" pitchFamily="34" charset="0"/>
                <a:cs typeface="Calibri" panose="020F0502020204030204" pitchFamily="34" charset="0"/>
              </a:rPr>
              <a:t>För varje område</a:t>
            </a:r>
          </a:p>
          <a:p>
            <a:pPr marL="0" indent="0">
              <a:buClr>
                <a:schemeClr val="accent1"/>
              </a:buClr>
              <a:buFont typeface="Arial" pitchFamily="34" charset="0"/>
              <a:buNone/>
            </a:pPr>
            <a:endParaRPr lang="en-US" sz="20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sv-SE" sz="2000" dirty="0">
                <a:solidFill>
                  <a:schemeClr val="bg1"/>
                </a:solidFill>
                <a:latin typeface="Calibri" panose="020F0502020204030204" pitchFamily="34" charset="0"/>
                <a:cs typeface="Calibri" panose="020F0502020204030204" pitchFamily="34" charset="0"/>
              </a:rPr>
              <a:t>Vad? (Målbeskrivning)</a:t>
            </a:r>
          </a:p>
          <a:p>
            <a:pPr marL="0" indent="0">
              <a:buClr>
                <a:schemeClr val="accent1"/>
              </a:buClr>
              <a:buNone/>
            </a:pPr>
            <a:endParaRPr lang="en-US" sz="20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sv-SE" sz="2000" dirty="0">
                <a:solidFill>
                  <a:schemeClr val="bg1"/>
                </a:solidFill>
                <a:latin typeface="Calibri" panose="020F0502020204030204" pitchFamily="34" charset="0"/>
                <a:cs typeface="Calibri" panose="020F0502020204030204" pitchFamily="34" charset="0"/>
              </a:rPr>
              <a:t>Hur? (Handlingssteg)</a:t>
            </a:r>
          </a:p>
          <a:p>
            <a:pPr marL="0" indent="0">
              <a:buClr>
                <a:schemeClr val="accent1"/>
              </a:buClr>
              <a:buNone/>
            </a:pPr>
            <a:endParaRPr lang="en-US" sz="20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sv-SE" sz="2000" dirty="0">
                <a:solidFill>
                  <a:schemeClr val="bg1"/>
                </a:solidFill>
                <a:latin typeface="Calibri" panose="020F0502020204030204" pitchFamily="34" charset="0"/>
                <a:cs typeface="Calibri" panose="020F0502020204030204" pitchFamily="34" charset="0"/>
              </a:rPr>
              <a:t>När? (Slutfört datum)</a:t>
            </a:r>
          </a:p>
          <a:p>
            <a:pPr marL="0" indent="0">
              <a:buClr>
                <a:schemeClr val="accent1"/>
              </a:buClr>
              <a:buNone/>
            </a:pPr>
            <a:endParaRPr lang="en-US" sz="20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sv-SE" sz="2000" dirty="0">
                <a:solidFill>
                  <a:schemeClr val="bg1"/>
                </a:solidFill>
                <a:latin typeface="Calibri" panose="020F0502020204030204" pitchFamily="34" charset="0"/>
                <a:cs typeface="Calibri" panose="020F0502020204030204" pitchFamily="34" charset="0"/>
              </a:rPr>
              <a:t>Vem? (Person(er) ansvarig(a) för handlingen)</a:t>
            </a:r>
          </a:p>
          <a:p>
            <a:pPr marL="0" indent="0">
              <a:buClr>
                <a:schemeClr val="accent1"/>
              </a:buClr>
              <a:buNone/>
            </a:pPr>
            <a:endParaRPr lang="en-US" sz="20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sv-SE" sz="2000" dirty="0">
                <a:solidFill>
                  <a:schemeClr val="bg1"/>
                </a:solidFill>
                <a:latin typeface="Calibri" panose="020F0502020204030204" pitchFamily="34" charset="0"/>
                <a:cs typeface="Calibri" panose="020F0502020204030204" pitchFamily="34" charset="0"/>
              </a:rPr>
              <a:t>Hur kommer vi veta? (Hur kommer vi veta att det har uppnåtts) </a:t>
            </a:r>
          </a:p>
        </p:txBody>
      </p:sp>
      <p:sp>
        <p:nvSpPr>
          <p:cNvPr id="11" name="Rectangle 10">
            <a:extLst>
              <a:ext uri="{FF2B5EF4-FFF2-40B4-BE49-F238E27FC236}">
                <a16:creationId xmlns:a16="http://schemas.microsoft.com/office/drawing/2014/main" id="{C542A25E-F22B-4E9C-AF4F-6CDC2F1AD36D}"/>
              </a:ext>
            </a:extLst>
          </p:cNvPr>
          <p:cNvSpPr/>
          <p:nvPr/>
        </p:nvSpPr>
        <p:spPr>
          <a:xfrm>
            <a:off x="416531" y="2057400"/>
            <a:ext cx="5609842" cy="3170099"/>
          </a:xfrm>
          <a:prstGeom prst="rect">
            <a:avLst/>
          </a:prstGeom>
        </p:spPr>
        <p:txBody>
          <a:bodyPr wrap="square">
            <a:spAutoFit/>
          </a:bodyPr>
          <a:lstStyle/>
          <a:p>
            <a:r>
              <a:rPr lang="sv-SE" sz="2000" b="1" i="1" dirty="0">
                <a:solidFill>
                  <a:schemeClr val="bg1"/>
                </a:solidFill>
                <a:latin typeface="Calibri" panose="020F0502020204030204" pitchFamily="34" charset="0"/>
                <a:cs typeface="Calibri" panose="020F0502020204030204" pitchFamily="34" charset="0"/>
              </a:rPr>
              <a:t>SKAPA ER HANDLINGSPLAN, </a:t>
            </a:r>
            <a:r>
              <a:rPr lang="sv-SE" sz="2000" i="1" dirty="0">
                <a:solidFill>
                  <a:schemeClr val="bg1"/>
                </a:solidFill>
                <a:latin typeface="Calibri" panose="020F0502020204030204" pitchFamily="34" charset="0"/>
                <a:cs typeface="Calibri" panose="020F0502020204030204" pitchFamily="34" charset="0"/>
              </a:rPr>
              <a:t>genom att ange de steg ni ska vidta för att uppnå era mål.</a:t>
            </a:r>
            <a:r>
              <a:rPr lang="sv-SE" sz="2000" strike="sngStrike" dirty="0">
                <a:solidFill>
                  <a:schemeClr val="bg1"/>
                </a:solidFill>
                <a:latin typeface="Calibri" panose="020F0502020204030204" pitchFamily="34" charset="0"/>
                <a:cs typeface="Calibri" panose="020F0502020204030204" pitchFamily="34" charset="0"/>
              </a:rPr>
              <a:t> </a:t>
            </a:r>
          </a:p>
          <a:p>
            <a:endParaRPr lang="en-US" sz="2000" dirty="0">
              <a:solidFill>
                <a:schemeClr val="bg1"/>
              </a:solidFill>
              <a:latin typeface="Calibri" panose="020F0502020204030204" pitchFamily="34" charset="0"/>
              <a:cs typeface="Calibri" panose="020F0502020204030204" pitchFamily="34" charset="0"/>
            </a:endParaRPr>
          </a:p>
          <a:p>
            <a:r>
              <a:rPr lang="sv-SE" sz="2000" dirty="0">
                <a:solidFill>
                  <a:schemeClr val="bg1"/>
                </a:solidFill>
                <a:latin typeface="Calibri" panose="020F0502020204030204" pitchFamily="34" charset="0"/>
                <a:cs typeface="Calibri" panose="020F0502020204030204" pitchFamily="34" charset="0"/>
              </a:rPr>
              <a:t>Detta steg beskriver hur målet kommer uppnås (handlingssteg), när varje steg ska ha genomförts, vem som är ansvarig för steget och hur ni kan avgöra att varje steg har genomförts. Arbetsbladet vid namn </a:t>
            </a:r>
            <a:r>
              <a:rPr lang="sv-SE" sz="2000" i="1" dirty="0">
                <a:solidFill>
                  <a:schemeClr val="bg1"/>
                </a:solidFill>
                <a:latin typeface="Calibri" panose="020F0502020204030204" pitchFamily="34" charset="0"/>
                <a:cs typeface="Calibri" panose="020F0502020204030204" pitchFamily="34" charset="0"/>
              </a:rPr>
              <a:t>Handlingsplan</a:t>
            </a:r>
            <a:r>
              <a:rPr lang="sv-SE" sz="2000" dirty="0">
                <a:solidFill>
                  <a:schemeClr val="bg1"/>
                </a:solidFill>
                <a:latin typeface="Calibri" panose="020F0502020204030204" pitchFamily="34" charset="0"/>
                <a:cs typeface="Calibri" panose="020F0502020204030204" pitchFamily="34" charset="0"/>
              </a:rPr>
              <a:t> är ett verktyg ni kan använda när ni sammanställer en plan om att uppnå varje mål. Tillsammans är planerna för varje mål er </a:t>
            </a:r>
            <a:r>
              <a:rPr lang="sv-SE" sz="2000" i="1" dirty="0">
                <a:solidFill>
                  <a:schemeClr val="bg1"/>
                </a:solidFill>
                <a:latin typeface="Calibri" panose="020F0502020204030204" pitchFamily="34" charset="0"/>
                <a:cs typeface="Calibri" panose="020F0502020204030204" pitchFamily="34" charset="0"/>
              </a:rPr>
              <a:t>Vision.</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152400" y="481700"/>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chemeClr val="accent1"/>
                </a:solidFill>
              </a:rPr>
              <a:t>Skapa en plan för att nå våra mål</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736861" y="3936496"/>
            <a:ext cx="51348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2" name="Picture 1">
            <a:extLst>
              <a:ext uri="{FF2B5EF4-FFF2-40B4-BE49-F238E27FC236}">
                <a16:creationId xmlns:a16="http://schemas.microsoft.com/office/drawing/2014/main" id="{C5F58BF6-0D61-A2AC-5EF3-992D482D849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23616" y="5886368"/>
            <a:ext cx="896739" cy="849661"/>
          </a:xfrm>
          <a:prstGeom prst="rect">
            <a:avLst/>
          </a:prstGeom>
        </p:spPr>
      </p:pic>
      <p:sp>
        <p:nvSpPr>
          <p:cNvPr id="3" name="Background - Solid">
            <a:extLst>
              <a:ext uri="{FF2B5EF4-FFF2-40B4-BE49-F238E27FC236}">
                <a16:creationId xmlns:a16="http://schemas.microsoft.com/office/drawing/2014/main" id="{316E2578-321C-ABE7-C907-E04A1BE3DD48}"/>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387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8379" y="2362200"/>
            <a:ext cx="10766821"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i="1" dirty="0">
                <a:solidFill>
                  <a:schemeClr val="accent1"/>
                </a:solidFill>
                <a:latin typeface="Calibri" panose="020F0502020204030204" pitchFamily="34" charset="0"/>
                <a:cs typeface="Calibri" panose="020F0502020204030204" pitchFamily="34" charset="0"/>
              </a:rPr>
              <a:t>Att samlas är en början.  Att hålla ihop är ett framsteg. </a:t>
            </a:r>
          </a:p>
          <a:p>
            <a:r>
              <a:rPr lang="sv-SE" i="1" dirty="0">
                <a:solidFill>
                  <a:schemeClr val="accent1"/>
                </a:solidFill>
                <a:latin typeface="Calibri" panose="020F0502020204030204" pitchFamily="34" charset="0"/>
                <a:cs typeface="Calibri" panose="020F0502020204030204" pitchFamily="34" charset="0"/>
              </a:rPr>
              <a:t>Att samarbeta är framgång.</a:t>
            </a:r>
          </a:p>
          <a:p>
            <a:endParaRPr lang="en-US" i="1" kern="0" dirty="0">
              <a:solidFill>
                <a:schemeClr val="accent1"/>
              </a:solidFill>
              <a:latin typeface="Calibri" panose="020F0502020204030204" pitchFamily="34" charset="0"/>
              <a:cs typeface="Calibri" panose="020F0502020204030204" pitchFamily="34" charset="0"/>
            </a:endParaRPr>
          </a:p>
          <a:p>
            <a:pPr algn="r"/>
            <a:r>
              <a:rPr lang="sv-SE" i="1" dirty="0">
                <a:solidFill>
                  <a:schemeClr val="accent1"/>
                </a:solidFill>
                <a:latin typeface="Calibri" panose="020F0502020204030204" pitchFamily="34" charset="0"/>
                <a:cs typeface="Calibri" panose="020F0502020204030204" pitchFamily="34" charset="0"/>
              </a:rPr>
              <a:t>- Henry Ford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pic>
        <p:nvPicPr>
          <p:cNvPr id="2" name="Picture 1">
            <a:extLst>
              <a:ext uri="{FF2B5EF4-FFF2-40B4-BE49-F238E27FC236}">
                <a16:creationId xmlns:a16="http://schemas.microsoft.com/office/drawing/2014/main" id="{781C74C3-2D1A-9FB0-2646-06AD9BDA7A6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34933" y="5539342"/>
            <a:ext cx="896739" cy="849661"/>
          </a:xfrm>
          <a:prstGeom prst="rect">
            <a:avLst/>
          </a:prstGeom>
        </p:spPr>
      </p:pic>
      <p:sp>
        <p:nvSpPr>
          <p:cNvPr id="3" name="Background - Solid">
            <a:extLst>
              <a:ext uri="{FF2B5EF4-FFF2-40B4-BE49-F238E27FC236}">
                <a16:creationId xmlns:a16="http://schemas.microsoft.com/office/drawing/2014/main" id="{65302074-1DD2-DC65-8DA0-0977734AAFB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403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B93FCC-63BC-A6B6-79AD-0005AA412DA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 name="Page Number - Blue">
            <a:extLst>
              <a:ext uri="{FF2B5EF4-FFF2-40B4-BE49-F238E27FC236}">
                <a16:creationId xmlns:a16="http://schemas.microsoft.com/office/drawing/2014/main" id="{D58306AF-9124-D8F4-2499-B4C1E9C4B9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dirty="0">
              <a:solidFill>
                <a:srgbClr val="00338D"/>
              </a:solidFill>
            </a:endParaRPr>
          </a:p>
        </p:txBody>
      </p:sp>
      <p:sp>
        <p:nvSpPr>
          <p:cNvPr id="4" name="Graphic 2">
            <a:extLst>
              <a:ext uri="{FF2B5EF4-FFF2-40B4-BE49-F238E27FC236}">
                <a16:creationId xmlns:a16="http://schemas.microsoft.com/office/drawing/2014/main" id="{E9A1FCC6-2FE3-30AA-D60A-9E4366B49780}"/>
              </a:ext>
            </a:extLst>
          </p:cNvPr>
          <p:cNvSpPr/>
          <p:nvPr/>
        </p:nvSpPr>
        <p:spPr>
          <a:xfrm rot="10800000">
            <a:off x="0" y="1"/>
            <a:ext cx="2456900" cy="4255473"/>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9" name="Graphic 4">
            <a:extLst>
              <a:ext uri="{FF2B5EF4-FFF2-40B4-BE49-F238E27FC236}">
                <a16:creationId xmlns:a16="http://schemas.microsoft.com/office/drawing/2014/main" id="{EAB49D99-04AC-DFC1-9AB8-E98ECAE78DAA}"/>
              </a:ext>
            </a:extLst>
          </p:cNvPr>
          <p:cNvSpPr/>
          <p:nvPr/>
        </p:nvSpPr>
        <p:spPr>
          <a:xfrm rot="10800000">
            <a:off x="-41" y="-2"/>
            <a:ext cx="2111717" cy="3657599"/>
          </a:xfrm>
          <a:custGeom>
            <a:avLst/>
            <a:gdLst>
              <a:gd name="connsiteX0" fmla="*/ 0 w 2111717"/>
              <a:gd name="connsiteY0" fmla="*/ 3657600 h 3657599"/>
              <a:gd name="connsiteX1" fmla="*/ 2111718 w 2111717"/>
              <a:gd name="connsiteY1" fmla="*/ 0 h 3657599"/>
              <a:gd name="connsiteX2" fmla="*/ 2111718 w 2111717"/>
              <a:gd name="connsiteY2" fmla="*/ 3657600 h 3657599"/>
            </a:gdLst>
            <a:ahLst/>
            <a:cxnLst>
              <a:cxn ang="0">
                <a:pos x="connsiteX0" y="connsiteY0"/>
              </a:cxn>
              <a:cxn ang="0">
                <a:pos x="connsiteX1" y="connsiteY1"/>
              </a:cxn>
              <a:cxn ang="0">
                <a:pos x="connsiteX2" y="connsiteY2"/>
              </a:cxn>
            </a:cxnLst>
            <a:rect l="l" t="t" r="r" b="b"/>
            <a:pathLst>
              <a:path w="2111717" h="3657599">
                <a:moveTo>
                  <a:pt x="0" y="3657600"/>
                </a:moveTo>
                <a:lnTo>
                  <a:pt x="2111718" y="0"/>
                </a:lnTo>
                <a:lnTo>
                  <a:pt x="2111718" y="3657600"/>
                </a:lnTo>
                <a:close/>
              </a:path>
            </a:pathLst>
          </a:custGeom>
          <a:solidFill>
            <a:schemeClr val="bg1">
              <a:alpha val="3000"/>
            </a:schemeClr>
          </a:solidFill>
          <a:ln w="4233" cap="flat">
            <a:noFill/>
            <a:prstDash val="solid"/>
            <a:miter/>
          </a:ln>
        </p:spPr>
        <p:txBody>
          <a:bodyPr rtlCol="0" anchor="ctr"/>
          <a:lstStyle/>
          <a:p>
            <a:endParaRPr lang="en-US"/>
          </a:p>
        </p:txBody>
      </p:sp>
      <p:sp>
        <p:nvSpPr>
          <p:cNvPr id="3" name="Headline">
            <a:extLst>
              <a:ext uri="{FF2B5EF4-FFF2-40B4-BE49-F238E27FC236}">
                <a16:creationId xmlns:a16="http://schemas.microsoft.com/office/drawing/2014/main" id="{3D068CE8-71DB-9C63-97D1-F475CA606F73}"/>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1800" dirty="0">
                <a:solidFill>
                  <a:srgbClr val="EBB700"/>
                </a:solidFill>
                <a:latin typeface="Calibri" panose="020F0502020204030204" pitchFamily="34" charset="0"/>
                <a:cs typeface="Calibri" panose="020F0502020204030204" pitchFamily="34" charset="0"/>
              </a:rPr>
              <a:t>Handlingsplan - Arbetsblad</a:t>
            </a:r>
          </a:p>
        </p:txBody>
      </p:sp>
      <p:pic>
        <p:nvPicPr>
          <p:cNvPr id="10" name="Picture 9">
            <a:extLst>
              <a:ext uri="{FF2B5EF4-FFF2-40B4-BE49-F238E27FC236}">
                <a16:creationId xmlns:a16="http://schemas.microsoft.com/office/drawing/2014/main" id="{90FCB713-2B45-C3EF-E6CF-D3DF12C83C4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6569" y="5944675"/>
            <a:ext cx="739156" cy="702199"/>
          </a:xfrm>
          <a:prstGeom prst="rect">
            <a:avLst/>
          </a:prstGeom>
        </p:spPr>
      </p:pic>
      <p:sp>
        <p:nvSpPr>
          <p:cNvPr id="5" name="TextBox 93">
            <a:extLst>
              <a:ext uri="{FF2B5EF4-FFF2-40B4-BE49-F238E27FC236}">
                <a16:creationId xmlns:a16="http://schemas.microsoft.com/office/drawing/2014/main" id="{246210CB-F9DD-5E7F-3A81-BC6274B75DAB}"/>
              </a:ext>
            </a:extLst>
          </p:cNvPr>
          <p:cNvSpPr txBox="1">
            <a:spLocks noChangeArrowheads="1"/>
          </p:cNvSpPr>
          <p:nvPr/>
        </p:nvSpPr>
        <p:spPr bwMode="auto">
          <a:xfrm>
            <a:off x="2209800" y="6376587"/>
            <a:ext cx="62943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v-SE" sz="2000" b="0" i="1" u="none" strike="noStrike" cap="none" normalizeH="0" baseline="0" noProof="0">
                <a:ln>
                  <a:noFill/>
                </a:ln>
                <a:solidFill>
                  <a:prstClr val="white"/>
                </a:solidFill>
                <a:uLnTx/>
                <a:uFillTx/>
                <a:latin typeface="Calibri" panose="020F0502020204030204" pitchFamily="34" charset="0"/>
                <a:ea typeface="Arial" charset="0"/>
                <a:cs typeface="Calibri" panose="020F0502020204030204" pitchFamily="34" charset="0"/>
              </a:rPr>
              <a:t>Gör kopior av detta formulär och använd ett för varje mål</a:t>
            </a:r>
          </a:p>
        </p:txBody>
      </p:sp>
      <p:pic>
        <p:nvPicPr>
          <p:cNvPr id="8" name="Picture 7">
            <a:extLst>
              <a:ext uri="{FF2B5EF4-FFF2-40B4-BE49-F238E27FC236}">
                <a16:creationId xmlns:a16="http://schemas.microsoft.com/office/drawing/2014/main" id="{43F0A4A7-1FC4-0FC2-DD5C-3B44E05BA13C}"/>
              </a:ext>
            </a:extLst>
          </p:cNvPr>
          <p:cNvPicPr>
            <a:picLocks noChangeAspect="1"/>
          </p:cNvPicPr>
          <p:nvPr/>
        </p:nvPicPr>
        <p:blipFill>
          <a:blip r:embed="rId3"/>
          <a:stretch>
            <a:fillRect/>
          </a:stretch>
        </p:blipFill>
        <p:spPr>
          <a:xfrm>
            <a:off x="5181600" y="228600"/>
            <a:ext cx="4587979" cy="6026119"/>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539849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21</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 name="Headline">
            <a:extLst>
              <a:ext uri="{FF2B5EF4-FFF2-40B4-BE49-F238E27FC236}">
                <a16:creationId xmlns:a16="http://schemas.microsoft.com/office/drawing/2014/main" id="{C08EA473-E2BD-A525-A202-EFFA86AD2545}"/>
              </a:ext>
            </a:extLst>
          </p:cNvPr>
          <p:cNvSpPr txBox="1">
            <a:spLocks/>
          </p:cNvSpPr>
          <p:nvPr/>
        </p:nvSpPr>
        <p:spPr>
          <a:xfrm>
            <a:off x="888343" y="2557915"/>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sv-SE" dirty="0">
                <a:latin typeface="Calibri" panose="020F0502020204030204" pitchFamily="34" charset="0"/>
                <a:cs typeface="Calibri" panose="020F0502020204030204" pitchFamily="34" charset="0"/>
              </a:rPr>
              <a:t>SKAPA FRAMGÅNG</a:t>
            </a:r>
          </a:p>
        </p:txBody>
      </p:sp>
    </p:spTree>
    <p:extLst>
      <p:ext uri="{BB962C8B-B14F-4D97-AF65-F5344CB8AC3E}">
        <p14:creationId xmlns:p14="http://schemas.microsoft.com/office/powerpoint/2010/main" val="1358148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86154"/>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22</a:t>
            </a:fld>
            <a:endParaRPr lang="en-US" sz="1000">
              <a:solidFill>
                <a:schemeClr val="bg1"/>
              </a:solidFill>
            </a:endParaRPr>
          </a:p>
        </p:txBody>
      </p:sp>
      <p:sp>
        <p:nvSpPr>
          <p:cNvPr id="11" name="Rectangle 10">
            <a:extLst>
              <a:ext uri="{FF2B5EF4-FFF2-40B4-BE49-F238E27FC236}">
                <a16:creationId xmlns:a16="http://schemas.microsoft.com/office/drawing/2014/main" id="{C542A25E-F22B-4E9C-AF4F-6CDC2F1AD36D}"/>
              </a:ext>
            </a:extLst>
          </p:cNvPr>
          <p:cNvSpPr/>
          <p:nvPr/>
        </p:nvSpPr>
        <p:spPr>
          <a:xfrm>
            <a:off x="2035226" y="2023387"/>
            <a:ext cx="3390900" cy="4154984"/>
          </a:xfrm>
          <a:prstGeom prst="rect">
            <a:avLst/>
          </a:prstGeom>
        </p:spPr>
        <p:txBody>
          <a:bodyPr wrap="square">
            <a:spAutoFit/>
          </a:bodyPr>
          <a:lstStyle/>
          <a:p>
            <a:r>
              <a:rPr lang="sv-SE" sz="2400" b="1" dirty="0">
                <a:solidFill>
                  <a:schemeClr val="bg1"/>
                </a:solidFill>
                <a:latin typeface="Calibri" panose="020F0502020204030204" pitchFamily="34" charset="0"/>
                <a:cs typeface="Calibri" panose="020F0502020204030204" pitchFamily="34" charset="0"/>
              </a:rPr>
              <a:t>För att bli framgångsrik: </a:t>
            </a:r>
          </a:p>
          <a:p>
            <a:endParaRPr lang="en-US" sz="24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sv-SE" sz="2400" b="1" dirty="0">
                <a:solidFill>
                  <a:schemeClr val="bg1"/>
                </a:solidFill>
                <a:latin typeface="Calibri" panose="020F0502020204030204" pitchFamily="34" charset="0"/>
                <a:cs typeface="Calibri" panose="020F0502020204030204" pitchFamily="34" charset="0"/>
              </a:rPr>
              <a:t>DELA</a:t>
            </a:r>
          </a:p>
          <a:p>
            <a:endParaRPr lang="en-US" sz="2400"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sv-SE" sz="2400" b="1" dirty="0">
                <a:solidFill>
                  <a:schemeClr val="bg1"/>
                </a:solidFill>
                <a:latin typeface="Calibri" panose="020F0502020204030204" pitchFamily="34" charset="0"/>
                <a:cs typeface="Calibri" panose="020F0502020204030204" pitchFamily="34" charset="0"/>
              </a:rPr>
              <a:t>STÖDJA</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sv-SE" sz="2400" b="1" dirty="0">
                <a:solidFill>
                  <a:schemeClr val="bg1"/>
                </a:solidFill>
                <a:latin typeface="Calibri" panose="020F0502020204030204" pitchFamily="34" charset="0"/>
                <a:cs typeface="Calibri" panose="020F0502020204030204" pitchFamily="34" charset="0"/>
              </a:rPr>
              <a:t>UPPMÄRKSAMMA</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sv-SE" sz="2400" b="1" dirty="0">
                <a:solidFill>
                  <a:schemeClr val="bg1"/>
                </a:solidFill>
                <a:latin typeface="Calibri" panose="020F0502020204030204" pitchFamily="34" charset="0"/>
                <a:cs typeface="Calibri" panose="020F0502020204030204" pitchFamily="34" charset="0"/>
              </a:rPr>
              <a:t>UTVÄRDERA</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sv-SE" sz="2400" b="1" dirty="0">
                <a:solidFill>
                  <a:schemeClr val="bg1"/>
                </a:solidFill>
                <a:latin typeface="Calibri" panose="020F0502020204030204" pitchFamily="34" charset="0"/>
                <a:cs typeface="Calibri" panose="020F0502020204030204" pitchFamily="34" charset="0"/>
              </a:rPr>
              <a:t>FÖRÄNDRA</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0" y="662826"/>
            <a:ext cx="3906695" cy="594778"/>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chemeClr val="accent1"/>
                </a:solidFill>
              </a:rPr>
              <a:t>Skapa framgång</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754565" y="3831075"/>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graphicFrame>
        <p:nvGraphicFramePr>
          <p:cNvPr id="10" name="Diagram 9">
            <a:extLst>
              <a:ext uri="{FF2B5EF4-FFF2-40B4-BE49-F238E27FC236}">
                <a16:creationId xmlns:a16="http://schemas.microsoft.com/office/drawing/2014/main" id="{EDE87DB6-64B1-4B07-B2BD-ECE0543779AA}"/>
              </a:ext>
            </a:extLst>
          </p:cNvPr>
          <p:cNvGraphicFramePr/>
          <p:nvPr>
            <p:extLst>
              <p:ext uri="{D42A27DB-BD31-4B8C-83A1-F6EECF244321}">
                <p14:modId xmlns:p14="http://schemas.microsoft.com/office/powerpoint/2010/main" val="679055887"/>
              </p:ext>
            </p:extLst>
          </p:nvPr>
        </p:nvGraphicFramePr>
        <p:xfrm>
          <a:off x="6858000" y="1905000"/>
          <a:ext cx="5006579" cy="3227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ADEA98D1-07DD-C974-FA2F-F59179700804}"/>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43291" y="5553219"/>
            <a:ext cx="896739" cy="849661"/>
          </a:xfrm>
          <a:prstGeom prst="rect">
            <a:avLst/>
          </a:prstGeom>
        </p:spPr>
      </p:pic>
      <p:sp>
        <p:nvSpPr>
          <p:cNvPr id="3" name="Background - Solid">
            <a:extLst>
              <a:ext uri="{FF2B5EF4-FFF2-40B4-BE49-F238E27FC236}">
                <a16:creationId xmlns:a16="http://schemas.microsoft.com/office/drawing/2014/main" id="{3836D6D0-0F2A-0C78-3E05-F5D6BDC7809A}"/>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324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23</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 name="Headline">
            <a:extLst>
              <a:ext uri="{FF2B5EF4-FFF2-40B4-BE49-F238E27FC236}">
                <a16:creationId xmlns:a16="http://schemas.microsoft.com/office/drawing/2014/main" id="{D3AD85BC-451F-865B-5954-1BAD2FB15E98}"/>
              </a:ext>
            </a:extLst>
          </p:cNvPr>
          <p:cNvSpPr txBox="1">
            <a:spLocks/>
          </p:cNvSpPr>
          <p:nvPr/>
        </p:nvSpPr>
        <p:spPr>
          <a:xfrm>
            <a:off x="926632" y="2557915"/>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sv-SE" dirty="0">
                <a:latin typeface="Calibri" panose="020F0502020204030204" pitchFamily="34" charset="0"/>
                <a:cs typeface="Calibri" panose="020F0502020204030204" pitchFamily="34" charset="0"/>
              </a:rPr>
              <a:t>KOM IHÅG ATT FIRA</a:t>
            </a:r>
          </a:p>
        </p:txBody>
      </p:sp>
    </p:spTree>
    <p:extLst>
      <p:ext uri="{BB962C8B-B14F-4D97-AF65-F5344CB8AC3E}">
        <p14:creationId xmlns:p14="http://schemas.microsoft.com/office/powerpoint/2010/main" val="3065689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8FD2C900-8240-9CB8-E2A6-394A289E71AD}"/>
              </a:ext>
            </a:extLst>
          </p:cNvPr>
          <p:cNvGrpSpPr/>
          <p:nvPr/>
        </p:nvGrpSpPr>
        <p:grpSpPr>
          <a:xfrm>
            <a:off x="304800" y="633695"/>
            <a:ext cx="7460420" cy="712613"/>
            <a:chOff x="152400" y="17645"/>
            <a:chExt cx="7460420" cy="712613"/>
          </a:xfrm>
        </p:grpSpPr>
        <p:sp>
          <p:nvSpPr>
            <p:cNvPr id="4" name="Yellow Bar">
              <a:extLst>
                <a:ext uri="{FF2B5EF4-FFF2-40B4-BE49-F238E27FC236}">
                  <a16:creationId xmlns:a16="http://schemas.microsoft.com/office/drawing/2014/main" id="{12E8056F-6711-E347-83F9-DD1107CC88EE}"/>
                </a:ext>
              </a:extLst>
            </p:cNvPr>
            <p:cNvSpPr/>
            <p:nvPr/>
          </p:nvSpPr>
          <p:spPr>
            <a:xfrm flipV="1">
              <a:off x="381000" y="684539"/>
              <a:ext cx="53897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accent1"/>
                  </a:solidFill>
                </a:rPr>
                <a:t>Kom ihåg att fira</a:t>
              </a:r>
            </a:p>
          </p:txBody>
        </p:sp>
      </p:gr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24</a:t>
            </a:fld>
            <a:endParaRPr lang="en-US" sz="1000">
              <a:solidFill>
                <a:schemeClr val="bg1"/>
              </a:solidFill>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762000" y="1980002"/>
            <a:ext cx="9692879"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400" dirty="0">
                <a:solidFill>
                  <a:schemeClr val="bg1"/>
                </a:solidFill>
                <a:latin typeface="Calibri" panose="020F0502020204030204" pitchFamily="34" charset="0"/>
                <a:cs typeface="Calibri" panose="020F0502020204030204" pitchFamily="34" charset="0"/>
              </a:rPr>
              <a:t>I </a:t>
            </a:r>
            <a:r>
              <a:rPr lang="sv-SE" sz="2400" u="sng"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LCI:s butik</a:t>
            </a:r>
            <a:r>
              <a:rPr lang="sv-SE" sz="2400" dirty="0">
                <a:solidFill>
                  <a:schemeClr val="bg1"/>
                </a:solidFill>
                <a:latin typeface="Calibri" panose="020F0502020204030204" pitchFamily="34" charset="0"/>
                <a:cs typeface="Calibri" panose="020F0502020204030204" pitchFamily="34" charset="0"/>
              </a:rPr>
              <a:t> kan du enkelt beställa diplom, plaketter och andra utmärkelser för att fira. Om du har frågor gällande klubbrekvisita skickar du e-post till </a:t>
            </a:r>
            <a:r>
              <a:rPr lang="sv-SE" sz="2400" u="sng"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orderdetails@lionsclubs.org</a:t>
            </a:r>
            <a:r>
              <a:rPr lang="sv-SE" sz="2400" dirty="0">
                <a:solidFill>
                  <a:schemeClr val="bg1"/>
                </a:solidFill>
                <a:latin typeface="Calibri" panose="020F0502020204030204" pitchFamily="34" charset="0"/>
                <a:cs typeface="Calibri" panose="020F0502020204030204" pitchFamily="34" charset="0"/>
              </a:rPr>
              <a:t>. </a:t>
            </a:r>
          </a:p>
        </p:txBody>
      </p:sp>
      <p:sp>
        <p:nvSpPr>
          <p:cNvPr id="11" name="Content Placeholder 2">
            <a:extLst>
              <a:ext uri="{FF2B5EF4-FFF2-40B4-BE49-F238E27FC236}">
                <a16:creationId xmlns:a16="http://schemas.microsoft.com/office/drawing/2014/main" id="{3935313C-E7CA-4D0A-90F9-47836485D120}"/>
              </a:ext>
            </a:extLst>
          </p:cNvPr>
          <p:cNvSpPr txBox="1">
            <a:spLocks/>
          </p:cNvSpPr>
          <p:nvPr/>
        </p:nvSpPr>
        <p:spPr>
          <a:xfrm>
            <a:off x="2975246" y="3703334"/>
            <a:ext cx="7848600" cy="2286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2400">
                <a:solidFill>
                  <a:schemeClr val="bg1"/>
                </a:solidFill>
                <a:latin typeface="Calibri" panose="020F0502020204030204" pitchFamily="34" charset="0"/>
                <a:cs typeface="Calibri" panose="020F0502020204030204" pitchFamily="34" charset="0"/>
              </a:rPr>
              <a:t>Hur kommer vi att fira?</a:t>
            </a:r>
          </a:p>
          <a:p>
            <a:r>
              <a:rPr lang="sv-SE" sz="2400">
                <a:solidFill>
                  <a:schemeClr val="bg1"/>
                </a:solidFill>
                <a:latin typeface="Calibri" panose="020F0502020204030204" pitchFamily="34" charset="0"/>
                <a:cs typeface="Calibri" panose="020F0502020204030204" pitchFamily="34" charset="0"/>
              </a:rPr>
              <a:t> </a:t>
            </a:r>
          </a:p>
          <a:p>
            <a:r>
              <a:rPr lang="sv-SE" sz="2400">
                <a:solidFill>
                  <a:schemeClr val="bg1"/>
                </a:solidFill>
                <a:latin typeface="Calibri" panose="020F0502020204030204" pitchFamily="34" charset="0"/>
                <a:cs typeface="Calibri" panose="020F0502020204030204" pitchFamily="34" charset="0"/>
              </a:rPr>
              <a:t> </a:t>
            </a:r>
          </a:p>
          <a:p>
            <a:r>
              <a:rPr lang="sv-SE" sz="2400">
                <a:solidFill>
                  <a:schemeClr val="bg1"/>
                </a:solidFill>
                <a:latin typeface="Calibri" panose="020F0502020204030204" pitchFamily="34" charset="0"/>
                <a:cs typeface="Calibri" panose="020F0502020204030204" pitchFamily="34" charset="0"/>
              </a:rPr>
              <a:t> </a:t>
            </a:r>
          </a:p>
          <a:p>
            <a:r>
              <a:rPr lang="sv-SE" sz="2400">
                <a:solidFill>
                  <a:schemeClr val="bg1"/>
                </a:solidFill>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2B4A2C62-9934-3B7F-B282-155E7F840213}"/>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84983" y="5423958"/>
            <a:ext cx="993832" cy="849661"/>
          </a:xfrm>
          <a:prstGeom prst="rect">
            <a:avLst/>
          </a:prstGeom>
        </p:spPr>
      </p:pic>
      <p:sp>
        <p:nvSpPr>
          <p:cNvPr id="6" name="Background - Solid">
            <a:extLst>
              <a:ext uri="{FF2B5EF4-FFF2-40B4-BE49-F238E27FC236}">
                <a16:creationId xmlns:a16="http://schemas.microsoft.com/office/drawing/2014/main" id="{1A211903-0725-9DBB-D315-6D64564F3ACE}"/>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885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sp>
        <p:nvSpPr>
          <p:cNvPr id="13" name="Rectangle 12">
            <a:extLst>
              <a:ext uri="{FF2B5EF4-FFF2-40B4-BE49-F238E27FC236}">
                <a16:creationId xmlns:a16="http://schemas.microsoft.com/office/drawing/2014/main" id="{11736E80-457F-474B-835B-CE365A93819E}"/>
              </a:ext>
            </a:extLst>
          </p:cNvPr>
          <p:cNvSpPr/>
          <p:nvPr/>
        </p:nvSpPr>
        <p:spPr>
          <a:xfrm>
            <a:off x="295244" y="1412664"/>
            <a:ext cx="10927557" cy="461665"/>
          </a:xfrm>
          <a:prstGeom prst="rect">
            <a:avLst/>
          </a:prstGeom>
        </p:spPr>
        <p:txBody>
          <a:bodyPr wrap="square">
            <a:spAutoFit/>
          </a:bodyPr>
          <a:lstStyle/>
          <a:p>
            <a:r>
              <a:rPr lang="sv-SE" sz="2400" dirty="0">
                <a:solidFill>
                  <a:schemeClr val="bg1"/>
                </a:solidFill>
                <a:latin typeface="Calibri" panose="020F0502020204030204" pitchFamily="34" charset="0"/>
                <a:cs typeface="Calibri" panose="020F0502020204030204" pitchFamily="34" charset="0"/>
              </a:rPr>
              <a:t>Ladda ner vägledning, PowerPoint och resurser som hjälper er klubb. </a:t>
            </a:r>
          </a:p>
        </p:txBody>
      </p:sp>
      <p:sp>
        <p:nvSpPr>
          <p:cNvPr id="14" name="Rectangle 13">
            <a:extLst>
              <a:ext uri="{FF2B5EF4-FFF2-40B4-BE49-F238E27FC236}">
                <a16:creationId xmlns:a16="http://schemas.microsoft.com/office/drawing/2014/main" id="{7D9FF34C-06D7-46D4-9AD6-9F809BD4109D}"/>
              </a:ext>
            </a:extLst>
          </p:cNvPr>
          <p:cNvSpPr/>
          <p:nvPr/>
        </p:nvSpPr>
        <p:spPr>
          <a:xfrm>
            <a:off x="6003121" y="148894"/>
            <a:ext cx="5861458" cy="461665"/>
          </a:xfrm>
          <a:prstGeom prst="rect">
            <a:avLst/>
          </a:prstGeom>
        </p:spPr>
        <p:txBody>
          <a:bodyPr wrap="square">
            <a:spAutoFit/>
          </a:bodyPr>
          <a:lstStyle/>
          <a:p>
            <a:endParaRPr lang="en-US" sz="2400" b="1" dirty="0">
              <a:solidFill>
                <a:schemeClr val="bg1"/>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3666A831-5539-4B10-B1A6-F4F4D7C8EE8D}"/>
              </a:ext>
            </a:extLst>
          </p:cNvPr>
          <p:cNvSpPr/>
          <p:nvPr/>
        </p:nvSpPr>
        <p:spPr>
          <a:xfrm>
            <a:off x="9021360" y="2021068"/>
            <a:ext cx="1856750" cy="830997"/>
          </a:xfrm>
          <a:prstGeom prst="rect">
            <a:avLst/>
          </a:prstGeom>
        </p:spPr>
        <p:txBody>
          <a:bodyPr wrap="square">
            <a:spAutoFit/>
          </a:bodyPr>
          <a:lstStyle/>
          <a:p>
            <a:r>
              <a:rPr lang="sv-SE" sz="2400" b="1" dirty="0">
                <a:solidFill>
                  <a:schemeClr val="bg1"/>
                </a:solidFill>
                <a:latin typeface="Calibri" panose="020F0502020204030204" pitchFamily="34" charset="0"/>
                <a:cs typeface="Calibri" panose="020F0502020204030204" pitchFamily="34" charset="0"/>
              </a:rPr>
              <a:t>PowerPoint-presentation</a:t>
            </a:r>
          </a:p>
        </p:txBody>
      </p:sp>
      <p:sp>
        <p:nvSpPr>
          <p:cNvPr id="18" name="Rectangle 17">
            <a:extLst>
              <a:ext uri="{FF2B5EF4-FFF2-40B4-BE49-F238E27FC236}">
                <a16:creationId xmlns:a16="http://schemas.microsoft.com/office/drawing/2014/main" id="{49D48252-11DE-4006-B9C9-AF01B63F91D6}"/>
              </a:ext>
            </a:extLst>
          </p:cNvPr>
          <p:cNvSpPr/>
          <p:nvPr/>
        </p:nvSpPr>
        <p:spPr>
          <a:xfrm>
            <a:off x="5897785" y="2670958"/>
            <a:ext cx="1704350" cy="468780"/>
          </a:xfrm>
          <a:prstGeom prst="rect">
            <a:avLst/>
          </a:prstGeom>
        </p:spPr>
        <p:txBody>
          <a:bodyPr wrap="square">
            <a:spAutoFit/>
          </a:bodyPr>
          <a:lstStyle/>
          <a:p>
            <a:r>
              <a:rPr lang="sv-SE" sz="2400" b="1" dirty="0">
                <a:solidFill>
                  <a:schemeClr val="bg1"/>
                </a:solidFill>
                <a:latin typeface="Calibri" panose="020F0502020204030204" pitchFamily="34" charset="0"/>
                <a:cs typeface="Calibri" panose="020F0502020204030204" pitchFamily="34" charset="0"/>
              </a:rPr>
              <a:t>Vägledning</a:t>
            </a:r>
          </a:p>
        </p:txBody>
      </p:sp>
      <p:sp>
        <p:nvSpPr>
          <p:cNvPr id="15" name="Headline">
            <a:extLst>
              <a:ext uri="{FF2B5EF4-FFF2-40B4-BE49-F238E27FC236}">
                <a16:creationId xmlns:a16="http://schemas.microsoft.com/office/drawing/2014/main" id="{DCABE8B6-F5C1-4124-B71A-69AF8B4C55AF}"/>
              </a:ext>
            </a:extLst>
          </p:cNvPr>
          <p:cNvSpPr txBox="1">
            <a:spLocks/>
          </p:cNvSpPr>
          <p:nvPr/>
        </p:nvSpPr>
        <p:spPr>
          <a:xfrm>
            <a:off x="302278" y="424080"/>
            <a:ext cx="9276522" cy="66503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chemeClr val="accent1"/>
                </a:solidFill>
              </a:rPr>
              <a:t>Utformad för dig att använda i din klubb</a:t>
            </a:r>
          </a:p>
        </p:txBody>
      </p:sp>
      <p:pic>
        <p:nvPicPr>
          <p:cNvPr id="4" name="Picture 3">
            <a:extLst>
              <a:ext uri="{FF2B5EF4-FFF2-40B4-BE49-F238E27FC236}">
                <a16:creationId xmlns:a16="http://schemas.microsoft.com/office/drawing/2014/main" id="{E579CFC3-DA17-3264-824A-609B94D017AA}"/>
              </a:ext>
            </a:extLst>
          </p:cNvPr>
          <p:cNvPicPr>
            <a:picLocks noChangeAspect="1"/>
          </p:cNvPicPr>
          <p:nvPr/>
        </p:nvPicPr>
        <p:blipFill>
          <a:blip r:embed="rId3"/>
          <a:stretch>
            <a:fillRect/>
          </a:stretch>
        </p:blipFill>
        <p:spPr>
          <a:xfrm>
            <a:off x="8153400" y="3026314"/>
            <a:ext cx="3878090" cy="2168491"/>
          </a:xfrm>
          <a:prstGeom prst="rect">
            <a:avLst/>
          </a:prstGeom>
        </p:spPr>
      </p:pic>
      <p:sp>
        <p:nvSpPr>
          <p:cNvPr id="5" name="Rectangle 4">
            <a:extLst>
              <a:ext uri="{FF2B5EF4-FFF2-40B4-BE49-F238E27FC236}">
                <a16:creationId xmlns:a16="http://schemas.microsoft.com/office/drawing/2014/main" id="{7D4C7310-949A-1759-367E-5420D7799B5C}"/>
              </a:ext>
            </a:extLst>
          </p:cNvPr>
          <p:cNvSpPr/>
          <p:nvPr/>
        </p:nvSpPr>
        <p:spPr>
          <a:xfrm>
            <a:off x="838200" y="1989868"/>
            <a:ext cx="1704350" cy="468780"/>
          </a:xfrm>
          <a:prstGeom prst="rect">
            <a:avLst/>
          </a:prstGeom>
        </p:spPr>
        <p:txBody>
          <a:bodyPr wrap="square">
            <a:spAutoFit/>
          </a:bodyPr>
          <a:lstStyle/>
          <a:p>
            <a:r>
              <a:rPr lang="sv-SE" sz="2400" b="1" dirty="0">
                <a:solidFill>
                  <a:schemeClr val="bg1"/>
                </a:solidFill>
                <a:latin typeface="Calibri" panose="020F0502020204030204" pitchFamily="34" charset="0"/>
                <a:cs typeface="Calibri" panose="020F0502020204030204" pitchFamily="34" charset="0"/>
              </a:rPr>
              <a:t>Vägledning</a:t>
            </a:r>
          </a:p>
        </p:txBody>
      </p:sp>
      <p:pic>
        <p:nvPicPr>
          <p:cNvPr id="10" name="Picture 9">
            <a:extLst>
              <a:ext uri="{FF2B5EF4-FFF2-40B4-BE49-F238E27FC236}">
                <a16:creationId xmlns:a16="http://schemas.microsoft.com/office/drawing/2014/main" id="{2AF53993-AC33-1BF2-C6A7-9A9465820BA6}"/>
              </a:ext>
            </a:extLst>
          </p:cNvPr>
          <p:cNvPicPr>
            <a:picLocks noChangeAspect="1"/>
          </p:cNvPicPr>
          <p:nvPr/>
        </p:nvPicPr>
        <p:blipFill>
          <a:blip r:embed="rId4"/>
          <a:stretch>
            <a:fillRect/>
          </a:stretch>
        </p:blipFill>
        <p:spPr>
          <a:xfrm>
            <a:off x="5607064" y="3356484"/>
            <a:ext cx="2358475" cy="3123945"/>
          </a:xfrm>
          <a:prstGeom prst="rect">
            <a:avLst/>
          </a:prstGeom>
        </p:spPr>
      </p:pic>
      <p:pic>
        <p:nvPicPr>
          <p:cNvPr id="19" name="Picture 18">
            <a:extLst>
              <a:ext uri="{FF2B5EF4-FFF2-40B4-BE49-F238E27FC236}">
                <a16:creationId xmlns:a16="http://schemas.microsoft.com/office/drawing/2014/main" id="{6604AE23-A360-CC03-CD61-997225FA8D54}"/>
              </a:ext>
            </a:extLst>
          </p:cNvPr>
          <p:cNvPicPr>
            <a:picLocks noChangeAspect="1"/>
          </p:cNvPicPr>
          <p:nvPr/>
        </p:nvPicPr>
        <p:blipFill>
          <a:blip r:embed="rId5"/>
          <a:stretch>
            <a:fillRect/>
          </a:stretch>
        </p:blipFill>
        <p:spPr>
          <a:xfrm>
            <a:off x="32826" y="3026314"/>
            <a:ext cx="5313694" cy="3123944"/>
          </a:xfrm>
          <a:prstGeom prst="rect">
            <a:avLst/>
          </a:prstGeom>
        </p:spPr>
      </p:pic>
      <p:pic>
        <p:nvPicPr>
          <p:cNvPr id="20" name="Picture 19">
            <a:extLst>
              <a:ext uri="{FF2B5EF4-FFF2-40B4-BE49-F238E27FC236}">
                <a16:creationId xmlns:a16="http://schemas.microsoft.com/office/drawing/2014/main" id="{A0428036-D60D-6A54-74E0-04C059C8C245}"/>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10484" y="5716262"/>
            <a:ext cx="896739" cy="849661"/>
          </a:xfrm>
          <a:prstGeom prst="rect">
            <a:avLst/>
          </a:prstGeom>
        </p:spPr>
      </p:pic>
      <p:sp>
        <p:nvSpPr>
          <p:cNvPr id="21" name="Background - Solid">
            <a:extLst>
              <a:ext uri="{FF2B5EF4-FFF2-40B4-BE49-F238E27FC236}">
                <a16:creationId xmlns:a16="http://schemas.microsoft.com/office/drawing/2014/main" id="{1AE76C9A-E691-B27F-A548-7553315E3E76}"/>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22" name="Yellow Bar">
            <a:extLst>
              <a:ext uri="{FF2B5EF4-FFF2-40B4-BE49-F238E27FC236}">
                <a16:creationId xmlns:a16="http://schemas.microsoft.com/office/drawing/2014/main" id="{DFA27C7B-3C08-649E-D6BA-DD39EBC790E2}"/>
              </a:ext>
            </a:extLst>
          </p:cNvPr>
          <p:cNvSpPr/>
          <p:nvPr/>
        </p:nvSpPr>
        <p:spPr>
          <a:xfrm>
            <a:off x="338266" y="105865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Tree>
    <p:extLst>
      <p:ext uri="{BB962C8B-B14F-4D97-AF65-F5344CB8AC3E}">
        <p14:creationId xmlns:p14="http://schemas.microsoft.com/office/powerpoint/2010/main" val="2482871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human face, person, person, collage&#10;&#10;Description automatically generated">
            <a:extLst>
              <a:ext uri="{FF2B5EF4-FFF2-40B4-BE49-F238E27FC236}">
                <a16:creationId xmlns:a16="http://schemas.microsoft.com/office/drawing/2014/main" id="{EE1EB72F-2309-BCAF-1C08-E802D685C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9" name="Background - Overlay">
            <a:extLst>
              <a:ext uri="{FF2B5EF4-FFF2-40B4-BE49-F238E27FC236}">
                <a16:creationId xmlns:a16="http://schemas.microsoft.com/office/drawing/2014/main" id="{8CC60AFD-58DF-E6B5-4E65-6C116BFB4189}"/>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dirty="0">
              <a:solidFill>
                <a:schemeClr val="bg1"/>
              </a:solidFill>
            </a:endParaRPr>
          </a:p>
        </p:txBody>
      </p:sp>
      <p:pic>
        <p:nvPicPr>
          <p:cNvPr id="5" name="Picture 4" descr="lionlogo_white.eps">
            <a:extLst>
              <a:ext uri="{FF2B5EF4-FFF2-40B4-BE49-F238E27FC236}">
                <a16:creationId xmlns:a16="http://schemas.microsoft.com/office/drawing/2014/main" id="{96E4C017-D504-4266-BD3D-D61DA60B16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6400" y="1828800"/>
            <a:ext cx="1204464" cy="1174956"/>
          </a:xfrm>
          <a:prstGeom prst="rect">
            <a:avLst/>
          </a:prstGeom>
        </p:spPr>
      </p:pic>
      <p:sp>
        <p:nvSpPr>
          <p:cNvPr id="6" name="Title 1">
            <a:extLst>
              <a:ext uri="{FF2B5EF4-FFF2-40B4-BE49-F238E27FC236}">
                <a16:creationId xmlns:a16="http://schemas.microsoft.com/office/drawing/2014/main" id="{BE5CE7D0-AE24-51D1-E0D3-63022C87CC56}"/>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n-US" sz="4800" b="1" dirty="0">
                <a:solidFill>
                  <a:schemeClr val="bg1"/>
                </a:solidFill>
                <a:latin typeface="Helvetica Neue" charset="0"/>
                <a:ea typeface="Helvetica Neue" charset="0"/>
                <a:cs typeface="Helvetica Neue" charset="0"/>
              </a:rPr>
              <a:t>Tack!</a:t>
            </a:r>
          </a:p>
        </p:txBody>
      </p:sp>
      <p:sp>
        <p:nvSpPr>
          <p:cNvPr id="7" name="Rectangle 6">
            <a:extLst>
              <a:ext uri="{FF2B5EF4-FFF2-40B4-BE49-F238E27FC236}">
                <a16:creationId xmlns:a16="http://schemas.microsoft.com/office/drawing/2014/main" id="{A59A182A-F7C9-2D50-1338-065060B5634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8" name="TextBox 7">
            <a:extLst>
              <a:ext uri="{FF2B5EF4-FFF2-40B4-BE49-F238E27FC236}">
                <a16:creationId xmlns:a16="http://schemas.microsoft.com/office/drawing/2014/main" id="{DCEF54F2-6210-10BA-9007-D2166429BE17}"/>
              </a:ext>
            </a:extLst>
          </p:cNvPr>
          <p:cNvSpPr txBox="1"/>
          <p:nvPr/>
        </p:nvSpPr>
        <p:spPr>
          <a:xfrm>
            <a:off x="4404334" y="6248400"/>
            <a:ext cx="3399810" cy="338554"/>
          </a:xfrm>
          <a:prstGeom prst="rect">
            <a:avLst/>
          </a:prstGeom>
          <a:noFill/>
        </p:spPr>
        <p:txBody>
          <a:bodyPr wrap="square" rtlCol="0">
            <a:spAutoFit/>
          </a:bodyPr>
          <a:lstStyle/>
          <a:p>
            <a:pPr algn="ctr"/>
            <a:r>
              <a:rPr lang="en-US" sz="1600" b="1" dirty="0">
                <a:solidFill>
                  <a:schemeClr val="bg1"/>
                </a:solidFill>
              </a:rPr>
              <a:t>© 2022 Lions International</a:t>
            </a:r>
          </a:p>
        </p:txBody>
      </p:sp>
    </p:spTree>
    <p:extLst>
      <p:ext uri="{BB962C8B-B14F-4D97-AF65-F5344CB8AC3E}">
        <p14:creationId xmlns:p14="http://schemas.microsoft.com/office/powerpoint/2010/main" val="2219868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4" y="1177590"/>
            <a:ext cx="3480435" cy="83371"/>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81000" y="529681"/>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latin typeface="Calibri" panose="020F0502020204030204" pitchFamily="34" charset="0"/>
                <a:cs typeface="Calibri" panose="020F0502020204030204" pitchFamily="34" charset="0"/>
              </a:rPr>
              <a:t>Global medlemsfokusering för klubbar</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grpSp>
        <p:nvGrpSpPr>
          <p:cNvPr id="3" name="Group 2">
            <a:extLst>
              <a:ext uri="{FF2B5EF4-FFF2-40B4-BE49-F238E27FC236}">
                <a16:creationId xmlns:a16="http://schemas.microsoft.com/office/drawing/2014/main" id="{0A8ADCF5-8277-8780-6038-B6983A2E00FA}"/>
              </a:ext>
            </a:extLst>
          </p:cNvPr>
          <p:cNvGrpSpPr/>
          <p:nvPr/>
        </p:nvGrpSpPr>
        <p:grpSpPr>
          <a:xfrm>
            <a:off x="2088191" y="3473131"/>
            <a:ext cx="6796415" cy="2768880"/>
            <a:chOff x="1356985" y="3012770"/>
            <a:chExt cx="6796415" cy="2768880"/>
          </a:xfrm>
        </p:grpSpPr>
        <p:grpSp>
          <p:nvGrpSpPr>
            <p:cNvPr id="2" name="Group 1">
              <a:extLst>
                <a:ext uri="{FF2B5EF4-FFF2-40B4-BE49-F238E27FC236}">
                  <a16:creationId xmlns:a16="http://schemas.microsoft.com/office/drawing/2014/main" id="{D639E146-14E1-4FAA-8A05-A7D728D33865}"/>
                </a:ext>
              </a:extLst>
            </p:cNvPr>
            <p:cNvGrpSpPr/>
            <p:nvPr/>
          </p:nvGrpSpPr>
          <p:grpSpPr>
            <a:xfrm>
              <a:off x="1784174" y="3012770"/>
              <a:ext cx="6369226" cy="2768880"/>
              <a:chOff x="1784174" y="3012770"/>
              <a:chExt cx="5759626" cy="2768880"/>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784249" y="5318040"/>
                <a:ext cx="249007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sv-SE" sz="2400">
                    <a:solidFill>
                      <a:schemeClr val="accent1"/>
                    </a:solidFill>
                    <a:latin typeface="Calibri" panose="020F0502020204030204" pitchFamily="34" charset="0"/>
                    <a:cs typeface="Calibri" panose="020F0502020204030204" pitchFamily="34" charset="0"/>
                  </a:rPr>
                  <a:t>Skapa framgång</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827967" y="3012770"/>
                <a:ext cx="4649033"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sv-SE" sz="2400" dirty="0">
                    <a:solidFill>
                      <a:schemeClr val="accent1"/>
                    </a:solidFill>
                    <a:latin typeface="Calibri" panose="020F0502020204030204" pitchFamily="34" charset="0"/>
                    <a:cs typeface="Calibri" panose="020F0502020204030204" pitchFamily="34" charset="0"/>
                  </a:rPr>
                  <a:t>Skapa ett team med klubbledare</a:t>
                </a:r>
              </a:p>
              <a:p>
                <a:pPr marL="107950" indent="0">
                  <a:buClr>
                    <a:schemeClr val="tx2"/>
                  </a:buClr>
                  <a:buFont typeface="Arial" pitchFamily="34" charset="0"/>
                  <a:buNone/>
                </a:pPr>
                <a:endParaRPr lang="en-US" kern="0" dirty="0">
                  <a:solidFill>
                    <a:schemeClr val="accent1"/>
                  </a:solidFill>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811178" y="3737337"/>
                <a:ext cx="5732622"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sv-SE" sz="2400">
                    <a:solidFill>
                      <a:schemeClr val="accent1"/>
                    </a:solidFill>
                    <a:latin typeface="Calibri" panose="020F0502020204030204" pitchFamily="34" charset="0"/>
                    <a:cs typeface="Calibri" panose="020F0502020204030204" pitchFamily="34" charset="0"/>
                  </a:rPr>
                  <a:t>Skapa en vision, bedöm behov och sätt upp mål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784174" y="4552731"/>
                <a:ext cx="4464225" cy="47768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sv-SE" sz="2400">
                    <a:solidFill>
                      <a:schemeClr val="accent1"/>
                    </a:solidFill>
                    <a:latin typeface="Calibri" panose="020F0502020204030204" pitchFamily="34" charset="0"/>
                    <a:cs typeface="Calibri" panose="020F0502020204030204" pitchFamily="34" charset="0"/>
                  </a:rPr>
                  <a:t>Skapa en plan för att nå våra mål</a:t>
                </a:r>
              </a:p>
              <a:p>
                <a:pPr marL="107950" indent="0">
                  <a:buClr>
                    <a:schemeClr val="tx2"/>
                  </a:buClr>
                  <a:buFont typeface="Arial" pitchFamily="34" charset="0"/>
                  <a:buNone/>
                </a:pPr>
                <a:endParaRPr lang="en-US" sz="800" kern="0" dirty="0">
                  <a:solidFill>
                    <a:schemeClr val="accent1"/>
                  </a:solidFill>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sv-SE" sz="2000" b="1" i="0" u="none" strike="noStrike" cap="none" normalizeH="0">
                  <a:ln>
                    <a:noFill/>
                  </a:ln>
                  <a:solidFill>
                    <a:schemeClr val="tx2"/>
                  </a:solidFill>
                  <a:ea typeface="ヒラギノ角ゴ Pro W3" pitchFamily="84" charset="-128"/>
                </a:rPr>
                <a:t>1</a:t>
              </a:r>
            </a:p>
          </p:txBody>
        </p:sp>
        <p:sp>
          <p:nvSpPr>
            <p:cNvPr id="27" name="Oval 26">
              <a:extLst>
                <a:ext uri="{FF2B5EF4-FFF2-40B4-BE49-F238E27FC236}">
                  <a16:creationId xmlns:a16="http://schemas.microsoft.com/office/drawing/2014/main" id="{7CB11EF6-0558-4779-B1C1-69D82DF3B1EF}"/>
                </a:ext>
              </a:extLst>
            </p:cNvPr>
            <p:cNvSpPr/>
            <p:nvPr/>
          </p:nvSpPr>
          <p:spPr bwMode="auto">
            <a:xfrm>
              <a:off x="1356985" y="3781677"/>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sv-SE" sz="2000" b="1" i="0" u="none" strike="noStrike" cap="none" normalizeH="0">
                  <a:ln>
                    <a:noFill/>
                  </a:ln>
                  <a:solidFill>
                    <a:schemeClr val="tx2"/>
                  </a:solidFill>
                  <a:ea typeface="ヒラギノ角ゴ Pro W3" pitchFamily="84" charset="-128"/>
                </a:rPr>
                <a:t>2</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sv-SE" sz="2000" b="1" i="0" u="none" strike="noStrike" cap="none" normalizeH="0">
                  <a:ln>
                    <a:noFill/>
                  </a:ln>
                  <a:solidFill>
                    <a:schemeClr val="tx2"/>
                  </a:solidFill>
                  <a:ea typeface="ヒラギノ角ゴ Pro W3" pitchFamily="84" charset="-128"/>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61269"/>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sv-SE" sz="2000" b="1" i="0" u="none" strike="noStrike" cap="none" normalizeH="0">
                  <a:ln>
                    <a:noFill/>
                  </a:ln>
                  <a:solidFill>
                    <a:schemeClr val="tx2"/>
                  </a:solidFill>
                  <a:ea typeface="ヒラギノ角ゴ Pro W3" pitchFamily="84" charset="-128"/>
                </a:rPr>
                <a:t>4</a:t>
              </a:r>
            </a:p>
          </p:txBody>
        </p:sp>
      </p:grpSp>
      <p:graphicFrame>
        <p:nvGraphicFramePr>
          <p:cNvPr id="18" name="Diagram 17">
            <a:extLst>
              <a:ext uri="{FF2B5EF4-FFF2-40B4-BE49-F238E27FC236}">
                <a16:creationId xmlns:a16="http://schemas.microsoft.com/office/drawing/2014/main" id="{7B30169F-D481-4034-BBD4-F28C41BAB81F}"/>
              </a:ext>
            </a:extLst>
          </p:cNvPr>
          <p:cNvGraphicFramePr/>
          <p:nvPr>
            <p:extLst>
              <p:ext uri="{D42A27DB-BD31-4B8C-83A1-F6EECF244321}">
                <p14:modId xmlns:p14="http://schemas.microsoft.com/office/powerpoint/2010/main" val="986883935"/>
              </p:ext>
            </p:extLst>
          </p:nvPr>
        </p:nvGraphicFramePr>
        <p:xfrm>
          <a:off x="1660301" y="1890211"/>
          <a:ext cx="7924799" cy="12707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F20B4E04-48AC-A812-0E17-182CE918F2A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0104339" y="5853615"/>
            <a:ext cx="896739" cy="849661"/>
          </a:xfrm>
          <a:prstGeom prst="rect">
            <a:avLst/>
          </a:prstGeom>
        </p:spPr>
      </p:pic>
      <p:sp>
        <p:nvSpPr>
          <p:cNvPr id="8" name="Background - Solid">
            <a:extLst>
              <a:ext uri="{FF2B5EF4-FFF2-40B4-BE49-F238E27FC236}">
                <a16:creationId xmlns:a16="http://schemas.microsoft.com/office/drawing/2014/main" id="{66941485-EAD5-423D-2D98-C556A77EA79F}"/>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185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53176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chemeClr val="accent1"/>
                </a:solidFill>
                <a:latin typeface="Calibri" panose="020F0502020204030204" pitchFamily="34" charset="0"/>
                <a:cs typeface="Calibri" panose="020F0502020204030204" pitchFamily="34" charset="0"/>
              </a:rPr>
              <a:t>Skapa ett team med klubbledare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455071" y="1638488"/>
            <a:ext cx="10593929" cy="4524315"/>
          </a:xfrm>
          <a:prstGeom prst="rect">
            <a:avLst/>
          </a:prstGeom>
        </p:spPr>
        <p:txBody>
          <a:bodyPr wrap="square">
            <a:spAutoFit/>
          </a:bodyPr>
          <a:lstStyle/>
          <a:p>
            <a:r>
              <a:rPr lang="sv-SE" sz="2400" b="1" dirty="0">
                <a:solidFill>
                  <a:schemeClr val="bg1"/>
                </a:solidFill>
                <a:latin typeface="Calibri" panose="020F0502020204030204" pitchFamily="34" charset="0"/>
                <a:cs typeface="Calibri" panose="020F0502020204030204" pitchFamily="34" charset="0"/>
              </a:rPr>
              <a:t>Nuvarande ledare: </a:t>
            </a:r>
            <a:r>
              <a:rPr lang="sv-SE" sz="2400" dirty="0">
                <a:solidFill>
                  <a:schemeClr val="bg1"/>
                </a:solidFill>
                <a:latin typeface="Calibri" panose="020F0502020204030204" pitchFamily="34" charset="0"/>
                <a:cs typeface="Calibri" panose="020F0502020204030204" pitchFamily="34" charset="0"/>
              </a:rPr>
              <a:t>Identifiera vilka som kan genomföra och leda utvecklingen av strategin. </a:t>
            </a:r>
          </a:p>
          <a:p>
            <a:endParaRPr lang="en-US" sz="2400" dirty="0">
              <a:solidFill>
                <a:schemeClr val="bg1"/>
              </a:solidFill>
              <a:latin typeface="Calibri" panose="020F0502020204030204" pitchFamily="34" charset="0"/>
              <a:cs typeface="Calibri" panose="020F0502020204030204" pitchFamily="34" charset="0"/>
            </a:endParaRPr>
          </a:p>
          <a:p>
            <a:r>
              <a:rPr lang="sv-SE" sz="2400" b="1" dirty="0">
                <a:solidFill>
                  <a:schemeClr val="bg1"/>
                </a:solidFill>
                <a:latin typeface="Calibri" panose="020F0502020204030204" pitchFamily="34" charset="0"/>
                <a:cs typeface="Calibri" panose="020F0502020204030204" pitchFamily="34" charset="0"/>
              </a:rPr>
              <a:t>Framtida ledare: </a:t>
            </a:r>
            <a:r>
              <a:rPr lang="sv-SE" sz="2400" dirty="0">
                <a:solidFill>
                  <a:schemeClr val="bg1"/>
                </a:solidFill>
                <a:latin typeface="Calibri" panose="020F0502020204030204" pitchFamily="34" charset="0"/>
                <a:cs typeface="Calibri" panose="020F0502020204030204" pitchFamily="34" charset="0"/>
              </a:rPr>
              <a:t>Inkludera medlemmar som kan bli ledare i framtiden.  Medlemmar som har varit ledare, vilka kan tillhandahålla kunskap och stöd samt är intresserade av klubbens framtid. </a:t>
            </a:r>
          </a:p>
          <a:p>
            <a:endParaRPr lang="en-US" sz="2400" dirty="0">
              <a:solidFill>
                <a:schemeClr val="bg1"/>
              </a:solidFill>
              <a:latin typeface="Calibri" panose="020F0502020204030204" pitchFamily="34" charset="0"/>
              <a:cs typeface="Calibri" panose="020F0502020204030204" pitchFamily="34" charset="0"/>
            </a:endParaRPr>
          </a:p>
          <a:p>
            <a:r>
              <a:rPr lang="sv-SE" sz="2400" b="1" dirty="0">
                <a:solidFill>
                  <a:schemeClr val="bg1"/>
                </a:solidFill>
                <a:latin typeface="Calibri" panose="020F0502020204030204" pitchFamily="34" charset="0"/>
                <a:cs typeface="Calibri" panose="020F0502020204030204" pitchFamily="34" charset="0"/>
              </a:rPr>
              <a:t>Fråga medlemmarna: </a:t>
            </a:r>
            <a:r>
              <a:rPr lang="sv-SE" sz="2400" dirty="0">
                <a:solidFill>
                  <a:schemeClr val="bg1"/>
                </a:solidFill>
                <a:latin typeface="Calibri" panose="020F0502020204030204" pitchFamily="34" charset="0"/>
                <a:cs typeface="Calibri" panose="020F0502020204030204" pitchFamily="34" charset="0"/>
              </a:rPr>
              <a:t>Att få full förståelse för klubbens behov. Sök efter en god blandning av medlemmar som representerar klubben på ett bra sätt. I mindre klubbar involverar du så många medlemmar som möjligt (erfarna medlemmar, nya medlemmar, unga medlemmar, yrkesmänniskor), för att både förstå deras behov och engagera deras talanger. </a:t>
            </a:r>
          </a:p>
        </p:txBody>
      </p:sp>
      <p:pic>
        <p:nvPicPr>
          <p:cNvPr id="2" name="Picture 1">
            <a:extLst>
              <a:ext uri="{FF2B5EF4-FFF2-40B4-BE49-F238E27FC236}">
                <a16:creationId xmlns:a16="http://schemas.microsoft.com/office/drawing/2014/main" id="{FB17567D-CB10-554D-0845-D2322606068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104339" y="5853615"/>
            <a:ext cx="896739" cy="849661"/>
          </a:xfrm>
          <a:prstGeom prst="rect">
            <a:avLst/>
          </a:prstGeom>
        </p:spPr>
      </p:pic>
      <p:sp>
        <p:nvSpPr>
          <p:cNvPr id="6" name="Background - Solid">
            <a:extLst>
              <a:ext uri="{FF2B5EF4-FFF2-40B4-BE49-F238E27FC236}">
                <a16:creationId xmlns:a16="http://schemas.microsoft.com/office/drawing/2014/main" id="{210D326F-ABB4-D69C-FDA4-D11A4764FA19}"/>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478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761981" y="622553"/>
            <a:ext cx="9336866"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chemeClr val="accent1"/>
                </a:solidFill>
                <a:latin typeface="Calibri" panose="020F0502020204030204" pitchFamily="34" charset="0"/>
                <a:cs typeface="Calibri" panose="020F0502020204030204" pitchFamily="34" charset="0"/>
              </a:rPr>
              <a:t>Skapa en vision, bedöm behov och sätt upp mål</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grpSp>
        <p:nvGrpSpPr>
          <p:cNvPr id="13" name="Group 12">
            <a:extLst>
              <a:ext uri="{FF2B5EF4-FFF2-40B4-BE49-F238E27FC236}">
                <a16:creationId xmlns:a16="http://schemas.microsoft.com/office/drawing/2014/main" id="{D13DA9AA-E370-4593-8389-853BE2B0CED3}"/>
              </a:ext>
            </a:extLst>
          </p:cNvPr>
          <p:cNvGrpSpPr/>
          <p:nvPr/>
        </p:nvGrpSpPr>
        <p:grpSpPr>
          <a:xfrm>
            <a:off x="914400" y="1494571"/>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1166284550"/>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sv-SE" sz="2000" b="0" i="0" u="none" strike="noStrike" cap="none" normalizeH="0">
                  <a:ln>
                    <a:noFill/>
                  </a:ln>
                  <a:solidFill>
                    <a:schemeClr val="bg1"/>
                  </a:solidFill>
                  <a:ea typeface="ヒラギノ角ゴ Pro W3" pitchFamily="84" charset="-128"/>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sv-SE" sz="2000">
                  <a:solidFill>
                    <a:schemeClr val="bg1"/>
                  </a:solidFill>
                  <a:ea typeface="ヒラギノ角ゴ Pro W3" pitchFamily="84" charset="-128"/>
                </a:rPr>
                <a:t>2</a:t>
              </a: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sv-SE" sz="2000" b="0" i="0" u="none" strike="noStrike" cap="none" normalizeH="0">
                  <a:ln>
                    <a:noFill/>
                  </a:ln>
                  <a:solidFill>
                    <a:schemeClr val="bg1"/>
                  </a:solidFill>
                  <a:ea typeface="ヒラギノ角ゴ Pro W3" pitchFamily="84" charset="-128"/>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sv-SE" sz="2000" b="0" i="0" u="none" strike="noStrike" cap="none" normalizeH="0">
                  <a:ln>
                    <a:noFill/>
                  </a:ln>
                  <a:solidFill>
                    <a:schemeClr val="bg1"/>
                  </a:solidFill>
                  <a:ea typeface="ヒラギノ角ゴ Pro W3" pitchFamily="84" charset="-128"/>
                </a:rPr>
                <a:t>4</a:t>
              </a:r>
            </a:p>
          </p:txBody>
        </p:sp>
      </p:grpSp>
      <p:sp>
        <p:nvSpPr>
          <p:cNvPr id="2" name="Yellow Bar">
            <a:extLst>
              <a:ext uri="{FF2B5EF4-FFF2-40B4-BE49-F238E27FC236}">
                <a16:creationId xmlns:a16="http://schemas.microsoft.com/office/drawing/2014/main" id="{94D05D35-2DF3-3550-A170-20F1037BD6A4}"/>
              </a:ext>
            </a:extLst>
          </p:cNvPr>
          <p:cNvSpPr/>
          <p:nvPr/>
        </p:nvSpPr>
        <p:spPr>
          <a:xfrm>
            <a:off x="837948" y="126837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pic>
        <p:nvPicPr>
          <p:cNvPr id="3" name="Picture 2">
            <a:extLst>
              <a:ext uri="{FF2B5EF4-FFF2-40B4-BE49-F238E27FC236}">
                <a16:creationId xmlns:a16="http://schemas.microsoft.com/office/drawing/2014/main" id="{F874DE5D-CCBA-C1D5-ED0C-3E9FB4F8F816}"/>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60728" y="5583509"/>
            <a:ext cx="896739" cy="849661"/>
          </a:xfrm>
          <a:prstGeom prst="rect">
            <a:avLst/>
          </a:prstGeom>
        </p:spPr>
      </p:pic>
      <p:sp>
        <p:nvSpPr>
          <p:cNvPr id="6" name="Background - Solid">
            <a:extLst>
              <a:ext uri="{FF2B5EF4-FFF2-40B4-BE49-F238E27FC236}">
                <a16:creationId xmlns:a16="http://schemas.microsoft.com/office/drawing/2014/main" id="{8B204A40-CA0D-D578-08C8-0BC0EB0F9F1A}"/>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248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4967"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BF9ABC3E-111B-E74B-61DD-4AED5361245D}"/>
              </a:ext>
            </a:extLst>
          </p:cNvPr>
          <p:cNvGrpSpPr/>
          <p:nvPr/>
        </p:nvGrpSpPr>
        <p:grpSpPr>
          <a:xfrm>
            <a:off x="0" y="248979"/>
            <a:ext cx="9453766" cy="1711842"/>
            <a:chOff x="-4967" y="-127865"/>
            <a:chExt cx="9453766" cy="1711842"/>
          </a:xfrm>
        </p:grpSpPr>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85800" y="-127865"/>
              <a:ext cx="87629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chemeClr val="bg1"/>
                  </a:solidFill>
                  <a:latin typeface="Calibri" panose="020F0502020204030204" pitchFamily="34" charset="0"/>
                  <a:ea typeface="Arial" charset="0"/>
                  <a:cs typeface="Calibri" panose="020F0502020204030204" pitchFamily="34" charset="0"/>
                </a:rPr>
                <a:t>Fokusområde 1</a:t>
              </a:r>
            </a:p>
            <a:p>
              <a:r>
                <a:rPr lang="sv-SE" dirty="0">
                  <a:solidFill>
                    <a:schemeClr val="bg1"/>
                  </a:solidFill>
                  <a:latin typeface="Calibri" panose="020F0502020204030204" pitchFamily="34" charset="0"/>
                  <a:ea typeface="Arial" charset="0"/>
                  <a:cs typeface="Calibri" panose="020F0502020204030204" pitchFamily="34" charset="0"/>
                </a:rPr>
                <a:t>Återuppliva klubben med nya medlemmar</a:t>
              </a: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1295400" y="2362200"/>
            <a:ext cx="9144000" cy="3200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sv-SE" sz="2400" b="1">
                <a:solidFill>
                  <a:schemeClr val="accent1"/>
                </a:solidFill>
                <a:latin typeface="Calibri" panose="020F0502020204030204" pitchFamily="34" charset="0"/>
                <a:cs typeface="Calibri" panose="020F0502020204030204" pitchFamily="34" charset="0"/>
              </a:rPr>
              <a:t>Diskussionsfrågor</a:t>
            </a:r>
          </a:p>
          <a:p>
            <a:pPr>
              <a:lnSpc>
                <a:spcPct val="110000"/>
              </a:lnSpc>
              <a:spcBef>
                <a:spcPts val="1200"/>
              </a:spcBef>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sv-SE" sz="2400">
                <a:solidFill>
                  <a:schemeClr val="accent1"/>
                </a:solidFill>
                <a:latin typeface="Calibri" panose="020F0502020204030204" pitchFamily="34" charset="0"/>
                <a:cs typeface="Calibri" panose="020F0502020204030204" pitchFamily="34" charset="0"/>
              </a:rPr>
              <a:t>Vilka möjligheter finns att öka antal medlemmar?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sv-SE" sz="2400">
                <a:solidFill>
                  <a:schemeClr val="accent1"/>
                </a:solidFill>
                <a:latin typeface="Calibri" panose="020F0502020204030204" pitchFamily="34" charset="0"/>
                <a:cs typeface="Calibri" panose="020F0502020204030204" pitchFamily="34" charset="0"/>
              </a:rPr>
              <a:t>Vad behöver vi göra för att rekrytera medlemmar på ett bättre sätt?</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sv-SE" sz="2400">
                <a:solidFill>
                  <a:schemeClr val="accent1"/>
                </a:solidFill>
                <a:latin typeface="Calibri" panose="020F0502020204030204" pitchFamily="34" charset="0"/>
                <a:cs typeface="Calibri" panose="020F0502020204030204" pitchFamily="34" charset="0"/>
              </a:rPr>
              <a:t>Varför går människor inte med i vår klubb?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sv-SE" sz="2400">
                <a:solidFill>
                  <a:schemeClr val="accent1"/>
                </a:solidFill>
                <a:latin typeface="Calibri" panose="020F0502020204030204" pitchFamily="34" charset="0"/>
                <a:cs typeface="Calibri" panose="020F0502020204030204" pitchFamily="34" charset="0"/>
              </a:rPr>
              <a:t>Varför blir människor medlemmar i vår klubb? </a:t>
            </a:r>
          </a:p>
          <a:p>
            <a:endParaRPr lang="en-US" kern="0" dirty="0">
              <a:solidFill>
                <a:schemeClr val="bg1"/>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pic>
        <p:nvPicPr>
          <p:cNvPr id="3" name="Picture 2">
            <a:extLst>
              <a:ext uri="{FF2B5EF4-FFF2-40B4-BE49-F238E27FC236}">
                <a16:creationId xmlns:a16="http://schemas.microsoft.com/office/drawing/2014/main" id="{757F7207-8FB5-13A0-E1BD-40EA6F910B4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439400" y="5755758"/>
            <a:ext cx="896739" cy="849661"/>
          </a:xfrm>
          <a:prstGeom prst="rect">
            <a:avLst/>
          </a:prstGeom>
        </p:spPr>
      </p:pic>
      <p:sp>
        <p:nvSpPr>
          <p:cNvPr id="4" name="Background - Solid">
            <a:extLst>
              <a:ext uri="{FF2B5EF4-FFF2-40B4-BE49-F238E27FC236}">
                <a16:creationId xmlns:a16="http://schemas.microsoft.com/office/drawing/2014/main" id="{2895FA5F-B683-D31D-90D3-CE48EC69E32A}"/>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893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grpSp>
        <p:nvGrpSpPr>
          <p:cNvPr id="3" name="Group 2">
            <a:extLst>
              <a:ext uri="{FF2B5EF4-FFF2-40B4-BE49-F238E27FC236}">
                <a16:creationId xmlns:a16="http://schemas.microsoft.com/office/drawing/2014/main" id="{A0CC26B3-AE19-4AB1-97D6-241F726CCDE2}"/>
              </a:ext>
            </a:extLst>
          </p:cNvPr>
          <p:cNvGrpSpPr/>
          <p:nvPr/>
        </p:nvGrpSpPr>
        <p:grpSpPr>
          <a:xfrm>
            <a:off x="11861" y="378679"/>
            <a:ext cx="11192597" cy="1711842"/>
            <a:chOff x="-4967" y="-127865"/>
            <a:chExt cx="11192597" cy="1711842"/>
          </a:xfrm>
        </p:grpSpPr>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519630" y="-127865"/>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chemeClr val="bg1"/>
                  </a:solidFill>
                  <a:latin typeface="Calibri" panose="020F0502020204030204" pitchFamily="34" charset="0"/>
                  <a:ea typeface="Arial" charset="0"/>
                  <a:cs typeface="Calibri" panose="020F0502020204030204" pitchFamily="34" charset="0"/>
                </a:rPr>
                <a:t>Fokusområde 2</a:t>
              </a:r>
            </a:p>
            <a:p>
              <a:r>
                <a:rPr lang="sv-SE" dirty="0">
                  <a:solidFill>
                    <a:schemeClr val="bg1"/>
                  </a:solidFill>
                  <a:latin typeface="Calibri" panose="020F0502020204030204" pitchFamily="34" charset="0"/>
                  <a:ea typeface="Arial" charset="0"/>
                  <a:cs typeface="Calibri" panose="020F0502020204030204" pitchFamily="34" charset="0"/>
                </a:rPr>
                <a:t>Skapa ny energi i klubben med nya hjälpinsatser</a:t>
              </a:r>
            </a:p>
          </p:txBody>
        </p:sp>
      </p:grpSp>
      <p:sp>
        <p:nvSpPr>
          <p:cNvPr id="2" name="Rectangle 1">
            <a:extLst>
              <a:ext uri="{FF2B5EF4-FFF2-40B4-BE49-F238E27FC236}">
                <a16:creationId xmlns:a16="http://schemas.microsoft.com/office/drawing/2014/main" id="{0C4057FF-398D-4E70-B6BD-EAB73CEF9F2C}"/>
              </a:ext>
            </a:extLst>
          </p:cNvPr>
          <p:cNvSpPr/>
          <p:nvPr/>
        </p:nvSpPr>
        <p:spPr>
          <a:xfrm>
            <a:off x="1140517" y="2275865"/>
            <a:ext cx="10394156" cy="4417363"/>
          </a:xfrm>
          <a:prstGeom prst="rect">
            <a:avLst/>
          </a:prstGeom>
        </p:spPr>
        <p:txBody>
          <a:bodyPr wrap="square">
            <a:spAutoFit/>
          </a:bodyPr>
          <a:lstStyle/>
          <a:p>
            <a:pPr>
              <a:lnSpc>
                <a:spcPct val="110000"/>
              </a:lnSpc>
            </a:pPr>
            <a:r>
              <a:rPr lang="sv-SE" sz="2400" b="1" dirty="0">
                <a:solidFill>
                  <a:schemeClr val="accent1"/>
                </a:solidFill>
                <a:latin typeface="Calibri" panose="020F0502020204030204" pitchFamily="34" charset="0"/>
                <a:cs typeface="Calibri" panose="020F0502020204030204" pitchFamily="34" charset="0"/>
              </a:rPr>
              <a:t>Diskussionsfrågor</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Är klubbens hjälpprojekt relevanta för hemortens nuvarande behov?</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Är medlemmarna entusiastiska och aktivt engagerade i hjälpinsatserna?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Är klubbens ledare mottagliga för medlemmarnas idéer om nya hjälpprojekt?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Attraherar våra hjälpinsatser nya medlemmar?</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7D37A4D-33D3-3D13-5E61-011EFA1F03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439400" y="5755758"/>
            <a:ext cx="896739" cy="849661"/>
          </a:xfrm>
          <a:prstGeom prst="rect">
            <a:avLst/>
          </a:prstGeom>
        </p:spPr>
      </p:pic>
      <p:sp>
        <p:nvSpPr>
          <p:cNvPr id="5" name="Background - Solid">
            <a:extLst>
              <a:ext uri="{FF2B5EF4-FFF2-40B4-BE49-F238E27FC236}">
                <a16:creationId xmlns:a16="http://schemas.microsoft.com/office/drawing/2014/main" id="{ECBA49E1-3903-68D6-FAC0-E07DAD6D3155}"/>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515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grpSp>
        <p:nvGrpSpPr>
          <p:cNvPr id="3" name="Group 2">
            <a:extLst>
              <a:ext uri="{FF2B5EF4-FFF2-40B4-BE49-F238E27FC236}">
                <a16:creationId xmlns:a16="http://schemas.microsoft.com/office/drawing/2014/main" id="{B4205F47-1ACC-8761-2232-0F31CF57973B}"/>
              </a:ext>
            </a:extLst>
          </p:cNvPr>
          <p:cNvGrpSpPr/>
          <p:nvPr/>
        </p:nvGrpSpPr>
        <p:grpSpPr>
          <a:xfrm>
            <a:off x="2483" y="359517"/>
            <a:ext cx="11192597" cy="1551803"/>
            <a:chOff x="-4967" y="-83467"/>
            <a:chExt cx="11192597" cy="1551803"/>
          </a:xfrm>
        </p:grpSpPr>
        <p:sp>
          <p:nvSpPr>
            <p:cNvPr id="12" name="Rectangle 11">
              <a:extLst>
                <a:ext uri="{FF2B5EF4-FFF2-40B4-BE49-F238E27FC236}">
                  <a16:creationId xmlns:a16="http://schemas.microsoft.com/office/drawing/2014/main" id="{606E2743-2C2E-4F47-A2A6-4C9B7397EE32}"/>
                </a:ext>
              </a:extLst>
            </p:cNvPr>
            <p:cNvSpPr/>
            <p:nvPr/>
          </p:nvSpPr>
          <p:spPr>
            <a:xfrm>
              <a:off x="-4967" y="-1"/>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519630" y="-83467"/>
              <a:ext cx="10668000" cy="1551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chemeClr val="bg1"/>
                  </a:solidFill>
                  <a:latin typeface="Calibri" panose="020F0502020204030204" pitchFamily="34" charset="0"/>
                  <a:ea typeface="Arial" charset="0"/>
                  <a:cs typeface="Calibri" panose="020F0502020204030204" pitchFamily="34" charset="0"/>
                </a:rPr>
                <a:t>Fokusområde 3</a:t>
              </a:r>
            </a:p>
            <a:p>
              <a:r>
                <a:rPr lang="sv-SE" dirty="0">
                  <a:solidFill>
                    <a:schemeClr val="bg1"/>
                  </a:solidFill>
                  <a:latin typeface="Calibri" panose="020F0502020204030204" pitchFamily="34" charset="0"/>
                  <a:ea typeface="Arial" charset="0"/>
                  <a:cs typeface="Calibri" panose="020F0502020204030204" pitchFamily="34" charset="0"/>
                </a:rPr>
                <a:t>Utmärkt ledarutveckling och klubbverksamhet</a:t>
              </a:r>
            </a:p>
          </p:txBody>
        </p:sp>
      </p:grpSp>
      <p:sp>
        <p:nvSpPr>
          <p:cNvPr id="2" name="Rectangle 1">
            <a:extLst>
              <a:ext uri="{FF2B5EF4-FFF2-40B4-BE49-F238E27FC236}">
                <a16:creationId xmlns:a16="http://schemas.microsoft.com/office/drawing/2014/main" id="{7E840FE7-4E75-4F7F-8924-44FE4547F501}"/>
              </a:ext>
            </a:extLst>
          </p:cNvPr>
          <p:cNvSpPr/>
          <p:nvPr/>
        </p:nvSpPr>
        <p:spPr>
          <a:xfrm>
            <a:off x="1676400" y="2270836"/>
            <a:ext cx="9677400" cy="3728393"/>
          </a:xfrm>
          <a:prstGeom prst="rect">
            <a:avLst/>
          </a:prstGeom>
        </p:spPr>
        <p:txBody>
          <a:bodyPr wrap="square">
            <a:spAutoFit/>
          </a:bodyPr>
          <a:lstStyle/>
          <a:p>
            <a:pPr>
              <a:lnSpc>
                <a:spcPct val="110000"/>
              </a:lnSpc>
            </a:pPr>
            <a:r>
              <a:rPr lang="sv-SE" sz="2400" b="1" dirty="0">
                <a:solidFill>
                  <a:schemeClr val="accent1"/>
                </a:solidFill>
                <a:latin typeface="Calibri" panose="020F0502020204030204" pitchFamily="34" charset="0"/>
                <a:cs typeface="Calibri" panose="020F0502020204030204" pitchFamily="34" charset="0"/>
              </a:rPr>
              <a:t>Diskussionsfrågor</a:t>
            </a:r>
          </a:p>
          <a:p>
            <a:pPr>
              <a:lnSpc>
                <a:spcPct val="110000"/>
              </a:lnSpc>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Deltar klubbens tjänstemän i utbildning för deras poster?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Uppmuntras medlemmarna att inta ledarposter?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Kommer medlemmarna regelbundet och deltar i klubbens evenemang?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Behöver ni överväga nya format för klubbens möten?</a:t>
            </a:r>
          </a:p>
        </p:txBody>
      </p:sp>
      <p:pic>
        <p:nvPicPr>
          <p:cNvPr id="4" name="Picture 3">
            <a:extLst>
              <a:ext uri="{FF2B5EF4-FFF2-40B4-BE49-F238E27FC236}">
                <a16:creationId xmlns:a16="http://schemas.microsoft.com/office/drawing/2014/main" id="{AF8E8E07-22D2-7C3E-E66E-84AD7D55645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439400" y="5755758"/>
            <a:ext cx="896739" cy="849661"/>
          </a:xfrm>
          <a:prstGeom prst="rect">
            <a:avLst/>
          </a:prstGeom>
        </p:spPr>
      </p:pic>
      <p:sp>
        <p:nvSpPr>
          <p:cNvPr id="5" name="Background - Solid">
            <a:extLst>
              <a:ext uri="{FF2B5EF4-FFF2-40B4-BE49-F238E27FC236}">
                <a16:creationId xmlns:a16="http://schemas.microsoft.com/office/drawing/2014/main" id="{8C32A8F5-B9FC-FEA9-B8FE-37C81FF7E888}"/>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089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grpSp>
        <p:nvGrpSpPr>
          <p:cNvPr id="3" name="Group 2">
            <a:extLst>
              <a:ext uri="{FF2B5EF4-FFF2-40B4-BE49-F238E27FC236}">
                <a16:creationId xmlns:a16="http://schemas.microsoft.com/office/drawing/2014/main" id="{9D57856B-A5F2-3138-375C-F0820AE534C9}"/>
              </a:ext>
            </a:extLst>
          </p:cNvPr>
          <p:cNvGrpSpPr/>
          <p:nvPr/>
        </p:nvGrpSpPr>
        <p:grpSpPr>
          <a:xfrm>
            <a:off x="0" y="457274"/>
            <a:ext cx="11734799" cy="1711842"/>
            <a:chOff x="0" y="-1"/>
            <a:chExt cx="11734799" cy="1711842"/>
          </a:xfrm>
        </p:grpSpPr>
        <p:sp>
          <p:nvSpPr>
            <p:cNvPr id="12" name="Rectangle 11">
              <a:extLst>
                <a:ext uri="{FF2B5EF4-FFF2-40B4-BE49-F238E27FC236}">
                  <a16:creationId xmlns:a16="http://schemas.microsoft.com/office/drawing/2014/main" id="{606E2743-2C2E-4F47-A2A6-4C9B7397EE32}"/>
                </a:ext>
              </a:extLst>
            </p:cNvPr>
            <p:cNvSpPr/>
            <p:nvPr/>
          </p:nvSpPr>
          <p:spPr>
            <a:xfrm>
              <a:off x="0" y="-1"/>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596568" y="-1"/>
              <a:ext cx="11138231"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chemeClr val="bg1"/>
                  </a:solidFill>
                  <a:latin typeface="Calibri" panose="020F0502020204030204" pitchFamily="34" charset="0"/>
                  <a:ea typeface="Arial" charset="0"/>
                  <a:cs typeface="Calibri" panose="020F0502020204030204" pitchFamily="34" charset="0"/>
                </a:rPr>
                <a:t>Fokusområde 4</a:t>
              </a:r>
            </a:p>
            <a:p>
              <a:r>
                <a:rPr lang="sv-SE" dirty="0">
                  <a:solidFill>
                    <a:schemeClr val="bg1"/>
                  </a:solidFill>
                  <a:latin typeface="Calibri" panose="020F0502020204030204" pitchFamily="34" charset="0"/>
                  <a:ea typeface="Arial" charset="0"/>
                  <a:cs typeface="Calibri" panose="020F0502020204030204" pitchFamily="34" charset="0"/>
                </a:rPr>
                <a:t>Informera om klubbens framgångar i det lokala samhället</a:t>
              </a:r>
            </a:p>
          </p:txBody>
        </p:sp>
      </p:grpSp>
      <p:sp>
        <p:nvSpPr>
          <p:cNvPr id="2" name="Rectangle 1">
            <a:extLst>
              <a:ext uri="{FF2B5EF4-FFF2-40B4-BE49-F238E27FC236}">
                <a16:creationId xmlns:a16="http://schemas.microsoft.com/office/drawing/2014/main" id="{114575DE-1852-4726-8876-FC9F76462A14}"/>
              </a:ext>
            </a:extLst>
          </p:cNvPr>
          <p:cNvSpPr/>
          <p:nvPr/>
        </p:nvSpPr>
        <p:spPr>
          <a:xfrm>
            <a:off x="1347291" y="2245742"/>
            <a:ext cx="8991600" cy="4154984"/>
          </a:xfrm>
          <a:prstGeom prst="rect">
            <a:avLst/>
          </a:prstGeom>
        </p:spPr>
        <p:txBody>
          <a:bodyPr wrap="square">
            <a:spAutoFit/>
          </a:bodyPr>
          <a:lstStyle/>
          <a:p>
            <a:pPr>
              <a:lnSpc>
                <a:spcPct val="110000"/>
              </a:lnSpc>
            </a:pPr>
            <a:r>
              <a:rPr lang="sv-SE" sz="2400" b="1" dirty="0">
                <a:solidFill>
                  <a:schemeClr val="accent1"/>
                </a:solidFill>
                <a:latin typeface="Calibri" panose="020F0502020204030204" pitchFamily="34" charset="0"/>
                <a:cs typeface="Calibri" panose="020F0502020204030204" pitchFamily="34" charset="0"/>
              </a:rPr>
              <a:t>Diskussionsfrågor</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Är klubben aktiv i sociala medier (Facebook, Instagram, Twitter)?</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Har klubben en sida i e-klubbhuset eller en egen hemsida?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Hur informerar klubben allmänheten om sina evenemang?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sv-SE" sz="2400" dirty="0">
                <a:solidFill>
                  <a:schemeClr val="accent1"/>
                </a:solidFill>
                <a:latin typeface="Calibri" panose="020F0502020204030204" pitchFamily="34" charset="0"/>
                <a:cs typeface="Calibri" panose="020F0502020204030204" pitchFamily="34" charset="0"/>
              </a:rPr>
              <a:t>Använder vi välkomnande budskap, för att uppmuntra människor att bli medlemmar? </a:t>
            </a:r>
          </a:p>
        </p:txBody>
      </p:sp>
      <p:pic>
        <p:nvPicPr>
          <p:cNvPr id="4" name="Picture 3">
            <a:extLst>
              <a:ext uri="{FF2B5EF4-FFF2-40B4-BE49-F238E27FC236}">
                <a16:creationId xmlns:a16="http://schemas.microsoft.com/office/drawing/2014/main" id="{C0FC56E7-DCD9-C01C-A90C-5449B78516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439400" y="5755758"/>
            <a:ext cx="896739" cy="849661"/>
          </a:xfrm>
          <a:prstGeom prst="rect">
            <a:avLst/>
          </a:prstGeom>
        </p:spPr>
      </p:pic>
      <p:sp>
        <p:nvSpPr>
          <p:cNvPr id="5" name="Background - Solid">
            <a:extLst>
              <a:ext uri="{FF2B5EF4-FFF2-40B4-BE49-F238E27FC236}">
                <a16:creationId xmlns:a16="http://schemas.microsoft.com/office/drawing/2014/main" id="{1CCC0B0A-4615-899E-FEEA-6434B8C5CD06}"/>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113616"/>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LongProperties xmlns="http://schemas.microsoft.com/office/2006/metadata/longProperti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2.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74C6324C-4351-4A54-A5CC-A482A4792C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65135</TotalTime>
  <Words>1188</Words>
  <Application>Microsoft Office PowerPoint</Application>
  <PresentationFormat>Widescreen</PresentationFormat>
  <Paragraphs>237</Paragraphs>
  <Slides>26</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Calibri</vt:lpstr>
      <vt:lpstr>Calibri Light</vt:lpstr>
      <vt:lpstr>Helvetica</vt:lpstr>
      <vt:lpstr>Helvetica Neue</vt:lpstr>
      <vt:lpstr>Open Sans Regular</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2087</cp:revision>
  <cp:lastPrinted>2018-07-23T15:21:46Z</cp:lastPrinted>
  <dcterms:created xsi:type="dcterms:W3CDTF">2016-11-15T15:12:50Z</dcterms:created>
  <dcterms:modified xsi:type="dcterms:W3CDTF">2023-10-25T17:45:04Z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