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3"/>
  </p:notesMasterIdLst>
  <p:handoutMasterIdLst>
    <p:handoutMasterId r:id="rId34"/>
  </p:handoutMasterIdLst>
  <p:sldIdLst>
    <p:sldId id="961" r:id="rId7"/>
    <p:sldId id="1153" r:id="rId8"/>
    <p:sldId id="1140" r:id="rId9"/>
    <p:sldId id="1141" r:id="rId10"/>
    <p:sldId id="1127" r:id="rId11"/>
    <p:sldId id="968" r:id="rId12"/>
    <p:sldId id="1135" r:id="rId13"/>
    <p:sldId id="1136" r:id="rId14"/>
    <p:sldId id="1137" r:id="rId15"/>
    <p:sldId id="1121" r:id="rId16"/>
    <p:sldId id="1967" r:id="rId17"/>
    <p:sldId id="1139" r:id="rId18"/>
    <p:sldId id="1161" r:id="rId19"/>
    <p:sldId id="1163" r:id="rId20"/>
    <p:sldId id="2033" r:id="rId21"/>
    <p:sldId id="983" r:id="rId22"/>
    <p:sldId id="1968" r:id="rId23"/>
    <p:sldId id="2037" r:id="rId24"/>
    <p:sldId id="1148" r:id="rId25"/>
    <p:sldId id="2038" r:id="rId26"/>
    <p:sldId id="2039" r:id="rId27"/>
    <p:sldId id="1172" r:id="rId28"/>
    <p:sldId id="2041" r:id="rId29"/>
    <p:sldId id="1151" r:id="rId30"/>
    <p:sldId id="1134" r:id="rId31"/>
    <p:sldId id="1977" r:id="rId3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87662" autoAdjust="0"/>
  </p:normalViewPr>
  <p:slideViewPr>
    <p:cSldViewPr showGuides="1">
      <p:cViewPr varScale="1">
        <p:scale>
          <a:sx n="100" d="100"/>
          <a:sy n="100" d="100"/>
        </p:scale>
        <p:origin x="300" y="7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it-IT" sz="1600" dirty="0">
              <a:latin typeface="Arial" panose="020B0604020202020204" pitchFamily="34" charset="0"/>
              <a:cs typeface="Arial" panose="020B0604020202020204" pitchFamily="34" charset="0"/>
            </a:rPr>
            <a:t>Creare una squadra</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it-IT" sz="1600" dirty="0">
              <a:latin typeface="Arial" panose="020B0604020202020204" pitchFamily="34" charset="0"/>
              <a:cs typeface="Arial" panose="020B0604020202020204" pitchFamily="34" charset="0"/>
            </a:rPr>
            <a:t>Creare una visione</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it-IT" sz="1400">
              <a:latin typeface="Arial" panose="020B0604020202020204" pitchFamily="34" charset="0"/>
              <a:cs typeface="Arial" panose="020B0604020202020204" pitchFamily="34" charset="0"/>
            </a:rPr>
            <a:t>Sviluppare un piano</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it-IT" sz="1600" dirty="0">
              <a:latin typeface="Arial" panose="020B0604020202020204" pitchFamily="34" charset="0"/>
              <a:cs typeface="Arial" panose="020B0604020202020204" pitchFamily="34" charset="0"/>
            </a:rPr>
            <a:t>Costruire il successo</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it-IT" dirty="0">
              <a:solidFill>
                <a:schemeClr val="tx1"/>
              </a:solidFill>
              <a:latin typeface="Calibri" panose="020F0502020204030204" pitchFamily="34" charset="0"/>
              <a:cs typeface="Calibri" panose="020F0502020204030204" pitchFamily="34" charset="0"/>
            </a:rPr>
            <a:t>Aumentare il numero dei soci all'interno del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it-IT" dirty="0">
              <a:solidFill>
                <a:schemeClr val="tx1"/>
              </a:solidFill>
              <a:latin typeface="Calibri" panose="020F0502020204030204" pitchFamily="34" charset="0"/>
              <a:cs typeface="Calibri" panose="020F0502020204030204" pitchFamily="34" charset="0"/>
            </a:rPr>
            <a:t>Rivitalizzare il club con nuove opportunità di servizio</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it-IT" dirty="0">
              <a:solidFill>
                <a:schemeClr val="tx1"/>
              </a:solidFill>
              <a:latin typeface="Calibri" panose="020F0502020204030204" pitchFamily="34" charset="0"/>
              <a:cs typeface="Calibri" panose="020F0502020204030204" pitchFamily="34" charset="0"/>
            </a:rPr>
            <a:t>Rivitalizzare il club con nuovi soci</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it-IT" dirty="0">
              <a:solidFill>
                <a:schemeClr val="tx1"/>
              </a:solidFill>
              <a:latin typeface="Calibri" panose="020F0502020204030204" pitchFamily="34" charset="0"/>
              <a:cs typeface="Calibri" panose="020F0502020204030204" pitchFamily="34" charset="0"/>
            </a:rPr>
            <a:t>Eccellere nello sviluppo della leadership e nelle operazioni di club</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it-IT" dirty="0">
              <a:solidFill>
                <a:schemeClr val="accent6"/>
              </a:solidFill>
              <a:latin typeface="Calibri" panose="020F0502020204030204" pitchFamily="34" charset="0"/>
              <a:cs typeface="Calibri" panose="020F0502020204030204" pitchFamily="34" charset="0"/>
            </a:rPr>
            <a:t>Condividere i risultati del club con l'intera comunità</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Condividere</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Supportare</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Riconoscere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Valutare</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it-IT" sz="1200" dirty="0">
              <a:solidFill>
                <a:schemeClr val="bg1"/>
              </a:solidFill>
              <a:latin typeface="Calibri" panose="020F0502020204030204" pitchFamily="34" charset="0"/>
              <a:cs typeface="Calibri" panose="020F0502020204030204" pitchFamily="34" charset="0"/>
            </a:rPr>
            <a:t>Cambiare</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514" y="28472"/>
          <a:ext cx="1536715" cy="922029"/>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rial" panose="020B0604020202020204" pitchFamily="34" charset="0"/>
              <a:cs typeface="Arial" panose="020B0604020202020204" pitchFamily="34" charset="0"/>
            </a:rPr>
            <a:t>Creare una squadra</a:t>
          </a:r>
        </a:p>
      </dsp:txBody>
      <dsp:txXfrm>
        <a:off x="30519" y="55477"/>
        <a:ext cx="1482705" cy="868019"/>
      </dsp:txXfrm>
    </dsp:sp>
    <dsp:sp modelId="{7C60905F-858E-3D45-BDCF-8E59A2EDBDC4}">
      <dsp:nvSpPr>
        <dsp:cNvPr id="0" name=""/>
        <dsp:cNvSpPr/>
      </dsp:nvSpPr>
      <dsp:spPr>
        <a:xfrm>
          <a:off x="1693902" y="298934"/>
          <a:ext cx="325783" cy="381105"/>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93902" y="375155"/>
        <a:ext cx="228048" cy="228663"/>
      </dsp:txXfrm>
    </dsp:sp>
    <dsp:sp modelId="{E8342DD9-3EB7-044E-AC87-2159238855B0}">
      <dsp:nvSpPr>
        <dsp:cNvPr id="0" name=""/>
        <dsp:cNvSpPr/>
      </dsp:nvSpPr>
      <dsp:spPr>
        <a:xfrm>
          <a:off x="2154916" y="28472"/>
          <a:ext cx="1536715" cy="922029"/>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rial" panose="020B0604020202020204" pitchFamily="34" charset="0"/>
              <a:cs typeface="Arial" panose="020B0604020202020204" pitchFamily="34" charset="0"/>
            </a:rPr>
            <a:t>Creare una visione</a:t>
          </a:r>
        </a:p>
      </dsp:txBody>
      <dsp:txXfrm>
        <a:off x="2181921" y="55477"/>
        <a:ext cx="1482705" cy="868019"/>
      </dsp:txXfrm>
    </dsp:sp>
    <dsp:sp modelId="{B54B4899-8638-1D4E-9510-CDD331AF6A4C}">
      <dsp:nvSpPr>
        <dsp:cNvPr id="0" name=""/>
        <dsp:cNvSpPr/>
      </dsp:nvSpPr>
      <dsp:spPr>
        <a:xfrm>
          <a:off x="3845304" y="298934"/>
          <a:ext cx="325783" cy="381105"/>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845304" y="375155"/>
        <a:ext cx="228048" cy="228663"/>
      </dsp:txXfrm>
    </dsp:sp>
    <dsp:sp modelId="{BEB34310-ABF7-2D43-851D-F592E75CB68F}">
      <dsp:nvSpPr>
        <dsp:cNvPr id="0" name=""/>
        <dsp:cNvSpPr/>
      </dsp:nvSpPr>
      <dsp:spPr>
        <a:xfrm>
          <a:off x="4306319" y="28472"/>
          <a:ext cx="1536715" cy="922029"/>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it-IT" sz="1400" kern="1200">
              <a:latin typeface="Arial" panose="020B0604020202020204" pitchFamily="34" charset="0"/>
              <a:cs typeface="Arial" panose="020B0604020202020204" pitchFamily="34" charset="0"/>
            </a:rPr>
            <a:t>Sviluppare un piano</a:t>
          </a:r>
        </a:p>
      </dsp:txBody>
      <dsp:txXfrm>
        <a:off x="4333324" y="55477"/>
        <a:ext cx="1482705" cy="868019"/>
      </dsp:txXfrm>
    </dsp:sp>
    <dsp:sp modelId="{CA339F13-2EEE-8C42-BA2D-5E6BA45F7F5D}">
      <dsp:nvSpPr>
        <dsp:cNvPr id="0" name=""/>
        <dsp:cNvSpPr/>
      </dsp:nvSpPr>
      <dsp:spPr>
        <a:xfrm>
          <a:off x="5996706" y="298934"/>
          <a:ext cx="325783" cy="381105"/>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996706" y="375155"/>
        <a:ext cx="228048" cy="228663"/>
      </dsp:txXfrm>
    </dsp:sp>
    <dsp:sp modelId="{A036C3C0-EC55-8E47-B730-4BF68E881699}">
      <dsp:nvSpPr>
        <dsp:cNvPr id="0" name=""/>
        <dsp:cNvSpPr/>
      </dsp:nvSpPr>
      <dsp:spPr>
        <a:xfrm>
          <a:off x="6457721" y="28472"/>
          <a:ext cx="1536715" cy="922029"/>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Arial" panose="020B0604020202020204" pitchFamily="34" charset="0"/>
              <a:cs typeface="Arial" panose="020B0604020202020204" pitchFamily="34" charset="0"/>
            </a:rPr>
            <a:t>Costruire il successo</a:t>
          </a:r>
        </a:p>
      </dsp:txBody>
      <dsp:txXfrm>
        <a:off x="6484726" y="55477"/>
        <a:ext cx="1482705" cy="8680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it-IT" sz="2200" kern="1200" dirty="0">
              <a:solidFill>
                <a:schemeClr val="tx1"/>
              </a:solidFill>
              <a:latin typeface="Calibri" panose="020F0502020204030204" pitchFamily="34" charset="0"/>
              <a:cs typeface="Calibri" panose="020F0502020204030204" pitchFamily="34" charset="0"/>
            </a:rPr>
            <a:t>Aumentare il numero dei soci all'interno del club</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tx1"/>
              </a:solidFill>
              <a:latin typeface="Calibri" panose="020F0502020204030204" pitchFamily="34" charset="0"/>
              <a:cs typeface="Calibri" panose="020F0502020204030204" pitchFamily="34" charset="0"/>
            </a:rPr>
            <a:t>Rivitalizzare il club con nuovi soci</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tx1"/>
              </a:solidFill>
              <a:latin typeface="Calibri" panose="020F0502020204030204" pitchFamily="34" charset="0"/>
              <a:cs typeface="Calibri" panose="020F0502020204030204" pitchFamily="34" charset="0"/>
            </a:rPr>
            <a:t>Rivitalizzare il club con nuove opportunità di servizio</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tx1"/>
              </a:solidFill>
              <a:latin typeface="Calibri" panose="020F0502020204030204" pitchFamily="34" charset="0"/>
              <a:cs typeface="Calibri" panose="020F0502020204030204" pitchFamily="34" charset="0"/>
            </a:rPr>
            <a:t>Eccellere nello sviluppo della leadership e nelle operazioni di club</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it-IT" sz="2100" kern="1200" dirty="0">
              <a:solidFill>
                <a:schemeClr val="accent6"/>
              </a:solidFill>
              <a:latin typeface="Calibri" panose="020F0502020204030204" pitchFamily="34" charset="0"/>
              <a:cs typeface="Calibri" panose="020F0502020204030204" pitchFamily="34" charset="0"/>
            </a:rPr>
            <a:t>Condividere i risultati del club con l'intera comunità</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000046"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Condividere</a:t>
          </a:r>
        </a:p>
      </dsp:txBody>
      <dsp:txXfrm>
        <a:off x="3000046" y="22775"/>
        <a:ext cx="799390" cy="799390"/>
      </dsp:txXfrm>
    </dsp:sp>
    <dsp:sp modelId="{38F3E115-2726-41E2-A1A9-A5F5D41654D6}">
      <dsp:nvSpPr>
        <dsp:cNvPr id="0" name=""/>
        <dsp:cNvSpPr/>
      </dsp:nvSpPr>
      <dsp:spPr>
        <a:xfrm>
          <a:off x="1119928" y="-309"/>
          <a:ext cx="2996718" cy="2996718"/>
        </a:xfrm>
        <a:prstGeom prst="circularArrow">
          <a:avLst>
            <a:gd name="adj1" fmla="val 5202"/>
            <a:gd name="adj2" fmla="val 336027"/>
            <a:gd name="adj3" fmla="val 21292777"/>
            <a:gd name="adj4" fmla="val 1976664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83011" y="1509188"/>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Supportare</a:t>
          </a:r>
        </a:p>
      </dsp:txBody>
      <dsp:txXfrm>
        <a:off x="3483011" y="1509188"/>
        <a:ext cx="799390" cy="799390"/>
      </dsp:txXfrm>
    </dsp:sp>
    <dsp:sp modelId="{8BA4A4AD-AE21-4519-907E-3292F261B497}">
      <dsp:nvSpPr>
        <dsp:cNvPr id="0" name=""/>
        <dsp:cNvSpPr/>
      </dsp:nvSpPr>
      <dsp:spPr>
        <a:xfrm>
          <a:off x="1119928" y="-309"/>
          <a:ext cx="2996718" cy="2996718"/>
        </a:xfrm>
        <a:prstGeom prst="circularArrow">
          <a:avLst>
            <a:gd name="adj1" fmla="val 5202"/>
            <a:gd name="adj2" fmla="val 336027"/>
            <a:gd name="adj3" fmla="val 4014216"/>
            <a:gd name="adj4" fmla="val 2253875"/>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18592" y="2427842"/>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Riconoscere</a:t>
          </a:r>
        </a:p>
      </dsp:txBody>
      <dsp:txXfrm>
        <a:off x="2218592" y="2427842"/>
        <a:ext cx="799390" cy="799390"/>
      </dsp:txXfrm>
    </dsp:sp>
    <dsp:sp modelId="{9E39B2B2-8846-4D64-9C36-18324217A6E5}">
      <dsp:nvSpPr>
        <dsp:cNvPr id="0" name=""/>
        <dsp:cNvSpPr/>
      </dsp:nvSpPr>
      <dsp:spPr>
        <a:xfrm>
          <a:off x="1119928" y="-309"/>
          <a:ext cx="2996718" cy="2996718"/>
        </a:xfrm>
        <a:prstGeom prst="circularArrow">
          <a:avLst>
            <a:gd name="adj1" fmla="val 5202"/>
            <a:gd name="adj2" fmla="val 336027"/>
            <a:gd name="adj3" fmla="val 8210097"/>
            <a:gd name="adj4" fmla="val 644975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724177" y="1509188"/>
          <a:ext cx="1259383"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Valutare</a:t>
          </a:r>
        </a:p>
      </dsp:txBody>
      <dsp:txXfrm>
        <a:off x="724177" y="1509188"/>
        <a:ext cx="1259383" cy="799390"/>
      </dsp:txXfrm>
    </dsp:sp>
    <dsp:sp modelId="{2E3351E2-2A4A-4DA6-8386-CAD3C32A7C8A}">
      <dsp:nvSpPr>
        <dsp:cNvPr id="0" name=""/>
        <dsp:cNvSpPr/>
      </dsp:nvSpPr>
      <dsp:spPr>
        <a:xfrm>
          <a:off x="1119928" y="-309"/>
          <a:ext cx="2996718" cy="2996718"/>
        </a:xfrm>
        <a:prstGeom prst="circularArrow">
          <a:avLst>
            <a:gd name="adj1" fmla="val 5202"/>
            <a:gd name="adj2" fmla="val 336027"/>
            <a:gd name="adj3" fmla="val 12297326"/>
            <a:gd name="adj4" fmla="val 10771196"/>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437139"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it-IT" sz="1200" kern="1200" dirty="0">
              <a:solidFill>
                <a:schemeClr val="bg1"/>
              </a:solidFill>
              <a:latin typeface="Calibri" panose="020F0502020204030204" pitchFamily="34" charset="0"/>
              <a:cs typeface="Calibri" panose="020F0502020204030204" pitchFamily="34" charset="0"/>
            </a:rPr>
            <a:t>Cambiare</a:t>
          </a:r>
        </a:p>
      </dsp:txBody>
      <dsp:txXfrm>
        <a:off x="1437139" y="22775"/>
        <a:ext cx="799390" cy="799390"/>
      </dsp:txXfrm>
    </dsp:sp>
    <dsp:sp modelId="{530FA79C-3F31-40E4-83D7-8F47B18CD322}">
      <dsp:nvSpPr>
        <dsp:cNvPr id="0" name=""/>
        <dsp:cNvSpPr/>
      </dsp:nvSpPr>
      <dsp:spPr>
        <a:xfrm>
          <a:off x="1119928" y="-309"/>
          <a:ext cx="2996718" cy="2996718"/>
        </a:xfrm>
        <a:prstGeom prst="circularArrow">
          <a:avLst>
            <a:gd name="adj1" fmla="val 5202"/>
            <a:gd name="adj2" fmla="val 336027"/>
            <a:gd name="adj3" fmla="val 16865206"/>
            <a:gd name="adj4" fmla="val 1519876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Past Present Future</a:t>
            </a:r>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Past Present Future</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dirty="0"/>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it-IT" dirty="0"/>
              <a:t>NAMI tra passato, presente e futuro</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dirty="0"/>
          </a:p>
        </p:txBody>
      </p:sp>
    </p:spTree>
    <p:extLst>
      <p:ext uri="{BB962C8B-B14F-4D97-AF65-F5344CB8AC3E}">
        <p14:creationId xmlns:p14="http://schemas.microsoft.com/office/powerpoint/2010/main" val="408965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Visitate la pagina web “Miglioramento della qualità dei club” per scaricare oggi stesso una copia della “Guida al successo del tuo club” e del relativo PowerPoint</a:t>
            </a:r>
          </a:p>
        </p:txBody>
      </p:sp>
      <p:sp>
        <p:nvSpPr>
          <p:cNvPr id="4" name="Header Placeholder 3"/>
          <p:cNvSpPr>
            <a:spLocks noGrp="1"/>
          </p:cNvSpPr>
          <p:nvPr>
            <p:ph type="hdr" sz="quarter"/>
          </p:nvPr>
        </p:nvSpPr>
        <p:spPr/>
        <p:txBody>
          <a:bodyPr/>
          <a:lstStyle/>
          <a:p>
            <a:pPr>
              <a:defRPr/>
            </a:pPr>
            <a:r>
              <a:rPr lang="it-IT" dirty="0"/>
              <a:t>NAMI tra passato, presente e futuro</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dirty="0"/>
          </a:p>
        </p:txBody>
      </p:sp>
    </p:spTree>
    <p:extLst>
      <p:ext uri="{BB962C8B-B14F-4D97-AF65-F5344CB8AC3E}">
        <p14:creationId xmlns:p14="http://schemas.microsoft.com/office/powerpoint/2010/main" val="354763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810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it-IT" dirty="0"/>
              <a:t>NAMI tra passato, presente e futuro</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dirty="0"/>
          </a:p>
        </p:txBody>
      </p:sp>
    </p:spTree>
    <p:extLst>
      <p:ext uri="{BB962C8B-B14F-4D97-AF65-F5344CB8AC3E}">
        <p14:creationId xmlns:p14="http://schemas.microsoft.com/office/powerpoint/2010/main" val="159805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Usate l'analisi SWOT per individuare le esigenze e ideare una strategia per gli obiettivi. </a:t>
            </a:r>
          </a:p>
        </p:txBody>
      </p:sp>
      <p:sp>
        <p:nvSpPr>
          <p:cNvPr id="4" name="Header Placeholder 3"/>
          <p:cNvSpPr>
            <a:spLocks noGrp="1"/>
          </p:cNvSpPr>
          <p:nvPr>
            <p:ph type="hdr" sz="quarter"/>
          </p:nvPr>
        </p:nvSpPr>
        <p:spPr/>
        <p:txBody>
          <a:bodyPr/>
          <a:lstStyle/>
          <a:p>
            <a:pPr>
              <a:defRPr/>
            </a:pPr>
            <a:r>
              <a:rPr lang="it-IT" dirty="0"/>
              <a:t>NAMI tra passato, presente e futuro</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dirty="0"/>
          </a:p>
        </p:txBody>
      </p:sp>
    </p:spTree>
    <p:extLst>
      <p:ext uri="{BB962C8B-B14F-4D97-AF65-F5344CB8AC3E}">
        <p14:creationId xmlns:p14="http://schemas.microsoft.com/office/powerpoint/2010/main" val="425671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it-IT" dirty="0"/>
              <a:t>NAMI tra passato, presente e futuro</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dirty="0"/>
          </a:p>
        </p:txBody>
      </p:sp>
    </p:spTree>
    <p:extLst>
      <p:ext uri="{BB962C8B-B14F-4D97-AF65-F5344CB8AC3E}">
        <p14:creationId xmlns:p14="http://schemas.microsoft.com/office/powerpoint/2010/main" val="1317576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it-IT" dirty="0"/>
              <a:t>NAMI tra passato, presente e futuro</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dirty="0"/>
          </a:p>
        </p:txBody>
      </p:sp>
    </p:spTree>
    <p:extLst>
      <p:ext uri="{BB962C8B-B14F-4D97-AF65-F5344CB8AC3E}">
        <p14:creationId xmlns:p14="http://schemas.microsoft.com/office/powerpoint/2010/main" val="294634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In questa guida per la risoluzione dei problemi dei club vengono identificati i problemi comuni dei club e fornite risorse con potenziali soluzioni.</a:t>
            </a:r>
            <a:r>
              <a:rPr lang="it-IT" sz="1800" dirty="0">
                <a:effectLst/>
                <a:latin typeface="Calibri Light" panose="020F0302020204030204" pitchFamily="34" charset="0"/>
                <a:ea typeface="Calibri" panose="020F0502020204030204" pitchFamily="34" charset="0"/>
              </a:rPr>
              <a:t> </a:t>
            </a:r>
          </a:p>
        </p:txBody>
      </p:sp>
      <p:sp>
        <p:nvSpPr>
          <p:cNvPr id="4" name="Header Placeholder 3"/>
          <p:cNvSpPr>
            <a:spLocks noGrp="1"/>
          </p:cNvSpPr>
          <p:nvPr>
            <p:ph type="hdr" sz="quarter"/>
          </p:nvPr>
        </p:nvSpPr>
        <p:spPr/>
        <p:txBody>
          <a:bodyPr/>
          <a:lstStyle/>
          <a:p>
            <a:pPr>
              <a:defRPr/>
            </a:pPr>
            <a:r>
              <a:rPr lang="it-IT" dirty="0"/>
              <a:t>NAMI tra passato, presente e futuro</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dirty="0"/>
          </a:p>
        </p:txBody>
      </p:sp>
    </p:spTree>
    <p:extLst>
      <p:ext uri="{BB962C8B-B14F-4D97-AF65-F5344CB8AC3E}">
        <p14:creationId xmlns:p14="http://schemas.microsoft.com/office/powerpoint/2010/main" val="34004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it-IT" dirty="0"/>
              <a:t>NAMI tra passato, presente e futuro</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dirty="0"/>
          </a:p>
        </p:txBody>
      </p:sp>
    </p:spTree>
    <p:extLst>
      <p:ext uri="{BB962C8B-B14F-4D97-AF65-F5344CB8AC3E}">
        <p14:creationId xmlns:p14="http://schemas.microsoft.com/office/powerpoint/2010/main" val="2921887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it-IT" dirty="0"/>
              <a:t>NAMI tra passato, presente e futuro</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dirty="0"/>
          </a:p>
        </p:txBody>
      </p:sp>
    </p:spTree>
    <p:extLst>
      <p:ext uri="{BB962C8B-B14F-4D97-AF65-F5344CB8AC3E}">
        <p14:creationId xmlns:p14="http://schemas.microsoft.com/office/powerpoint/2010/main" val="62255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Condividete </a:t>
            </a:r>
            <a:r>
              <a:rPr lang="it-IT" sz="1200" dirty="0">
                <a:solidFill>
                  <a:schemeClr val="bg1"/>
                </a:solidFill>
                <a:latin typeface="Calibri" panose="020F0502020204030204" pitchFamily="34" charset="0"/>
                <a:cs typeface="Calibri" panose="020F0502020204030204" pitchFamily="34" charset="0"/>
              </a:rPr>
              <a:t>la </a:t>
            </a:r>
            <a:r>
              <a:rPr lang="it-IT" sz="1200" i="1" dirty="0">
                <a:solidFill>
                  <a:schemeClr val="bg1"/>
                </a:solidFill>
                <a:latin typeface="Calibri" panose="020F0502020204030204" pitchFamily="34" charset="0"/>
                <a:cs typeface="Calibri" panose="020F0502020204030204" pitchFamily="34" charset="0"/>
              </a:rPr>
              <a:t>visione</a:t>
            </a:r>
            <a:r>
              <a:rPr lang="it-IT" sz="1200" dirty="0">
                <a:solidFill>
                  <a:schemeClr val="bg1"/>
                </a:solidFill>
                <a:latin typeface="Calibri" panose="020F0502020204030204" pitchFamily="34" charset="0"/>
                <a:cs typeface="Calibri" panose="020F0502020204030204" pitchFamily="34" charset="0"/>
              </a:rPr>
              <a:t> del vostro club con tutti i soci del club che saranno così informati su quello che il club intende realizzare e sul ruolo che avranno nel raggiungimento degli obiettivi del club. È molto importante per la salute e la vitalità di qualsiasi club che i suoi soci si sentano legati al successo del club.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bg1"/>
                </a:solidFill>
                <a:latin typeface="Calibri" panose="020F0502020204030204" pitchFamily="34" charset="0"/>
                <a:cs typeface="Calibri" panose="020F0502020204030204" pitchFamily="34" charset="0"/>
              </a:rPr>
              <a:t>Supportate i soci che si sono impegnati nel piano garantendo che abbiano le risorse di cui hanno bisogno per riuscire nel loro intento. I leader dovrebbero confrontarsi con i soci per assicurarsi che questi ultimi si sentano supportati e ricevano la guida di cui hanno bisogno.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bg1"/>
                </a:solidFill>
                <a:latin typeface="Calibri" panose="020F0502020204030204" pitchFamily="34" charset="0"/>
                <a:cs typeface="Calibri" panose="020F0502020204030204" pitchFamily="34" charset="0"/>
              </a:rPr>
              <a:t>Riconoscete le pietre miliari in modo che i soci si sentano apprezzati e sappiano che si stanno muovendo nella giusta direzione. Ogni viaggio inizia con un primo passo. Rassicurate i soci frequentemente per mantenerli motivati e impegnati. Non tenete segreto il vostro successo! Condividete il successo con la comunità per coinvolgere altre persone dai vostri stessi ideali (e potenziali soci)!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bg1"/>
                </a:solidFill>
                <a:latin typeface="Calibri" panose="020F0502020204030204" pitchFamily="34" charset="0"/>
                <a:cs typeface="Calibri" panose="020F0502020204030204" pitchFamily="34" charset="0"/>
              </a:rPr>
              <a:t>Valutate il programma. È fondamentale effettuare anche una regolare valutazione del piano. Al variare delle circostanze, il piano potrebbe richiedere delle modifiche. La stesura della visione iniziale è solo l'inizio. Mantenetela viva, misurandone lo stato di avanzamento e raccogliendo regolarmente i commenti dei soci. In questo modo raggiungerete i risultati sperati.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dirty="0">
                <a:solidFill>
                  <a:schemeClr val="bg1"/>
                </a:solidFill>
                <a:latin typeface="Calibri" panose="020F0502020204030204" pitchFamily="34" charset="0"/>
                <a:cs typeface="Calibri" panose="020F0502020204030204" pitchFamily="34" charset="0"/>
              </a:rPr>
              <a:t>Cambiate il piano. Non abbiate timore di cambiare il piano poiché le opportunità cambiano per mantenerlo rilevante. Rivedete regolarmente il piano, valutate i bisogni e affinate le fasi di azione. Mantenete i soci che si occupano del piano coinvolti nelle decisioni in modo che rimangano attivi e impegnati. </a:t>
            </a:r>
          </a:p>
          <a:p>
            <a:endParaRPr lang="en-US" dirty="0"/>
          </a:p>
        </p:txBody>
      </p:sp>
      <p:sp>
        <p:nvSpPr>
          <p:cNvPr id="4" name="Header Placeholder 3"/>
          <p:cNvSpPr>
            <a:spLocks noGrp="1"/>
          </p:cNvSpPr>
          <p:nvPr>
            <p:ph type="hdr" sz="quarter"/>
          </p:nvPr>
        </p:nvSpPr>
        <p:spPr/>
        <p:txBody>
          <a:bodyPr/>
          <a:lstStyle/>
          <a:p>
            <a:pPr>
              <a:defRPr/>
            </a:pPr>
            <a:r>
              <a:rPr lang="it-IT" dirty="0"/>
              <a:t>NAMI tra passato, presente e futuro</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dirty="0"/>
          </a:p>
        </p:txBody>
      </p:sp>
    </p:spTree>
    <p:extLst>
      <p:ext uri="{BB962C8B-B14F-4D97-AF65-F5344CB8AC3E}">
        <p14:creationId xmlns:p14="http://schemas.microsoft.com/office/powerpoint/2010/main" val="29637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mailto:orderdetails@lionsclubs.org"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9753600" cy="1197379"/>
          </a:xfrm>
          <a:prstGeom prst="rect">
            <a:avLst/>
          </a:prstGeom>
          <a:noFill/>
        </p:spPr>
        <p:txBody>
          <a:bodyPr wrap="square">
            <a:spAutoFit/>
          </a:bodyPr>
          <a:lstStyle/>
          <a:p>
            <a:pPr marL="0" marR="0">
              <a:lnSpc>
                <a:spcPct val="107000"/>
              </a:lnSpc>
              <a:spcBef>
                <a:spcPts val="0"/>
              </a:spcBef>
              <a:spcAft>
                <a:spcPts val="0"/>
              </a:spcAft>
            </a:pPr>
            <a:r>
              <a:rPr lang="it-IT" sz="4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Pianifica per il successo del tuo club</a:t>
            </a:r>
          </a:p>
          <a:p>
            <a:pPr marL="0" marR="0">
              <a:lnSpc>
                <a:spcPct val="107000"/>
              </a:lnSpc>
              <a:spcBef>
                <a:spcPts val="0"/>
              </a:spcBef>
              <a:spcAft>
                <a:spcPts val="0"/>
              </a:spcAft>
            </a:pPr>
            <a:r>
              <a:rPr lang="it-IT" sz="2000" b="1" dirty="0">
                <a:solidFill>
                  <a:schemeClr val="bg1"/>
                </a:solidFill>
                <a:latin typeface="Calibri" panose="020F0502020204030204" pitchFamily="34" charset="0"/>
                <a:ea typeface="Calibri" panose="020F0502020204030204" pitchFamily="34" charset="0"/>
                <a:cs typeface="Calibri" panose="020F0502020204030204" pitchFamily="34" charset="0"/>
              </a:rPr>
              <a:t>(Approccio per la membership globale)</a:t>
            </a:r>
          </a:p>
        </p:txBody>
      </p:sp>
      <p:pic>
        <p:nvPicPr>
          <p:cNvPr id="2" name="Picture 1" descr="A black background with white text&#10;&#10;Description automatically generated">
            <a:extLst>
              <a:ext uri="{FF2B5EF4-FFF2-40B4-BE49-F238E27FC236}">
                <a16:creationId xmlns:a16="http://schemas.microsoft.com/office/drawing/2014/main" id="{E29CFB83-985D-A004-5527-DA256E3FA268}"/>
              </a:ext>
            </a:extLst>
          </p:cNvPr>
          <p:cNvPicPr>
            <a:picLocks noChangeAspect="1"/>
          </p:cNvPicPr>
          <p:nvPr/>
        </p:nvPicPr>
        <p:blipFill>
          <a:blip r:embed="rId4"/>
          <a:stretch>
            <a:fillRect/>
          </a:stretch>
        </p:blipFill>
        <p:spPr>
          <a:xfrm>
            <a:off x="10058400" y="5410200"/>
            <a:ext cx="2033404" cy="2033404"/>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90500" y="192359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it-IT" dirty="0">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90500" y="128610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3200" dirty="0">
                <a:solidFill>
                  <a:schemeClr val="bg1"/>
                </a:solidFill>
                <a:latin typeface="Calibri" panose="020F0502020204030204" pitchFamily="34" charset="0"/>
                <a:cs typeface="Calibri" panose="020F0502020204030204" pitchFamily="34" charset="0"/>
              </a:rPr>
              <a:t>Analisi SWOT</a:t>
            </a:r>
          </a:p>
        </p:txBody>
      </p:sp>
      <p:grpSp>
        <p:nvGrpSpPr>
          <p:cNvPr id="3" name="Group 2">
            <a:extLst>
              <a:ext uri="{FF2B5EF4-FFF2-40B4-BE49-F238E27FC236}">
                <a16:creationId xmlns:a16="http://schemas.microsoft.com/office/drawing/2014/main" id="{95DE1FE9-947A-453D-8909-3A21E5EADD46}"/>
              </a:ext>
            </a:extLst>
          </p:cNvPr>
          <p:cNvGrpSpPr/>
          <p:nvPr/>
        </p:nvGrpSpPr>
        <p:grpSpPr>
          <a:xfrm>
            <a:off x="6836049" y="2236933"/>
            <a:ext cx="5362392" cy="3326374"/>
            <a:chOff x="488156" y="1879385"/>
            <a:chExt cx="5339306" cy="2543766"/>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it-IT" sz="2400" dirty="0">
                  <a:solidFill>
                    <a:schemeClr val="bg1"/>
                  </a:solidFill>
                  <a:latin typeface="Calibri" panose="020F0502020204030204" pitchFamily="34" charset="0"/>
                  <a:cs typeface="Calibri" panose="020F0502020204030204" pitchFamily="34" charset="0"/>
                </a:rPr>
                <a:t>Fare leva sui nostri punti di forza</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it-IT" sz="2400" dirty="0">
                  <a:solidFill>
                    <a:schemeClr val="bg1"/>
                  </a:solidFill>
                  <a:latin typeface="Calibri" panose="020F0502020204030204" pitchFamily="34" charset="0"/>
                  <a:cs typeface="Calibri" panose="020F0502020204030204" pitchFamily="34" charset="0"/>
                </a:rPr>
                <a:t>Gestire i nostri punti di debolezza</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93462" y="3326088"/>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it-IT" sz="2400" dirty="0">
                  <a:solidFill>
                    <a:schemeClr val="bg1"/>
                  </a:solidFill>
                  <a:latin typeface="Calibri" panose="020F0502020204030204" pitchFamily="34" charset="0"/>
                  <a:cs typeface="Calibri" panose="020F0502020204030204" pitchFamily="34" charset="0"/>
                </a:rPr>
                <a:t>Cogliere le opportunità</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88156" y="3961486"/>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it-IT" sz="2400" dirty="0">
                  <a:solidFill>
                    <a:schemeClr val="bg1"/>
                  </a:solidFill>
                  <a:latin typeface="Calibri" panose="020F0502020204030204" pitchFamily="34" charset="0"/>
                  <a:cs typeface="Calibri" panose="020F0502020204030204" pitchFamily="34" charset="0"/>
                </a:rPr>
                <a:t>Ridurre al minimo l'impatto dei rischi</a:t>
              </a:r>
            </a:p>
          </p:txBody>
        </p:sp>
      </p:grpSp>
      <p:pic>
        <p:nvPicPr>
          <p:cNvPr id="13" name="Picture 12">
            <a:extLst>
              <a:ext uri="{FF2B5EF4-FFF2-40B4-BE49-F238E27FC236}">
                <a16:creationId xmlns:a16="http://schemas.microsoft.com/office/drawing/2014/main" id="{17A6B049-2FEE-4825-8EE9-16E7E4649846}"/>
              </a:ext>
            </a:extLst>
          </p:cNvPr>
          <p:cNvPicPr>
            <a:picLocks noChangeAspect="1"/>
          </p:cNvPicPr>
          <p:nvPr/>
        </p:nvPicPr>
        <p:blipFill>
          <a:blip r:embed="rId3"/>
          <a:stretch>
            <a:fillRect/>
          </a:stretch>
        </p:blipFill>
        <p:spPr>
          <a:xfrm>
            <a:off x="190500" y="2919914"/>
            <a:ext cx="6486046" cy="1886850"/>
          </a:xfrm>
          <a:prstGeom prst="rect">
            <a:avLst/>
          </a:prstGeom>
        </p:spPr>
      </p:pic>
      <p:grpSp>
        <p:nvGrpSpPr>
          <p:cNvPr id="4" name="Group 3">
            <a:extLst>
              <a:ext uri="{FF2B5EF4-FFF2-40B4-BE49-F238E27FC236}">
                <a16:creationId xmlns:a16="http://schemas.microsoft.com/office/drawing/2014/main" id="{05E58D43-6ED6-1629-C77D-511D8EB8B214}"/>
              </a:ext>
            </a:extLst>
          </p:cNvPr>
          <p:cNvGrpSpPr/>
          <p:nvPr/>
        </p:nvGrpSpPr>
        <p:grpSpPr>
          <a:xfrm>
            <a:off x="-1524" y="-2"/>
            <a:ext cx="12193524" cy="1073298"/>
            <a:chOff x="-1524" y="-2"/>
            <a:chExt cx="12193524" cy="1073298"/>
          </a:xfrm>
        </p:grpSpPr>
        <p:sp>
          <p:nvSpPr>
            <p:cNvPr id="5" name="Background - Solid">
              <a:extLst>
                <a:ext uri="{FF2B5EF4-FFF2-40B4-BE49-F238E27FC236}">
                  <a16:creationId xmlns:a16="http://schemas.microsoft.com/office/drawing/2014/main" id="{9CE4F956-C655-4BA8-B866-12FA9927AC49}"/>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Background - Solid">
              <a:extLst>
                <a:ext uri="{FF2B5EF4-FFF2-40B4-BE49-F238E27FC236}">
                  <a16:creationId xmlns:a16="http://schemas.microsoft.com/office/drawing/2014/main" id="{6FE5FD68-C41A-DDBA-2D9A-07494E4C7E01}"/>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7" name="Picture 6">
              <a:extLst>
                <a:ext uri="{FF2B5EF4-FFF2-40B4-BE49-F238E27FC236}">
                  <a16:creationId xmlns:a16="http://schemas.microsoft.com/office/drawing/2014/main" id="{D94E20CB-3871-027A-D4FD-5B1BAF153E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spTree>
    <p:extLst>
      <p:ext uri="{BB962C8B-B14F-4D97-AF65-F5344CB8AC3E}">
        <p14:creationId xmlns:p14="http://schemas.microsoft.com/office/powerpoint/2010/main" val="306505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67C789C3-CDB8-7646-E660-6FB1A3730F0D}"/>
              </a:ext>
            </a:extLst>
          </p:cNvPr>
          <p:cNvSpPr txBox="1">
            <a:spLocks/>
          </p:cNvSpPr>
          <p:nvPr/>
        </p:nvSpPr>
        <p:spPr>
          <a:xfrm>
            <a:off x="1069244" y="2334085"/>
            <a:ext cx="6209629"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it-IT" dirty="0">
                <a:latin typeface="Calibri" panose="020F0502020204030204" pitchFamily="34" charset="0"/>
                <a:cs typeface="Calibri" panose="020F0502020204030204" pitchFamily="34" charset="0"/>
              </a:rPr>
              <a:t>RISORSE A SUPPORTO DELLE AREE DI INTERESSE</a:t>
            </a:r>
          </a:p>
        </p:txBody>
      </p:sp>
    </p:spTree>
    <p:extLst>
      <p:ext uri="{BB962C8B-B14F-4D97-AF65-F5344CB8AC3E}">
        <p14:creationId xmlns:p14="http://schemas.microsoft.com/office/powerpoint/2010/main" val="3690919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79610" y="1193431"/>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93388" y="462630"/>
            <a:ext cx="2882674"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Risorse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pic>
        <p:nvPicPr>
          <p:cNvPr id="2" name="Picture 1">
            <a:extLst>
              <a:ext uri="{FF2B5EF4-FFF2-40B4-BE49-F238E27FC236}">
                <a16:creationId xmlns:a16="http://schemas.microsoft.com/office/drawing/2014/main" id="{4152702F-80D9-76AE-419C-85B92B9137A1}"/>
              </a:ext>
            </a:extLst>
          </p:cNvPr>
          <p:cNvPicPr>
            <a:picLocks noChangeAspect="1"/>
          </p:cNvPicPr>
          <p:nvPr/>
        </p:nvPicPr>
        <p:blipFill>
          <a:blip r:embed="rId3"/>
          <a:stretch>
            <a:fillRect/>
          </a:stretch>
        </p:blipFill>
        <p:spPr>
          <a:xfrm>
            <a:off x="3276061" y="2557511"/>
            <a:ext cx="2766912" cy="3575580"/>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66262BF4-8A77-81A1-55F5-14C73D191F7A}"/>
              </a:ext>
            </a:extLst>
          </p:cNvPr>
          <p:cNvPicPr>
            <a:picLocks noChangeAspect="1"/>
          </p:cNvPicPr>
          <p:nvPr/>
        </p:nvPicPr>
        <p:blipFill>
          <a:blip r:embed="rId4"/>
          <a:stretch>
            <a:fillRect/>
          </a:stretch>
        </p:blipFill>
        <p:spPr>
          <a:xfrm>
            <a:off x="304800" y="1728176"/>
            <a:ext cx="2803694" cy="3621439"/>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89A6781F-2271-3CC9-2790-5EBC2A442AA8}"/>
              </a:ext>
            </a:extLst>
          </p:cNvPr>
          <p:cNvPicPr>
            <a:picLocks noChangeAspect="1"/>
          </p:cNvPicPr>
          <p:nvPr/>
        </p:nvPicPr>
        <p:blipFill>
          <a:blip r:embed="rId5"/>
          <a:stretch>
            <a:fillRect/>
          </a:stretch>
        </p:blipFill>
        <p:spPr>
          <a:xfrm>
            <a:off x="9143151" y="2557511"/>
            <a:ext cx="2786993" cy="3575580"/>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EBD4FE58-180F-FD97-4D94-D0BBE293DD0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55071" y="5666826"/>
            <a:ext cx="896739" cy="849661"/>
          </a:xfrm>
          <a:prstGeom prst="rect">
            <a:avLst/>
          </a:prstGeom>
        </p:spPr>
      </p:pic>
      <p:sp>
        <p:nvSpPr>
          <p:cNvPr id="13" name="Background - Solid">
            <a:extLst>
              <a:ext uri="{FF2B5EF4-FFF2-40B4-BE49-F238E27FC236}">
                <a16:creationId xmlns:a16="http://schemas.microsoft.com/office/drawing/2014/main" id="{9FE68D59-F237-85B4-84CA-8707F14251D9}"/>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F52091D-3DAD-7E31-7192-6BA6A21996C0}"/>
              </a:ext>
            </a:extLst>
          </p:cNvPr>
          <p:cNvPicPr>
            <a:picLocks noChangeAspect="1"/>
          </p:cNvPicPr>
          <p:nvPr/>
        </p:nvPicPr>
        <p:blipFill>
          <a:blip r:embed="rId7"/>
          <a:stretch>
            <a:fillRect/>
          </a:stretch>
        </p:blipFill>
        <p:spPr>
          <a:xfrm>
            <a:off x="6158554" y="1847850"/>
            <a:ext cx="2836822" cy="3657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pic>
        <p:nvPicPr>
          <p:cNvPr id="11" name="Picture 10">
            <a:extLst>
              <a:ext uri="{FF2B5EF4-FFF2-40B4-BE49-F238E27FC236}">
                <a16:creationId xmlns:a16="http://schemas.microsoft.com/office/drawing/2014/main" id="{B8E6AAAC-A5ED-4CC2-A251-8A44FBBF5823}"/>
              </a:ext>
            </a:extLst>
          </p:cNvPr>
          <p:cNvPicPr>
            <a:picLocks noChangeAspect="1"/>
          </p:cNvPicPr>
          <p:nvPr/>
        </p:nvPicPr>
        <p:blipFill>
          <a:blip r:embed="rId3"/>
          <a:stretch>
            <a:fillRect/>
          </a:stretch>
        </p:blipFill>
        <p:spPr>
          <a:xfrm>
            <a:off x="303894" y="1550469"/>
            <a:ext cx="2894858" cy="3757061"/>
          </a:xfrm>
          <a:prstGeom prst="rect">
            <a:avLst/>
          </a:prstGeom>
          <a:effectLst>
            <a:outerShdw blurRad="63500" sx="102000" sy="102000" algn="ctr" rotWithShape="0">
              <a:schemeClr val="accent1">
                <a:alpha val="40000"/>
              </a:schemeClr>
            </a:outerShdw>
          </a:effectLst>
        </p:spPr>
      </p:pic>
      <p:pic>
        <p:nvPicPr>
          <p:cNvPr id="13" name="Picture 12">
            <a:extLst>
              <a:ext uri="{FF2B5EF4-FFF2-40B4-BE49-F238E27FC236}">
                <a16:creationId xmlns:a16="http://schemas.microsoft.com/office/drawing/2014/main" id="{ADF3A291-83FE-408A-A817-D3CB68B7CEDD}"/>
              </a:ext>
            </a:extLst>
          </p:cNvPr>
          <p:cNvPicPr>
            <a:picLocks noChangeAspect="1"/>
          </p:cNvPicPr>
          <p:nvPr/>
        </p:nvPicPr>
        <p:blipFill>
          <a:blip r:embed="rId4"/>
          <a:stretch>
            <a:fillRect/>
          </a:stretch>
        </p:blipFill>
        <p:spPr>
          <a:xfrm>
            <a:off x="4114295" y="730110"/>
            <a:ext cx="2795047" cy="3559504"/>
          </a:xfrm>
          <a:prstGeom prst="rect">
            <a:avLst/>
          </a:prstGeom>
          <a:effectLst>
            <a:outerShdw blurRad="63500" sx="102000" sy="102000" algn="ctr" rotWithShape="0">
              <a:schemeClr val="accent1">
                <a:alpha val="40000"/>
              </a:schemeClr>
            </a:outerShdw>
          </a:effectLst>
        </p:spPr>
      </p:pic>
      <p:pic>
        <p:nvPicPr>
          <p:cNvPr id="14" name="Picture 13">
            <a:extLst>
              <a:ext uri="{FF2B5EF4-FFF2-40B4-BE49-F238E27FC236}">
                <a16:creationId xmlns:a16="http://schemas.microsoft.com/office/drawing/2014/main" id="{83CF1872-0EB9-400C-AEC1-81815809A897}"/>
              </a:ext>
            </a:extLst>
          </p:cNvPr>
          <p:cNvPicPr>
            <a:picLocks noChangeAspect="1"/>
          </p:cNvPicPr>
          <p:nvPr/>
        </p:nvPicPr>
        <p:blipFill>
          <a:blip r:embed="rId5"/>
          <a:stretch>
            <a:fillRect/>
          </a:stretch>
        </p:blipFill>
        <p:spPr>
          <a:xfrm>
            <a:off x="3838074" y="4562524"/>
            <a:ext cx="6396037" cy="2132012"/>
          </a:xfrm>
          <a:prstGeom prst="rect">
            <a:avLst/>
          </a:prstGeom>
          <a:solidFill>
            <a:schemeClr val="bg1"/>
          </a:solidFill>
          <a:ln w="34925">
            <a:solidFill>
              <a:schemeClr val="accent1"/>
            </a:solidFill>
          </a:ln>
        </p:spPr>
      </p:pic>
      <p:pic>
        <p:nvPicPr>
          <p:cNvPr id="15" name="Picture 14">
            <a:extLst>
              <a:ext uri="{FF2B5EF4-FFF2-40B4-BE49-F238E27FC236}">
                <a16:creationId xmlns:a16="http://schemas.microsoft.com/office/drawing/2014/main" id="{099FB2B9-0E49-4CF8-AEC6-41B25B35E4C8}"/>
              </a:ext>
            </a:extLst>
          </p:cNvPr>
          <p:cNvPicPr>
            <a:picLocks noChangeAspect="1"/>
          </p:cNvPicPr>
          <p:nvPr/>
        </p:nvPicPr>
        <p:blipFill>
          <a:blip r:embed="rId6"/>
          <a:stretch>
            <a:fillRect/>
          </a:stretch>
        </p:blipFill>
        <p:spPr>
          <a:xfrm>
            <a:off x="8558786" y="628096"/>
            <a:ext cx="2902253" cy="3757061"/>
          </a:xfrm>
          <a:prstGeom prst="rect">
            <a:avLst/>
          </a:prstGeom>
          <a:effectLst>
            <a:outerShdw blurRad="63500" sx="102000" sy="102000" algn="ctr" rotWithShape="0">
              <a:schemeClr val="accent1">
                <a:alpha val="40000"/>
              </a:schemeClr>
            </a:outerShdw>
          </a:effectLst>
        </p:spPr>
      </p:pic>
      <p:pic>
        <p:nvPicPr>
          <p:cNvPr id="2" name="Picture 1">
            <a:extLst>
              <a:ext uri="{FF2B5EF4-FFF2-40B4-BE49-F238E27FC236}">
                <a16:creationId xmlns:a16="http://schemas.microsoft.com/office/drawing/2014/main" id="{91653296-8C25-40DF-6BB3-4765C61676A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39323" y="5665819"/>
            <a:ext cx="896739" cy="849661"/>
          </a:xfrm>
          <a:prstGeom prst="rect">
            <a:avLst/>
          </a:prstGeom>
        </p:spPr>
      </p:pic>
      <p:sp>
        <p:nvSpPr>
          <p:cNvPr id="3" name="Background - Solid">
            <a:extLst>
              <a:ext uri="{FF2B5EF4-FFF2-40B4-BE49-F238E27FC236}">
                <a16:creationId xmlns:a16="http://schemas.microsoft.com/office/drawing/2014/main" id="{17580393-FEDC-622E-9399-1DFB2650EED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16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pic>
        <p:nvPicPr>
          <p:cNvPr id="2" name="Picture 1" descr="A group of people in a room&#10;&#10;Description automatically generated">
            <a:extLst>
              <a:ext uri="{FF2B5EF4-FFF2-40B4-BE49-F238E27FC236}">
                <a16:creationId xmlns:a16="http://schemas.microsoft.com/office/drawing/2014/main" id="{E9CDAB56-9403-9E45-C3DF-2F6C91F75747}"/>
              </a:ext>
            </a:extLst>
          </p:cNvPr>
          <p:cNvPicPr>
            <a:picLocks noChangeAspect="1"/>
          </p:cNvPicPr>
          <p:nvPr/>
        </p:nvPicPr>
        <p:blipFill>
          <a:blip r:embed="rId3"/>
          <a:stretch>
            <a:fillRect/>
          </a:stretch>
        </p:blipFill>
        <p:spPr>
          <a:xfrm>
            <a:off x="4800600" y="926669"/>
            <a:ext cx="4180609" cy="5410200"/>
          </a:xfrm>
          <a:prstGeom prst="rect">
            <a:avLst/>
          </a:prstGeom>
          <a:effectLst>
            <a:outerShdw blurRad="63500" sx="102000" sy="102000" algn="ctr" rotWithShape="0">
              <a:schemeClr val="accent1">
                <a:alpha val="40000"/>
              </a:schemeClr>
            </a:outerShdw>
          </a:effectLst>
        </p:spPr>
      </p:pic>
      <p:pic>
        <p:nvPicPr>
          <p:cNvPr id="3" name="Picture 2">
            <a:extLst>
              <a:ext uri="{FF2B5EF4-FFF2-40B4-BE49-F238E27FC236}">
                <a16:creationId xmlns:a16="http://schemas.microsoft.com/office/drawing/2014/main" id="{E963934A-37FA-9538-F53D-220F93ACF63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87693" y="5446458"/>
            <a:ext cx="896739" cy="849661"/>
          </a:xfrm>
          <a:prstGeom prst="rect">
            <a:avLst/>
          </a:prstGeom>
        </p:spPr>
      </p:pic>
      <p:sp>
        <p:nvSpPr>
          <p:cNvPr id="6" name="Background - Solid">
            <a:extLst>
              <a:ext uri="{FF2B5EF4-FFF2-40B4-BE49-F238E27FC236}">
                <a16:creationId xmlns:a16="http://schemas.microsoft.com/office/drawing/2014/main" id="{F5EEBE40-D2AB-B3CA-6B5D-15394CD7ABA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97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BD364D60-1841-914C-5A1A-F583CC327EC2}"/>
              </a:ext>
            </a:extLst>
          </p:cNvPr>
          <p:cNvSpPr txBox="1">
            <a:spLocks/>
          </p:cNvSpPr>
          <p:nvPr/>
        </p:nvSpPr>
        <p:spPr>
          <a:xfrm>
            <a:off x="926632" y="3066057"/>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STABILIRE DEGLI OBIETTIVI</a:t>
            </a:r>
          </a:p>
        </p:txBody>
      </p:sp>
    </p:spTree>
    <p:extLst>
      <p:ext uri="{BB962C8B-B14F-4D97-AF65-F5344CB8AC3E}">
        <p14:creationId xmlns:p14="http://schemas.microsoft.com/office/powerpoint/2010/main" val="73156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453010" y="1006642"/>
            <a:ext cx="1561339" cy="4437730"/>
            <a:chOff x="563385" y="1458067"/>
            <a:chExt cx="1561339" cy="4437730"/>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1"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rPr>
                <a:t>pecifico</a:t>
              </a: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0"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Essere certi che la finalità sia chiara.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479499" y="1027687"/>
            <a:ext cx="2202537" cy="5067979"/>
            <a:chOff x="2589874" y="1479112"/>
            <a:chExt cx="2202537" cy="5067979"/>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1" i="0" u="none" strike="noStrike" cap="none"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rPr>
                <a:t>isurabile</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0" i="0" u="none" strike="noStrike" cap="none"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212184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I punti di riferimento e il progresso raggiunto devono essere misurabili.</a:t>
              </a:r>
            </a:p>
          </p:txBody>
        </p:sp>
      </p:grpSp>
      <p:grpSp>
        <p:nvGrpSpPr>
          <p:cNvPr id="17" name="Group 16"/>
          <p:cNvGrpSpPr/>
          <p:nvPr/>
        </p:nvGrpSpPr>
        <p:grpSpPr>
          <a:xfrm>
            <a:off x="5093999" y="990600"/>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1" i="0" u="none" strike="noStrike" cap="none"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rPr>
                <a:t>ttuabile</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1" i="0" u="none" strike="noStrike" cap="none"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Ogni obiettivo deve essere attuabile.</a:t>
              </a:r>
            </a:p>
          </p:txBody>
        </p:sp>
      </p:grpSp>
      <p:grpSp>
        <p:nvGrpSpPr>
          <p:cNvPr id="18" name="Group 17"/>
          <p:cNvGrpSpPr/>
          <p:nvPr/>
        </p:nvGrpSpPr>
        <p:grpSpPr>
          <a:xfrm>
            <a:off x="7545339" y="1006642"/>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1" i="0" u="none" strike="noStrike" cap="none"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rPr>
                <a:t>ealistico</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1" i="0" u="none" strike="noStrike" cap="none"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Impegnativo ma non irrealistico.</a:t>
              </a:r>
            </a:p>
          </p:txBody>
        </p:sp>
      </p:grpSp>
      <p:grpSp>
        <p:nvGrpSpPr>
          <p:cNvPr id="19" name="Group 18"/>
          <p:cNvGrpSpPr/>
          <p:nvPr/>
        </p:nvGrpSpPr>
        <p:grpSpPr>
          <a:xfrm>
            <a:off x="9440976" y="1027687"/>
            <a:ext cx="2629386" cy="4416685"/>
            <a:chOff x="9551351" y="1479112"/>
            <a:chExt cx="2629386" cy="4416685"/>
          </a:xfrm>
        </p:grpSpPr>
        <p:sp>
          <p:nvSpPr>
            <p:cNvPr id="37" name="Rectangle 18"/>
            <p:cNvSpPr>
              <a:spLocks noChangeArrowheads="1"/>
            </p:cNvSpPr>
            <p:nvPr/>
          </p:nvSpPr>
          <p:spPr bwMode="auto">
            <a:xfrm>
              <a:off x="10659487" y="3215531"/>
              <a:ext cx="1521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54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T</a:t>
              </a:r>
              <a:r>
                <a:rPr kumimoji="0" lang="it-IT" sz="23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empo</a:t>
              </a:r>
            </a:p>
          </p:txBody>
        </p:sp>
        <p:sp>
          <p:nvSpPr>
            <p:cNvPr id="40" name="Rectangle 24"/>
            <p:cNvSpPr>
              <a:spLocks noChangeArrowheads="1"/>
            </p:cNvSpPr>
            <p:nvPr/>
          </p:nvSpPr>
          <p:spPr bwMode="auto">
            <a:xfrm>
              <a:off x="9551351" y="3570520"/>
              <a:ext cx="1108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0"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Legato al</a:t>
              </a:r>
              <a:endParaRPr kumimoji="0" lang="it-IT" sz="54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endParaRP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9789117" y="4326137"/>
              <a:ext cx="212183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Arco temporale che delinea un programma del progresso.</a:t>
              </a:r>
            </a:p>
          </p:txBody>
        </p:sp>
      </p:grpSp>
      <p:pic>
        <p:nvPicPr>
          <p:cNvPr id="2" name="Picture 1">
            <a:extLst>
              <a:ext uri="{FF2B5EF4-FFF2-40B4-BE49-F238E27FC236}">
                <a16:creationId xmlns:a16="http://schemas.microsoft.com/office/drawing/2014/main" id="{537E5935-77F2-3950-4F5D-CA92D68FAD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11109" y="5869942"/>
            <a:ext cx="896739" cy="849661"/>
          </a:xfrm>
          <a:prstGeom prst="rect">
            <a:avLst/>
          </a:prstGeom>
        </p:spPr>
      </p:pic>
      <p:sp>
        <p:nvSpPr>
          <p:cNvPr id="3" name="Background - Solid">
            <a:extLst>
              <a:ext uri="{FF2B5EF4-FFF2-40B4-BE49-F238E27FC236}">
                <a16:creationId xmlns:a16="http://schemas.microsoft.com/office/drawing/2014/main" id="{04072037-2454-0B73-4819-8D6FE1560DF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sp>
        <p:nvSpPr>
          <p:cNvPr id="6" name="Headline">
            <a:extLst>
              <a:ext uri="{FF2B5EF4-FFF2-40B4-BE49-F238E27FC236}">
                <a16:creationId xmlns:a16="http://schemas.microsoft.com/office/drawing/2014/main" id="{EDAFBD30-E70E-4426-23C4-B87F51C3BDCD}"/>
              </a:ext>
            </a:extLst>
          </p:cNvPr>
          <p:cNvSpPr txBox="1">
            <a:spLocks/>
          </p:cNvSpPr>
          <p:nvPr/>
        </p:nvSpPr>
        <p:spPr>
          <a:xfrm>
            <a:off x="107236" y="195628"/>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2000" dirty="0">
                <a:solidFill>
                  <a:srgbClr val="EBB700"/>
                </a:solidFill>
                <a:latin typeface="Calibri" panose="020F0502020204030204" pitchFamily="34" charset="0"/>
                <a:cs typeface="Calibri" panose="020F0502020204030204" pitchFamily="34" charset="0"/>
              </a:rPr>
              <a:t>Modulo di dichiarazione </a:t>
            </a:r>
          </a:p>
          <a:p>
            <a:r>
              <a:rPr lang="it-IT" sz="2000" dirty="0">
                <a:solidFill>
                  <a:srgbClr val="EBB700"/>
                </a:solidFill>
                <a:latin typeface="Calibri" panose="020F0502020204030204" pitchFamily="34" charset="0"/>
                <a:cs typeface="Calibri" panose="020F0502020204030204" pitchFamily="34" charset="0"/>
              </a:rPr>
              <a:t>degli obiettivi</a:t>
            </a:r>
          </a:p>
        </p:txBody>
      </p:sp>
      <p:pic>
        <p:nvPicPr>
          <p:cNvPr id="7" name="Picture 6">
            <a:extLst>
              <a:ext uri="{FF2B5EF4-FFF2-40B4-BE49-F238E27FC236}">
                <a16:creationId xmlns:a16="http://schemas.microsoft.com/office/drawing/2014/main" id="{DC2DDC85-F71F-F2EE-8656-74EE5DA8A124}"/>
              </a:ext>
            </a:extLst>
          </p:cNvPr>
          <p:cNvPicPr>
            <a:picLocks noChangeAspect="1"/>
          </p:cNvPicPr>
          <p:nvPr/>
        </p:nvPicPr>
        <p:blipFill>
          <a:blip r:embed="rId3"/>
          <a:stretch>
            <a:fillRect/>
          </a:stretch>
        </p:blipFill>
        <p:spPr>
          <a:xfrm>
            <a:off x="5192268" y="606310"/>
            <a:ext cx="4331524" cy="564537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07642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832314AE-95FC-843A-F481-763EBC1C2586}"/>
              </a:ext>
            </a:extLst>
          </p:cNvPr>
          <p:cNvSpPr txBox="1">
            <a:spLocks/>
          </p:cNvSpPr>
          <p:nvPr/>
        </p:nvSpPr>
        <p:spPr>
          <a:xfrm>
            <a:off x="820461" y="1695988"/>
            <a:ext cx="5899447" cy="182119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it-IT" dirty="0">
                <a:latin typeface="Calibri" panose="020F0502020204030204" pitchFamily="34" charset="0"/>
                <a:cs typeface="Calibri" panose="020F0502020204030204" pitchFamily="34" charset="0"/>
              </a:rPr>
              <a:t>CREARE UN PIANO PER RAGGIUNGERE I </a:t>
            </a:r>
          </a:p>
          <a:p>
            <a:pPr algn="l"/>
            <a:r>
              <a:rPr lang="it-IT" dirty="0">
                <a:latin typeface="Calibri" panose="020F0502020204030204" pitchFamily="34" charset="0"/>
                <a:cs typeface="Calibri" panose="020F0502020204030204" pitchFamily="34" charset="0"/>
              </a:rPr>
              <a:t>NOSTRI OBIETTIVI</a:t>
            </a:r>
          </a:p>
        </p:txBody>
      </p:sp>
    </p:spTree>
    <p:extLst>
      <p:ext uri="{BB962C8B-B14F-4D97-AF65-F5344CB8AC3E}">
        <p14:creationId xmlns:p14="http://schemas.microsoft.com/office/powerpoint/2010/main" val="2946454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1926" y="1529314"/>
            <a:ext cx="4906316" cy="4647303"/>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it-IT" sz="2200" dirty="0">
                <a:solidFill>
                  <a:schemeClr val="bg1"/>
                </a:solidFill>
                <a:latin typeface="Calibri" panose="020F0502020204030204" pitchFamily="34" charset="0"/>
                <a:cs typeface="Calibri" panose="020F0502020204030204" pitchFamily="34" charset="0"/>
              </a:rPr>
              <a:t>Per ogni area</a:t>
            </a:r>
          </a:p>
          <a:p>
            <a:pPr marL="457200" indent="-457200">
              <a:buClr>
                <a:schemeClr val="accent1"/>
              </a:buClr>
              <a:buFont typeface="Wingdings" panose="05000000000000000000" pitchFamily="2" charset="2"/>
              <a:buChar char="v"/>
            </a:pPr>
            <a:endParaRPr lang="it-IT" sz="120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200" dirty="0">
                <a:solidFill>
                  <a:schemeClr val="bg1"/>
                </a:solidFill>
                <a:latin typeface="Calibri" panose="020F0502020204030204" pitchFamily="34" charset="0"/>
                <a:cs typeface="Calibri" panose="020F0502020204030204" pitchFamily="34" charset="0"/>
              </a:rPr>
              <a:t>Che cosa? (Dichiarazione dell’obiettivo)</a:t>
            </a:r>
          </a:p>
          <a:p>
            <a:pPr marL="0" indent="0">
              <a:buClr>
                <a:schemeClr val="accent1"/>
              </a:buClr>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200" dirty="0">
                <a:solidFill>
                  <a:schemeClr val="bg1"/>
                </a:solidFill>
                <a:latin typeface="Calibri" panose="020F0502020204030204" pitchFamily="34" charset="0"/>
                <a:cs typeface="Calibri" panose="020F0502020204030204" pitchFamily="34" charset="0"/>
              </a:rPr>
              <a:t>In che modo? (Fasi dell’azione)</a:t>
            </a:r>
          </a:p>
          <a:p>
            <a:pPr marL="0" indent="0">
              <a:buClr>
                <a:schemeClr val="accent1"/>
              </a:buClr>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200" dirty="0">
                <a:solidFill>
                  <a:schemeClr val="bg1"/>
                </a:solidFill>
                <a:latin typeface="Calibri" panose="020F0502020204030204" pitchFamily="34" charset="0"/>
                <a:cs typeface="Calibri" panose="020F0502020204030204" pitchFamily="34" charset="0"/>
              </a:rPr>
              <a:t>Quando? (Scadenza per il completamento dell’azione)</a:t>
            </a:r>
          </a:p>
          <a:p>
            <a:pPr marL="0" indent="0">
              <a:buClr>
                <a:schemeClr val="accent1"/>
              </a:buClr>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200" dirty="0">
                <a:solidFill>
                  <a:schemeClr val="bg1"/>
                </a:solidFill>
                <a:latin typeface="Calibri" panose="020F0502020204030204" pitchFamily="34" charset="0"/>
                <a:cs typeface="Calibri" panose="020F0502020204030204" pitchFamily="34" charset="0"/>
              </a:rPr>
              <a:t>Chi? (Responsabile/i dell'azione)</a:t>
            </a:r>
          </a:p>
          <a:p>
            <a:pPr marL="0" indent="0">
              <a:buClr>
                <a:schemeClr val="accent1"/>
              </a:buClr>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it-IT" sz="2200" dirty="0">
                <a:solidFill>
                  <a:schemeClr val="bg1"/>
                </a:solidFill>
                <a:latin typeface="Calibri" panose="020F0502020204030204" pitchFamily="34" charset="0"/>
                <a:cs typeface="Calibri" panose="020F0502020204030204" pitchFamily="34" charset="0"/>
              </a:rPr>
              <a:t>Come saprete? (Come saprete che l’azione è stata compiuta)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370327"/>
            <a:ext cx="5762242" cy="4493538"/>
          </a:xfrm>
          <a:prstGeom prst="rect">
            <a:avLst/>
          </a:prstGeom>
        </p:spPr>
        <p:txBody>
          <a:bodyPr wrap="square">
            <a:spAutoFit/>
          </a:bodyPr>
          <a:lstStyle/>
          <a:p>
            <a:r>
              <a:rPr lang="it-IT" sz="2200" b="1" dirty="0">
                <a:solidFill>
                  <a:schemeClr val="bg1"/>
                </a:solidFill>
                <a:latin typeface="Calibri" panose="020F0502020204030204" pitchFamily="34" charset="0"/>
                <a:cs typeface="Calibri" panose="020F0502020204030204" pitchFamily="34" charset="0"/>
              </a:rPr>
              <a:t>SVILUPPATE IL VOSTRO</a:t>
            </a:r>
            <a:r>
              <a:rPr lang="it-IT" sz="2200" dirty="0">
                <a:solidFill>
                  <a:schemeClr val="bg1"/>
                </a:solidFill>
                <a:latin typeface="Calibri" panose="020F0502020204030204" pitchFamily="34" charset="0"/>
                <a:cs typeface="Calibri" panose="020F0502020204030204" pitchFamily="34" charset="0"/>
              </a:rPr>
              <a:t> </a:t>
            </a:r>
            <a:r>
              <a:rPr lang="it-IT" sz="2200" b="1" i="1" dirty="0">
                <a:solidFill>
                  <a:schemeClr val="bg1"/>
                </a:solidFill>
                <a:latin typeface="Calibri" panose="020F0502020204030204" pitchFamily="34" charset="0"/>
                <a:cs typeface="Calibri" panose="020F0502020204030204" pitchFamily="34" charset="0"/>
              </a:rPr>
              <a:t>PIANO D’AZIONE </a:t>
            </a:r>
            <a:r>
              <a:rPr lang="it-IT" sz="2200" dirty="0">
                <a:solidFill>
                  <a:schemeClr val="bg1"/>
                </a:solidFill>
                <a:latin typeface="Calibri" panose="020F0502020204030204" pitchFamily="34" charset="0"/>
                <a:cs typeface="Calibri" panose="020F0502020204030204" pitchFamily="34" charset="0"/>
              </a:rPr>
              <a:t>delineando le azioni necessarie per il raggiungimento degli obiettivi.</a:t>
            </a:r>
            <a:r>
              <a:rPr lang="it-IT" sz="2200" strike="sngStrike" dirty="0">
                <a:solidFill>
                  <a:schemeClr val="bg1"/>
                </a:solidFill>
                <a:latin typeface="Calibri" panose="020F0502020204030204" pitchFamily="34" charset="0"/>
                <a:cs typeface="Calibri" panose="020F0502020204030204" pitchFamily="34" charset="0"/>
              </a:rPr>
              <a:t> </a:t>
            </a:r>
          </a:p>
          <a:p>
            <a:endParaRPr lang="en-US" sz="2200" dirty="0">
              <a:solidFill>
                <a:schemeClr val="bg1"/>
              </a:solidFill>
              <a:latin typeface="Calibri" panose="020F0502020204030204" pitchFamily="34" charset="0"/>
              <a:cs typeface="Calibri" panose="020F0502020204030204" pitchFamily="34" charset="0"/>
            </a:endParaRPr>
          </a:p>
          <a:p>
            <a:r>
              <a:rPr lang="it-IT" sz="2200" dirty="0">
                <a:solidFill>
                  <a:schemeClr val="bg1"/>
                </a:solidFill>
                <a:latin typeface="Calibri" panose="020F0502020204030204" pitchFamily="34" charset="0"/>
                <a:cs typeface="Calibri" panose="020F0502020204030204" pitchFamily="34" charset="0"/>
              </a:rPr>
              <a:t>Questa fase indica come l’obiettivo sarà raggiunto (azioni da intraprendere), quando ogni fase sarà completata, le persone responsabili della fase e come potete determinare che ogni fase è stata completata. La scheda del piano d'azione è uno strumento da utilizzare durante lo sviluppo di un piano per il raggiungimento di ciascun obiettivo. Insieme, i piani per ciascun obiettivo formano la vostra </a:t>
            </a:r>
            <a:r>
              <a:rPr lang="it-IT" sz="2200" i="1" dirty="0">
                <a:solidFill>
                  <a:schemeClr val="bg1"/>
                </a:solidFill>
                <a:latin typeface="Calibri" panose="020F0502020204030204" pitchFamily="34" charset="0"/>
                <a:cs typeface="Calibri" panose="020F0502020204030204" pitchFamily="34" charset="0"/>
              </a:rPr>
              <a:t>visione</a:t>
            </a:r>
            <a:r>
              <a:rPr lang="it-IT" sz="2200" dirty="0">
                <a:solidFill>
                  <a:schemeClr val="bg1"/>
                </a:solidFill>
                <a:latin typeface="Calibri" panose="020F0502020204030204" pitchFamily="34" charset="0"/>
                <a:cs typeface="Calibri" panose="020F0502020204030204" pitchFamily="34" charset="0"/>
              </a:rPr>
              <a:t>.</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121578" y="536998"/>
            <a:ext cx="11945795"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rPr>
              <a:t>Creare un piano per raggiungere i nostri obiettivi</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748935" y="3948569"/>
            <a:ext cx="5106612" cy="4976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2" name="Picture 1">
            <a:extLst>
              <a:ext uri="{FF2B5EF4-FFF2-40B4-BE49-F238E27FC236}">
                <a16:creationId xmlns:a16="http://schemas.microsoft.com/office/drawing/2014/main" id="{FEA057FA-8EE1-BA73-F9F8-BFAC8142911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02219" y="5960844"/>
            <a:ext cx="818136" cy="775185"/>
          </a:xfrm>
          <a:prstGeom prst="rect">
            <a:avLst/>
          </a:prstGeom>
        </p:spPr>
      </p:pic>
      <p:sp>
        <p:nvSpPr>
          <p:cNvPr id="3" name="Background - Solid">
            <a:extLst>
              <a:ext uri="{FF2B5EF4-FFF2-40B4-BE49-F238E27FC236}">
                <a16:creationId xmlns:a16="http://schemas.microsoft.com/office/drawing/2014/main" id="{128B5BF0-DBD3-A211-320D-7871995C22FF}"/>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38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i="1" dirty="0">
                <a:solidFill>
                  <a:schemeClr val="accent1"/>
                </a:solidFill>
                <a:latin typeface="Calibri" panose="020F0502020204030204" pitchFamily="34" charset="0"/>
                <a:cs typeface="Calibri" panose="020F0502020204030204" pitchFamily="34" charset="0"/>
              </a:rPr>
              <a:t>“Mettersi insieme è un inizio, rimanere insieme è un progresso, lavorare insieme è un successo”.</a:t>
            </a:r>
          </a:p>
          <a:p>
            <a:endParaRPr lang="en-US" i="1" kern="0" dirty="0">
              <a:solidFill>
                <a:schemeClr val="accent1"/>
              </a:solidFill>
              <a:latin typeface="Calibri" panose="020F0502020204030204" pitchFamily="34" charset="0"/>
              <a:cs typeface="Calibri" panose="020F0502020204030204" pitchFamily="34" charset="0"/>
            </a:endParaRPr>
          </a:p>
          <a:p>
            <a:pPr algn="r"/>
            <a:r>
              <a:rPr lang="it-IT" i="1" dirty="0">
                <a:solidFill>
                  <a:schemeClr val="accent1"/>
                </a:solidFill>
                <a:latin typeface="Calibri" panose="020F0502020204030204" pitchFamily="34" charset="0"/>
                <a:cs typeface="Calibri" panose="020F0502020204030204" pitchFamily="34" charset="0"/>
              </a:rPr>
              <a:t>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pic>
        <p:nvPicPr>
          <p:cNvPr id="2" name="Picture 1">
            <a:extLst>
              <a:ext uri="{FF2B5EF4-FFF2-40B4-BE49-F238E27FC236}">
                <a16:creationId xmlns:a16="http://schemas.microsoft.com/office/drawing/2014/main" id="{EA020B6D-0D55-0FA9-3002-7F4D0503F22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87693" y="5446458"/>
            <a:ext cx="896739" cy="849661"/>
          </a:xfrm>
          <a:prstGeom prst="rect">
            <a:avLst/>
          </a:prstGeom>
        </p:spPr>
      </p:pic>
      <p:sp>
        <p:nvSpPr>
          <p:cNvPr id="3" name="Background - Solid">
            <a:extLst>
              <a:ext uri="{FF2B5EF4-FFF2-40B4-BE49-F238E27FC236}">
                <a16:creationId xmlns:a16="http://schemas.microsoft.com/office/drawing/2014/main" id="{E26219A9-45FE-1E82-113B-0637F81E6C7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sp>
        <p:nvSpPr>
          <p:cNvPr id="5" name="Headline">
            <a:extLst>
              <a:ext uri="{FF2B5EF4-FFF2-40B4-BE49-F238E27FC236}">
                <a16:creationId xmlns:a16="http://schemas.microsoft.com/office/drawing/2014/main" id="{F9F79A35-F2D9-81B9-F78B-7A9AE8BABB08}"/>
              </a:ext>
            </a:extLst>
          </p:cNvPr>
          <p:cNvSpPr txBox="1">
            <a:spLocks/>
          </p:cNvSpPr>
          <p:nvPr/>
        </p:nvSpPr>
        <p:spPr>
          <a:xfrm>
            <a:off x="107236" y="211126"/>
            <a:ext cx="2004440" cy="7032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it-IT" sz="2000" dirty="0">
                <a:solidFill>
                  <a:srgbClr val="EBB700"/>
                </a:solidFill>
                <a:latin typeface="Calibri" panose="020F0502020204030204" pitchFamily="34" charset="0"/>
                <a:cs typeface="Calibri" panose="020F0502020204030204" pitchFamily="34" charset="0"/>
              </a:rPr>
              <a:t>Scheda del </a:t>
            </a:r>
          </a:p>
          <a:p>
            <a:r>
              <a:rPr lang="it-IT" sz="2000" dirty="0">
                <a:solidFill>
                  <a:srgbClr val="EBB700"/>
                </a:solidFill>
                <a:latin typeface="Calibri" panose="020F0502020204030204" pitchFamily="34" charset="0"/>
                <a:cs typeface="Calibri" panose="020F0502020204030204" pitchFamily="34" charset="0"/>
              </a:rPr>
              <a:t>piano d'azione</a:t>
            </a:r>
          </a:p>
        </p:txBody>
      </p:sp>
      <p:pic>
        <p:nvPicPr>
          <p:cNvPr id="8" name="Picture 7">
            <a:extLst>
              <a:ext uri="{FF2B5EF4-FFF2-40B4-BE49-F238E27FC236}">
                <a16:creationId xmlns:a16="http://schemas.microsoft.com/office/drawing/2014/main" id="{736747B9-FAAF-0C3E-EDD4-08A0F6B7EEC2}"/>
              </a:ext>
            </a:extLst>
          </p:cNvPr>
          <p:cNvPicPr>
            <a:picLocks noChangeAspect="1"/>
          </p:cNvPicPr>
          <p:nvPr/>
        </p:nvPicPr>
        <p:blipFill>
          <a:blip r:embed="rId3"/>
          <a:stretch>
            <a:fillRect/>
          </a:stretch>
        </p:blipFill>
        <p:spPr>
          <a:xfrm>
            <a:off x="5382785" y="530959"/>
            <a:ext cx="4175577" cy="5442130"/>
          </a:xfrm>
          <a:prstGeom prst="rect">
            <a:avLst/>
          </a:prstGeom>
          <a:effectLst>
            <a:outerShdw blurRad="63500" sx="102000" sy="102000" algn="ctr" rotWithShape="0">
              <a:schemeClr val="accent1">
                <a:alpha val="40000"/>
              </a:schemeClr>
            </a:outerShdw>
          </a:effectLst>
        </p:spPr>
      </p:pic>
      <p:sp>
        <p:nvSpPr>
          <p:cNvPr id="11" name="TextBox 93">
            <a:extLst>
              <a:ext uri="{FF2B5EF4-FFF2-40B4-BE49-F238E27FC236}">
                <a16:creationId xmlns:a16="http://schemas.microsoft.com/office/drawing/2014/main" id="{FE6C95B0-D632-9C8B-C52D-3E07CDB8316C}"/>
              </a:ext>
            </a:extLst>
          </p:cNvPr>
          <p:cNvSpPr txBox="1">
            <a:spLocks noChangeArrowheads="1"/>
          </p:cNvSpPr>
          <p:nvPr/>
        </p:nvSpPr>
        <p:spPr bwMode="auto">
          <a:xfrm>
            <a:off x="2219824" y="6257836"/>
            <a:ext cx="81554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2000" b="0" i="1"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Fate una copia di questo modulo e compilatene uno per ogni obiettivo.</a:t>
            </a:r>
          </a:p>
        </p:txBody>
      </p:sp>
    </p:spTree>
    <p:extLst>
      <p:ext uri="{BB962C8B-B14F-4D97-AF65-F5344CB8AC3E}">
        <p14:creationId xmlns:p14="http://schemas.microsoft.com/office/powerpoint/2010/main" val="3539849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457A9D6A-DBCA-535A-AF5D-5403ADED4DFB}"/>
              </a:ext>
            </a:extLst>
          </p:cNvPr>
          <p:cNvSpPr txBox="1">
            <a:spLocks/>
          </p:cNvSpPr>
          <p:nvPr/>
        </p:nvSpPr>
        <p:spPr>
          <a:xfrm>
            <a:off x="1069244" y="2465821"/>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it-IT" dirty="0">
                <a:latin typeface="Calibri" panose="020F0502020204030204" pitchFamily="34" charset="0"/>
                <a:cs typeface="Calibri" panose="020F0502020204030204" pitchFamily="34" charset="0"/>
              </a:rPr>
              <a:t>COSTRUIRE IL SUCCESSO</a:t>
            </a:r>
          </a:p>
        </p:txBody>
      </p:sp>
    </p:spTree>
    <p:extLst>
      <p:ext uri="{BB962C8B-B14F-4D97-AF65-F5344CB8AC3E}">
        <p14:creationId xmlns:p14="http://schemas.microsoft.com/office/powerpoint/2010/main" val="135814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4427"/>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dirty="0">
              <a:solidFill>
                <a:schemeClr val="bg1"/>
              </a:solidFill>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1485900" y="1600200"/>
            <a:ext cx="4210812" cy="4154984"/>
          </a:xfrm>
          <a:prstGeom prst="rect">
            <a:avLst/>
          </a:prstGeom>
        </p:spPr>
        <p:txBody>
          <a:bodyPr wrap="square">
            <a:spAutoFit/>
          </a:bodyPr>
          <a:lstStyle/>
          <a:p>
            <a:r>
              <a:rPr lang="it-IT" sz="2400" b="1" dirty="0">
                <a:solidFill>
                  <a:schemeClr val="bg1"/>
                </a:solidFill>
                <a:latin typeface="Calibri" panose="020F0502020204030204" pitchFamily="34" charset="0"/>
                <a:cs typeface="Calibri" panose="020F0502020204030204" pitchFamily="34" charset="0"/>
              </a:rPr>
              <a:t>Per riuscire nel vostro intento: </a:t>
            </a: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400" b="1" dirty="0">
                <a:solidFill>
                  <a:schemeClr val="bg1"/>
                </a:solidFill>
                <a:latin typeface="Calibri" panose="020F0502020204030204" pitchFamily="34" charset="0"/>
                <a:cs typeface="Calibri" panose="020F0502020204030204" pitchFamily="34" charset="0"/>
              </a:rPr>
              <a:t>CONDIVIDETE</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400" b="1" dirty="0">
                <a:solidFill>
                  <a:schemeClr val="bg1"/>
                </a:solidFill>
                <a:latin typeface="Calibri" panose="020F0502020204030204" pitchFamily="34" charset="0"/>
                <a:cs typeface="Calibri" panose="020F0502020204030204" pitchFamily="34" charset="0"/>
              </a:rPr>
              <a:t>SUPPORTATE</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400" b="1" dirty="0">
                <a:solidFill>
                  <a:schemeClr val="bg1"/>
                </a:solidFill>
                <a:latin typeface="Calibri" panose="020F0502020204030204" pitchFamily="34" charset="0"/>
                <a:cs typeface="Calibri" panose="020F0502020204030204" pitchFamily="34" charset="0"/>
              </a:rPr>
              <a:t>RICONOSCETE</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400" b="1" dirty="0">
                <a:solidFill>
                  <a:schemeClr val="bg1"/>
                </a:solidFill>
                <a:latin typeface="Calibri" panose="020F0502020204030204" pitchFamily="34" charset="0"/>
                <a:cs typeface="Calibri" panose="020F0502020204030204" pitchFamily="34" charset="0"/>
              </a:rPr>
              <a:t>VALUTATE</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400" b="1" dirty="0">
                <a:solidFill>
                  <a:schemeClr val="bg1"/>
                </a:solidFill>
                <a:latin typeface="Calibri" panose="020F0502020204030204" pitchFamily="34" charset="0"/>
                <a:cs typeface="Calibri" panose="020F0502020204030204" pitchFamily="34" charset="0"/>
              </a:rPr>
              <a:t>CAMBIATE</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0" y="508038"/>
            <a:ext cx="5240195"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rPr>
              <a:t>Costruire il successo</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24201" y="3654832"/>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aphicFrame>
        <p:nvGraphicFramePr>
          <p:cNvPr id="10" name="Diagram 9">
            <a:extLst>
              <a:ext uri="{FF2B5EF4-FFF2-40B4-BE49-F238E27FC236}">
                <a16:creationId xmlns:a16="http://schemas.microsoft.com/office/drawing/2014/main" id="{EDE87DB6-64B1-4B07-B2BD-ECE0543779AA}"/>
              </a:ext>
            </a:extLst>
          </p:cNvPr>
          <p:cNvGraphicFramePr/>
          <p:nvPr>
            <p:extLst>
              <p:ext uri="{D42A27DB-BD31-4B8C-83A1-F6EECF244321}">
                <p14:modId xmlns:p14="http://schemas.microsoft.com/office/powerpoint/2010/main" val="265212499"/>
              </p:ext>
            </p:extLst>
          </p:nvPr>
        </p:nvGraphicFramePr>
        <p:xfrm>
          <a:off x="6858000" y="1905000"/>
          <a:ext cx="5006579" cy="3227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A79D6FD4-A0A0-12E8-DE81-753DB137CC85}"/>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23616" y="5886368"/>
            <a:ext cx="896739" cy="849661"/>
          </a:xfrm>
          <a:prstGeom prst="rect">
            <a:avLst/>
          </a:prstGeom>
        </p:spPr>
      </p:pic>
      <p:sp>
        <p:nvSpPr>
          <p:cNvPr id="3" name="Background - Solid">
            <a:extLst>
              <a:ext uri="{FF2B5EF4-FFF2-40B4-BE49-F238E27FC236}">
                <a16:creationId xmlns:a16="http://schemas.microsoft.com/office/drawing/2014/main" id="{A513441B-B3C1-BF98-1F33-195B1D4D53BC}"/>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324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56719888-8D0F-9397-1BB1-FDD0D7531306}"/>
              </a:ext>
            </a:extLst>
          </p:cNvPr>
          <p:cNvSpPr txBox="1">
            <a:spLocks/>
          </p:cNvSpPr>
          <p:nvPr/>
        </p:nvSpPr>
        <p:spPr>
          <a:xfrm>
            <a:off x="926632" y="2557915"/>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RICORDATEVI DI CELEBRARE</a:t>
            </a:r>
          </a:p>
        </p:txBody>
      </p:sp>
    </p:spTree>
    <p:extLst>
      <p:ext uri="{BB962C8B-B14F-4D97-AF65-F5344CB8AC3E}">
        <p14:creationId xmlns:p14="http://schemas.microsoft.com/office/powerpoint/2010/main" val="3065689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15519"/>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dirty="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85800" y="1880002"/>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sz="2400" u="sng" dirty="0">
                <a:solidFill>
                  <a:schemeClr val="bg1"/>
                </a:solidFill>
                <a:latin typeface="Calibri" panose="020F0502020204030204" pitchFamily="34" charset="0"/>
                <a:cs typeface="Calibri" panose="020F0502020204030204" pitchFamily="34" charset="0"/>
              </a:rPr>
              <a:t>Shop</a:t>
            </a:r>
            <a:r>
              <a:rPr lang="it-IT" sz="2400" dirty="0">
                <a:solidFill>
                  <a:schemeClr val="bg1"/>
                </a:solidFill>
                <a:latin typeface="Calibri" panose="020F0502020204030204" pitchFamily="34" charset="0"/>
                <a:cs typeface="Calibri" panose="020F0502020204030204" pitchFamily="34" charset="0"/>
              </a:rPr>
              <a:t>, il negozio online di LCI, è un modo semplice per ordinare certificati, targhe e altro per celebrare. Per maggiori informazioni sugli articoli di club, si prega di inviare un’email a </a:t>
            </a:r>
            <a:r>
              <a:rPr lang="it-IT" sz="2400"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orderdetails@lionsclubs.org</a:t>
            </a:r>
            <a:r>
              <a:rPr lang="it-IT" sz="2400" dirty="0">
                <a:solidFill>
                  <a:schemeClr val="bg1"/>
                </a:solidFill>
                <a:latin typeface="Calibri" panose="020F0502020204030204" pitchFamily="34" charset="0"/>
                <a:cs typeface="Calibri" panose="020F0502020204030204" pitchFamily="34" charset="0"/>
              </a:rPr>
              <a:t>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it-IT" sz="2400" dirty="0">
                <a:solidFill>
                  <a:schemeClr val="bg1"/>
                </a:solidFill>
                <a:latin typeface="Calibri" panose="020F0502020204030204" pitchFamily="34" charset="0"/>
                <a:cs typeface="Calibri" panose="020F0502020204030204" pitchFamily="34" charset="0"/>
              </a:rPr>
              <a:t>Come celebrerete?</a:t>
            </a:r>
          </a:p>
          <a:p>
            <a:r>
              <a:rPr lang="it-IT" sz="2400" dirty="0">
                <a:solidFill>
                  <a:schemeClr val="bg1"/>
                </a:solidFill>
                <a:latin typeface="Calibri" panose="020F0502020204030204" pitchFamily="34" charset="0"/>
                <a:cs typeface="Calibri" panose="020F0502020204030204" pitchFamily="34" charset="0"/>
              </a:rPr>
              <a:t> </a:t>
            </a:r>
          </a:p>
          <a:p>
            <a:r>
              <a:rPr lang="it-IT" sz="2400" dirty="0">
                <a:solidFill>
                  <a:schemeClr val="bg1"/>
                </a:solidFill>
                <a:latin typeface="Calibri" panose="020F0502020204030204" pitchFamily="34" charset="0"/>
                <a:cs typeface="Calibri" panose="020F0502020204030204" pitchFamily="34" charset="0"/>
              </a:rPr>
              <a:t> </a:t>
            </a:r>
          </a:p>
          <a:p>
            <a:r>
              <a:rPr lang="it-IT" sz="2400" dirty="0">
                <a:solidFill>
                  <a:schemeClr val="bg1"/>
                </a:solidFill>
                <a:latin typeface="Calibri" panose="020F0502020204030204" pitchFamily="34" charset="0"/>
                <a:cs typeface="Calibri" panose="020F0502020204030204" pitchFamily="34" charset="0"/>
              </a:rPr>
              <a:t> </a:t>
            </a:r>
          </a:p>
          <a:p>
            <a:r>
              <a:rPr lang="it-IT" sz="2400" dirty="0">
                <a:solidFill>
                  <a:schemeClr val="bg1"/>
                </a:solidFill>
                <a:latin typeface="Calibri" panose="020F0502020204030204" pitchFamily="34" charset="0"/>
                <a:cs typeface="Calibri" panose="020F0502020204030204" pitchFamily="34" charset="0"/>
              </a:rPr>
              <a:t> </a:t>
            </a:r>
          </a:p>
        </p:txBody>
      </p:sp>
      <p:grpSp>
        <p:nvGrpSpPr>
          <p:cNvPr id="3" name="Group 2">
            <a:extLst>
              <a:ext uri="{FF2B5EF4-FFF2-40B4-BE49-F238E27FC236}">
                <a16:creationId xmlns:a16="http://schemas.microsoft.com/office/drawing/2014/main" id="{15A983B2-02D6-BF19-8506-77E5B1ED656D}"/>
              </a:ext>
            </a:extLst>
          </p:cNvPr>
          <p:cNvGrpSpPr/>
          <p:nvPr/>
        </p:nvGrpSpPr>
        <p:grpSpPr>
          <a:xfrm>
            <a:off x="838200" y="608641"/>
            <a:ext cx="7460420" cy="784598"/>
            <a:chOff x="838200" y="479989"/>
            <a:chExt cx="7460420" cy="784598"/>
          </a:xfrm>
        </p:grpSpPr>
        <p:sp>
          <p:nvSpPr>
            <p:cNvPr id="5" name="Headline">
              <a:extLst>
                <a:ext uri="{FF2B5EF4-FFF2-40B4-BE49-F238E27FC236}">
                  <a16:creationId xmlns:a16="http://schemas.microsoft.com/office/drawing/2014/main" id="{4E8520BA-3857-4F45-9F89-B8892B3B592C}"/>
                </a:ext>
              </a:extLst>
            </p:cNvPr>
            <p:cNvSpPr txBox="1">
              <a:spLocks/>
            </p:cNvSpPr>
            <p:nvPr/>
          </p:nvSpPr>
          <p:spPr>
            <a:xfrm>
              <a:off x="838200" y="479989"/>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rPr>
                <a:t>Ricordatevi di celebrare</a:t>
              </a:r>
            </a:p>
          </p:txBody>
        </p:sp>
        <p:sp>
          <p:nvSpPr>
            <p:cNvPr id="2" name="Yellow Bar">
              <a:extLst>
                <a:ext uri="{FF2B5EF4-FFF2-40B4-BE49-F238E27FC236}">
                  <a16:creationId xmlns:a16="http://schemas.microsoft.com/office/drawing/2014/main" id="{F3104B8E-C982-C738-0F82-C8FD869B2C63}"/>
                </a:ext>
              </a:extLst>
            </p:cNvPr>
            <p:cNvSpPr/>
            <p:nvPr/>
          </p:nvSpPr>
          <p:spPr>
            <a:xfrm>
              <a:off x="990600" y="120336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grpSp>
      <p:pic>
        <p:nvPicPr>
          <p:cNvPr id="6" name="Picture 5">
            <a:extLst>
              <a:ext uri="{FF2B5EF4-FFF2-40B4-BE49-F238E27FC236}">
                <a16:creationId xmlns:a16="http://schemas.microsoft.com/office/drawing/2014/main" id="{049DD3FA-A60B-6477-CBF3-2827D984685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87693" y="5446458"/>
            <a:ext cx="896739" cy="849661"/>
          </a:xfrm>
          <a:prstGeom prst="rect">
            <a:avLst/>
          </a:prstGeom>
        </p:spPr>
      </p:pic>
      <p:sp>
        <p:nvSpPr>
          <p:cNvPr id="8" name="Background - Solid">
            <a:extLst>
              <a:ext uri="{FF2B5EF4-FFF2-40B4-BE49-F238E27FC236}">
                <a16:creationId xmlns:a16="http://schemas.microsoft.com/office/drawing/2014/main" id="{381AC0E3-0157-1B7A-98CD-77BBEC27FE16}"/>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885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6125"/>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sp>
        <p:nvSpPr>
          <p:cNvPr id="13" name="Rectangle 12">
            <a:extLst>
              <a:ext uri="{FF2B5EF4-FFF2-40B4-BE49-F238E27FC236}">
                <a16:creationId xmlns:a16="http://schemas.microsoft.com/office/drawing/2014/main" id="{11736E80-457F-474B-835B-CE365A93819E}"/>
              </a:ext>
            </a:extLst>
          </p:cNvPr>
          <p:cNvSpPr/>
          <p:nvPr/>
        </p:nvSpPr>
        <p:spPr>
          <a:xfrm>
            <a:off x="198866" y="1275286"/>
            <a:ext cx="11839551" cy="461665"/>
          </a:xfrm>
          <a:prstGeom prst="rect">
            <a:avLst/>
          </a:prstGeom>
        </p:spPr>
        <p:txBody>
          <a:bodyPr wrap="square">
            <a:spAutoFit/>
          </a:bodyPr>
          <a:lstStyle/>
          <a:p>
            <a:r>
              <a:rPr lang="it-IT" sz="2400" dirty="0">
                <a:solidFill>
                  <a:schemeClr val="bg1"/>
                </a:solidFill>
                <a:latin typeface="Calibri" panose="020F0502020204030204" pitchFamily="34" charset="0"/>
                <a:cs typeface="Calibri" panose="020F0502020204030204" pitchFamily="34" charset="0"/>
              </a:rPr>
              <a:t>Scaricate la guida, il PowerPoint completo e le risorse per aiutare ulteriormente il vostro club. </a:t>
            </a:r>
          </a:p>
        </p:txBody>
      </p:sp>
      <p:sp>
        <p:nvSpPr>
          <p:cNvPr id="14" name="Rectangle 13">
            <a:extLst>
              <a:ext uri="{FF2B5EF4-FFF2-40B4-BE49-F238E27FC236}">
                <a16:creationId xmlns:a16="http://schemas.microsoft.com/office/drawing/2014/main" id="{7D9FF34C-06D7-46D4-9AD6-9F809BD4109D}"/>
              </a:ext>
            </a:extLst>
          </p:cNvPr>
          <p:cNvSpPr/>
          <p:nvPr/>
        </p:nvSpPr>
        <p:spPr>
          <a:xfrm>
            <a:off x="6003121" y="148894"/>
            <a:ext cx="5861458" cy="461665"/>
          </a:xfrm>
          <a:prstGeom prst="rect">
            <a:avLst/>
          </a:prstGeom>
        </p:spPr>
        <p:txBody>
          <a:bodyPr wrap="square">
            <a:spAutoFit/>
          </a:bodyPr>
          <a:lstStyle/>
          <a:p>
            <a:endParaRPr lang="en-US" sz="2400" b="1" dirty="0">
              <a:solidFill>
                <a:schemeClr val="bg1"/>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3666A831-5539-4B10-B1A6-F4F4D7C8EE8D}"/>
              </a:ext>
            </a:extLst>
          </p:cNvPr>
          <p:cNvSpPr/>
          <p:nvPr/>
        </p:nvSpPr>
        <p:spPr>
          <a:xfrm>
            <a:off x="6003121" y="2337917"/>
            <a:ext cx="1007279" cy="468780"/>
          </a:xfrm>
          <a:prstGeom prst="rect">
            <a:avLst/>
          </a:prstGeom>
        </p:spPr>
        <p:txBody>
          <a:bodyPr wrap="square">
            <a:spAutoFit/>
          </a:bodyPr>
          <a:lstStyle/>
          <a:p>
            <a:r>
              <a:rPr lang="it-IT" sz="2400" b="1" dirty="0">
                <a:solidFill>
                  <a:schemeClr val="bg1"/>
                </a:solidFill>
                <a:latin typeface="Calibri" panose="020F0502020204030204" pitchFamily="34" charset="0"/>
                <a:cs typeface="Calibri" panose="020F0502020204030204" pitchFamily="34" charset="0"/>
              </a:rPr>
              <a:t>Guida</a:t>
            </a:r>
          </a:p>
        </p:txBody>
      </p:sp>
      <p:sp>
        <p:nvSpPr>
          <p:cNvPr id="18" name="Rectangle 17">
            <a:extLst>
              <a:ext uri="{FF2B5EF4-FFF2-40B4-BE49-F238E27FC236}">
                <a16:creationId xmlns:a16="http://schemas.microsoft.com/office/drawing/2014/main" id="{49D48252-11DE-4006-B9C9-AF01B63F91D6}"/>
              </a:ext>
            </a:extLst>
          </p:cNvPr>
          <p:cNvSpPr/>
          <p:nvPr/>
        </p:nvSpPr>
        <p:spPr>
          <a:xfrm>
            <a:off x="9394388" y="2698067"/>
            <a:ext cx="1704350" cy="468780"/>
          </a:xfrm>
          <a:prstGeom prst="rect">
            <a:avLst/>
          </a:prstGeom>
        </p:spPr>
        <p:txBody>
          <a:bodyPr wrap="square">
            <a:spAutoFit/>
          </a:bodyPr>
          <a:lstStyle/>
          <a:p>
            <a:r>
              <a:rPr lang="it-IT" sz="2400" b="1" dirty="0">
                <a:solidFill>
                  <a:schemeClr val="bg1"/>
                </a:solidFill>
                <a:latin typeface="Calibri" panose="020F0502020204030204" pitchFamily="34" charset="0"/>
                <a:cs typeface="Calibri" panose="020F0502020204030204" pitchFamily="34" charset="0"/>
              </a:rPr>
              <a:t>PowerPoint</a:t>
            </a:r>
          </a:p>
        </p:txBody>
      </p:sp>
      <p:pic>
        <p:nvPicPr>
          <p:cNvPr id="4" name="Picture 3">
            <a:extLst>
              <a:ext uri="{FF2B5EF4-FFF2-40B4-BE49-F238E27FC236}">
                <a16:creationId xmlns:a16="http://schemas.microsoft.com/office/drawing/2014/main" id="{6D493433-39F6-72EC-CE9B-257F5F9FEBDA}"/>
              </a:ext>
            </a:extLst>
          </p:cNvPr>
          <p:cNvPicPr>
            <a:picLocks noChangeAspect="1"/>
          </p:cNvPicPr>
          <p:nvPr/>
        </p:nvPicPr>
        <p:blipFill>
          <a:blip r:embed="rId3"/>
          <a:stretch>
            <a:fillRect/>
          </a:stretch>
        </p:blipFill>
        <p:spPr>
          <a:xfrm>
            <a:off x="266430" y="2541310"/>
            <a:ext cx="4703071" cy="2906725"/>
          </a:xfrm>
          <a:prstGeom prst="rect">
            <a:avLst/>
          </a:prstGeom>
        </p:spPr>
      </p:pic>
      <p:sp>
        <p:nvSpPr>
          <p:cNvPr id="5" name="Rectangle 4">
            <a:extLst>
              <a:ext uri="{FF2B5EF4-FFF2-40B4-BE49-F238E27FC236}">
                <a16:creationId xmlns:a16="http://schemas.microsoft.com/office/drawing/2014/main" id="{1F795634-98E8-20AE-7CE6-B0A258A1CA67}"/>
              </a:ext>
            </a:extLst>
          </p:cNvPr>
          <p:cNvSpPr/>
          <p:nvPr/>
        </p:nvSpPr>
        <p:spPr>
          <a:xfrm>
            <a:off x="1736190" y="2019023"/>
            <a:ext cx="1704350" cy="470000"/>
          </a:xfrm>
          <a:prstGeom prst="rect">
            <a:avLst/>
          </a:prstGeom>
        </p:spPr>
        <p:txBody>
          <a:bodyPr wrap="square">
            <a:spAutoFit/>
          </a:bodyPr>
          <a:lstStyle/>
          <a:p>
            <a:pPr marL="0" marR="0">
              <a:lnSpc>
                <a:spcPct val="107000"/>
              </a:lnSpc>
              <a:spcBef>
                <a:spcPts val="0"/>
              </a:spcBef>
              <a:spcAft>
                <a:spcPts val="800"/>
              </a:spcAft>
            </a:pPr>
            <a:r>
              <a:rPr lang="en-US" sz="2400"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Pagina</a:t>
            </a:r>
            <a:r>
              <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web</a:t>
            </a:r>
          </a:p>
        </p:txBody>
      </p:sp>
      <p:pic>
        <p:nvPicPr>
          <p:cNvPr id="9" name="Picture 8">
            <a:extLst>
              <a:ext uri="{FF2B5EF4-FFF2-40B4-BE49-F238E27FC236}">
                <a16:creationId xmlns:a16="http://schemas.microsoft.com/office/drawing/2014/main" id="{3466BF2B-1ABD-B6D8-0C28-8411A826CA9F}"/>
              </a:ext>
            </a:extLst>
          </p:cNvPr>
          <p:cNvPicPr>
            <a:picLocks noChangeAspect="1"/>
          </p:cNvPicPr>
          <p:nvPr/>
        </p:nvPicPr>
        <p:blipFill>
          <a:blip r:embed="rId4"/>
          <a:stretch>
            <a:fillRect/>
          </a:stretch>
        </p:blipFill>
        <p:spPr>
          <a:xfrm>
            <a:off x="5415981" y="3190876"/>
            <a:ext cx="2272440" cy="2962423"/>
          </a:xfrm>
          <a:prstGeom prst="rect">
            <a:avLst/>
          </a:prstGeom>
        </p:spPr>
      </p:pic>
      <p:pic>
        <p:nvPicPr>
          <p:cNvPr id="11" name="Picture 10">
            <a:extLst>
              <a:ext uri="{FF2B5EF4-FFF2-40B4-BE49-F238E27FC236}">
                <a16:creationId xmlns:a16="http://schemas.microsoft.com/office/drawing/2014/main" id="{AA930110-A889-3B08-BA71-E406036049AC}"/>
              </a:ext>
            </a:extLst>
          </p:cNvPr>
          <p:cNvPicPr>
            <a:picLocks noChangeAspect="1"/>
          </p:cNvPicPr>
          <p:nvPr/>
        </p:nvPicPr>
        <p:blipFill>
          <a:blip r:embed="rId5"/>
          <a:stretch>
            <a:fillRect/>
          </a:stretch>
        </p:blipFill>
        <p:spPr>
          <a:xfrm>
            <a:off x="8068937" y="3262660"/>
            <a:ext cx="3837260" cy="2147540"/>
          </a:xfrm>
          <a:prstGeom prst="rect">
            <a:avLst/>
          </a:prstGeom>
        </p:spPr>
      </p:pic>
      <p:grpSp>
        <p:nvGrpSpPr>
          <p:cNvPr id="23" name="Group 22">
            <a:extLst>
              <a:ext uri="{FF2B5EF4-FFF2-40B4-BE49-F238E27FC236}">
                <a16:creationId xmlns:a16="http://schemas.microsoft.com/office/drawing/2014/main" id="{EA1DD61E-18A9-AAD1-8AA3-C056CD549840}"/>
              </a:ext>
            </a:extLst>
          </p:cNvPr>
          <p:cNvGrpSpPr/>
          <p:nvPr/>
        </p:nvGrpSpPr>
        <p:grpSpPr>
          <a:xfrm>
            <a:off x="327421" y="454601"/>
            <a:ext cx="11098234" cy="696096"/>
            <a:chOff x="319462" y="310912"/>
            <a:chExt cx="11098234" cy="696096"/>
          </a:xfrm>
        </p:grpSpPr>
        <p:sp>
          <p:nvSpPr>
            <p:cNvPr id="15" name="Headline">
              <a:extLst>
                <a:ext uri="{FF2B5EF4-FFF2-40B4-BE49-F238E27FC236}">
                  <a16:creationId xmlns:a16="http://schemas.microsoft.com/office/drawing/2014/main" id="{DCABE8B6-F5C1-4124-B71A-69AF8B4C55AF}"/>
                </a:ext>
              </a:extLst>
            </p:cNvPr>
            <p:cNvSpPr txBox="1">
              <a:spLocks/>
            </p:cNvSpPr>
            <p:nvPr/>
          </p:nvSpPr>
          <p:spPr>
            <a:xfrm>
              <a:off x="319462" y="310912"/>
              <a:ext cx="11098234" cy="66503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rPr>
                <a:t>Pensata per essere utilizzata nel vostro club</a:t>
              </a:r>
            </a:p>
          </p:txBody>
        </p:sp>
        <p:sp>
          <p:nvSpPr>
            <p:cNvPr id="20" name="Yellow Bar">
              <a:extLst>
                <a:ext uri="{FF2B5EF4-FFF2-40B4-BE49-F238E27FC236}">
                  <a16:creationId xmlns:a16="http://schemas.microsoft.com/office/drawing/2014/main" id="{90831B29-09D6-19B2-86D6-CF5ECD1E586D}"/>
                </a:ext>
              </a:extLst>
            </p:cNvPr>
            <p:cNvSpPr/>
            <p:nvPr/>
          </p:nvSpPr>
          <p:spPr>
            <a:xfrm>
              <a:off x="319463" y="94578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grpSp>
      <p:pic>
        <p:nvPicPr>
          <p:cNvPr id="21" name="Picture 20">
            <a:extLst>
              <a:ext uri="{FF2B5EF4-FFF2-40B4-BE49-F238E27FC236}">
                <a16:creationId xmlns:a16="http://schemas.microsoft.com/office/drawing/2014/main" id="{D92600AD-ADC5-A958-2D90-96E63A8E29DB}"/>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10484" y="5716262"/>
            <a:ext cx="896739" cy="849661"/>
          </a:xfrm>
          <a:prstGeom prst="rect">
            <a:avLst/>
          </a:prstGeom>
        </p:spPr>
      </p:pic>
      <p:sp>
        <p:nvSpPr>
          <p:cNvPr id="22" name="Background - Solid">
            <a:extLst>
              <a:ext uri="{FF2B5EF4-FFF2-40B4-BE49-F238E27FC236}">
                <a16:creationId xmlns:a16="http://schemas.microsoft.com/office/drawing/2014/main" id="{16ED3B2C-FAA5-A6D5-BC1B-F61120FEC03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87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dirty="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en-US" sz="1600" b="1" dirty="0">
                <a:solidFill>
                  <a:schemeClr val="bg1"/>
                </a:solidFill>
              </a:rPr>
              <a:t>© 2022 Lions International</a:t>
            </a:r>
          </a:p>
        </p:txBody>
      </p:sp>
      <p:sp>
        <p:nvSpPr>
          <p:cNvPr id="2" name="Headline">
            <a:extLst>
              <a:ext uri="{FF2B5EF4-FFF2-40B4-BE49-F238E27FC236}">
                <a16:creationId xmlns:a16="http://schemas.microsoft.com/office/drawing/2014/main" id="{C0D7F489-15CB-3DC6-B9B5-16E405BD8D0F}"/>
              </a:ext>
            </a:extLst>
          </p:cNvPr>
          <p:cNvSpPr txBox="1">
            <a:spLocks/>
          </p:cNvSpPr>
          <p:nvPr/>
        </p:nvSpPr>
        <p:spPr>
          <a:xfrm>
            <a:off x="3124200" y="3171484"/>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GRAZIE!</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545668" y="1348450"/>
            <a:ext cx="3492932" cy="4717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41954" y="567099"/>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latin typeface="Calibri" panose="020F0502020204030204" pitchFamily="34" charset="0"/>
                <a:cs typeface="Calibri" panose="020F0502020204030204" pitchFamily="34" charset="0"/>
              </a:rPr>
              <a:t>Approccio per la membership globale per i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grpSp>
        <p:nvGrpSpPr>
          <p:cNvPr id="10" name="Group 9">
            <a:extLst>
              <a:ext uri="{FF2B5EF4-FFF2-40B4-BE49-F238E27FC236}">
                <a16:creationId xmlns:a16="http://schemas.microsoft.com/office/drawing/2014/main" id="{E24C413F-2C2C-92DA-52DC-5B919F511D02}"/>
              </a:ext>
            </a:extLst>
          </p:cNvPr>
          <p:cNvGrpSpPr/>
          <p:nvPr/>
        </p:nvGrpSpPr>
        <p:grpSpPr>
          <a:xfrm>
            <a:off x="1356985" y="3279184"/>
            <a:ext cx="8801530" cy="2768880"/>
            <a:chOff x="1356985" y="3279184"/>
            <a:chExt cx="8801530" cy="2768880"/>
          </a:xfrm>
        </p:grpSpPr>
        <p:sp>
          <p:nvSpPr>
            <p:cNvPr id="27" name="Oval 26">
              <a:extLst>
                <a:ext uri="{FF2B5EF4-FFF2-40B4-BE49-F238E27FC236}">
                  <a16:creationId xmlns:a16="http://schemas.microsoft.com/office/drawing/2014/main" id="{7CB11EF6-0558-4779-B1C1-69D82DF3B1EF}"/>
                </a:ext>
              </a:extLst>
            </p:cNvPr>
            <p:cNvSpPr/>
            <p:nvPr/>
          </p:nvSpPr>
          <p:spPr bwMode="auto">
            <a:xfrm>
              <a:off x="1356985" y="4028832"/>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2000" b="1" i="0" u="none" strike="noStrike" cap="none" normalizeH="0" dirty="0">
                  <a:ln>
                    <a:noFill/>
                  </a:ln>
                  <a:solidFill>
                    <a:schemeClr val="tx2"/>
                  </a:solidFill>
                  <a:effectLst/>
                  <a:ea typeface="ヒラギノ角ゴ Pro W3" pitchFamily="84" charset="-128"/>
                </a:rPr>
                <a:t>2</a:t>
              </a:r>
            </a:p>
          </p:txBody>
        </p:sp>
        <p:grpSp>
          <p:nvGrpSpPr>
            <p:cNvPr id="8" name="Group 7">
              <a:extLst>
                <a:ext uri="{FF2B5EF4-FFF2-40B4-BE49-F238E27FC236}">
                  <a16:creationId xmlns:a16="http://schemas.microsoft.com/office/drawing/2014/main" id="{7BBCBC33-68BD-D9FE-4982-6402B024A936}"/>
                </a:ext>
              </a:extLst>
            </p:cNvPr>
            <p:cNvGrpSpPr/>
            <p:nvPr/>
          </p:nvGrpSpPr>
          <p:grpSpPr>
            <a:xfrm>
              <a:off x="1356985" y="3279184"/>
              <a:ext cx="8801530" cy="2768880"/>
              <a:chOff x="1356985" y="2988339"/>
              <a:chExt cx="8801530" cy="2768880"/>
            </a:xfrm>
          </p:grpSpPr>
          <p:grpSp>
            <p:nvGrpSpPr>
              <p:cNvPr id="2" name="Group 1">
                <a:extLst>
                  <a:ext uri="{FF2B5EF4-FFF2-40B4-BE49-F238E27FC236}">
                    <a16:creationId xmlns:a16="http://schemas.microsoft.com/office/drawing/2014/main" id="{D639E146-14E1-4FAA-8A05-A7D728D33865}"/>
                  </a:ext>
                </a:extLst>
              </p:cNvPr>
              <p:cNvGrpSpPr/>
              <p:nvPr/>
            </p:nvGrpSpPr>
            <p:grpSpPr>
              <a:xfrm>
                <a:off x="1808089" y="2988339"/>
                <a:ext cx="8350426" cy="2768880"/>
                <a:chOff x="1784174" y="3012770"/>
                <a:chExt cx="5759626" cy="2768880"/>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it-IT" sz="2400" dirty="0">
                      <a:solidFill>
                        <a:schemeClr val="accent1"/>
                      </a:solidFill>
                      <a:latin typeface="Calibri" panose="020F0502020204030204" pitchFamily="34" charset="0"/>
                      <a:cs typeface="Calibri" panose="020F0502020204030204" pitchFamily="34" charset="0"/>
                    </a:rPr>
                    <a:t>Costruire il successo</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70"/>
                  <a:ext cx="480143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it-IT" sz="2400" dirty="0">
                      <a:solidFill>
                        <a:schemeClr val="accent1"/>
                      </a:solidFill>
                      <a:latin typeface="Calibri" panose="020F0502020204030204" pitchFamily="34" charset="0"/>
                      <a:cs typeface="Calibri" panose="020F0502020204030204" pitchFamily="34" charset="0"/>
                    </a:rPr>
                    <a:t>Creare una squadra di leader di club</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it-IT" sz="2400" dirty="0">
                      <a:solidFill>
                        <a:schemeClr val="accent1"/>
                      </a:solidFill>
                      <a:latin typeface="Calibri" panose="020F0502020204030204" pitchFamily="34" charset="0"/>
                      <a:cs typeface="Calibri" panose="020F0502020204030204" pitchFamily="34" charset="0"/>
                    </a:rPr>
                    <a:t>Creare una visione, valutare i bisogni e stabilire gli obiettivi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it-IT" sz="2400" dirty="0">
                      <a:solidFill>
                        <a:schemeClr val="accent1"/>
                      </a:solidFill>
                      <a:latin typeface="Calibri" panose="020F0502020204030204" pitchFamily="34" charset="0"/>
                      <a:cs typeface="Calibri" panose="020F0502020204030204" pitchFamily="34" charset="0"/>
                    </a:rPr>
                    <a:t>Creare un piano per raggiungere i nostri obiettivi</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2000" b="1" i="0" u="none" strike="noStrike" cap="none" normalizeH="0" dirty="0">
                    <a:ln>
                      <a:noFill/>
                    </a:ln>
                    <a:solidFill>
                      <a:schemeClr val="tx2"/>
                    </a:solidFill>
                    <a:effectLst/>
                    <a:ea typeface="ヒラギノ角ゴ Pro W3" pitchFamily="84" charset="-128"/>
                  </a:rPr>
                  <a:t>1</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2000" b="1" i="0" u="none" strike="noStrike" cap="none" normalizeH="0" dirty="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2000" b="1" i="0" u="none" strike="noStrike" cap="none" normalizeH="0" dirty="0">
                    <a:ln>
                      <a:noFill/>
                    </a:ln>
                    <a:solidFill>
                      <a:schemeClr val="tx2"/>
                    </a:solidFill>
                    <a:effectLst/>
                    <a:ea typeface="ヒラギノ角ゴ Pro W3" pitchFamily="84" charset="-128"/>
                  </a:rPr>
                  <a:t>4</a:t>
                </a:r>
              </a:p>
            </p:txBody>
          </p:sp>
        </p:grpSp>
      </p:grpSp>
      <p:graphicFrame>
        <p:nvGraphicFramePr>
          <p:cNvPr id="18" name="Diagram 17">
            <a:extLst>
              <a:ext uri="{FF2B5EF4-FFF2-40B4-BE49-F238E27FC236}">
                <a16:creationId xmlns:a16="http://schemas.microsoft.com/office/drawing/2014/main" id="{F0292079-E921-42BC-BD7A-1B6F95CF0110}"/>
              </a:ext>
            </a:extLst>
          </p:cNvPr>
          <p:cNvGraphicFramePr/>
          <p:nvPr>
            <p:extLst>
              <p:ext uri="{D42A27DB-BD31-4B8C-83A1-F6EECF244321}">
                <p14:modId xmlns:p14="http://schemas.microsoft.com/office/powerpoint/2010/main" val="1802611824"/>
              </p:ext>
            </p:extLst>
          </p:nvPr>
        </p:nvGraphicFramePr>
        <p:xfrm>
          <a:off x="1660301" y="1816254"/>
          <a:ext cx="7997952" cy="978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92C6B0B0-0D1E-2B97-27A3-0C18C2B1ECE5}"/>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104339" y="5853615"/>
            <a:ext cx="896739" cy="849661"/>
          </a:xfrm>
          <a:prstGeom prst="rect">
            <a:avLst/>
          </a:prstGeom>
        </p:spPr>
      </p:pic>
      <p:sp>
        <p:nvSpPr>
          <p:cNvPr id="6" name="Background - Solid">
            <a:extLst>
              <a:ext uri="{FF2B5EF4-FFF2-40B4-BE49-F238E27FC236}">
                <a16:creationId xmlns:a16="http://schemas.microsoft.com/office/drawing/2014/main" id="{5BF8A44A-E740-FBAD-7FBB-9D6EA1D1A02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18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4" y="1177591"/>
            <a:ext cx="3328035"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509290"/>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Creare una squadra di leader di club</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3785652"/>
          </a:xfrm>
          <a:prstGeom prst="rect">
            <a:avLst/>
          </a:prstGeom>
        </p:spPr>
        <p:txBody>
          <a:bodyPr wrap="square">
            <a:spAutoFit/>
          </a:bodyPr>
          <a:lstStyle/>
          <a:p>
            <a:r>
              <a:rPr lang="it-IT" sz="2400" b="1" dirty="0">
                <a:solidFill>
                  <a:schemeClr val="bg1"/>
                </a:solidFill>
                <a:latin typeface="Calibri" panose="020F0502020204030204" pitchFamily="34" charset="0"/>
                <a:cs typeface="Calibri" panose="020F0502020204030204" pitchFamily="34" charset="0"/>
              </a:rPr>
              <a:t>Leader attuali: </a:t>
            </a:r>
            <a:r>
              <a:rPr lang="it-IT" sz="2400" dirty="0">
                <a:solidFill>
                  <a:schemeClr val="bg1"/>
                </a:solidFill>
                <a:latin typeface="Calibri" panose="020F0502020204030204" pitchFamily="34" charset="0"/>
                <a:cs typeface="Calibri" panose="020F0502020204030204" pitchFamily="34" charset="0"/>
              </a:rPr>
              <a:t>identificate chi può portare avanti e guidare lo sviluppo della strategia. </a:t>
            </a:r>
          </a:p>
          <a:p>
            <a:endParaRPr lang="en-US" sz="2400" dirty="0">
              <a:solidFill>
                <a:schemeClr val="bg1"/>
              </a:solidFill>
              <a:latin typeface="Calibri" panose="020F0502020204030204" pitchFamily="34" charset="0"/>
              <a:cs typeface="Calibri" panose="020F0502020204030204" pitchFamily="34" charset="0"/>
            </a:endParaRPr>
          </a:p>
          <a:p>
            <a:r>
              <a:rPr lang="it-IT" sz="2400" b="1" dirty="0">
                <a:solidFill>
                  <a:schemeClr val="bg1"/>
                </a:solidFill>
                <a:latin typeface="Calibri" panose="020F0502020204030204" pitchFamily="34" charset="0"/>
                <a:cs typeface="Calibri" panose="020F0502020204030204" pitchFamily="34" charset="0"/>
              </a:rPr>
              <a:t>Leader futuri: </a:t>
            </a:r>
            <a:r>
              <a:rPr lang="it-IT" sz="2400" dirty="0">
                <a:solidFill>
                  <a:schemeClr val="bg1"/>
                </a:solidFill>
                <a:latin typeface="Calibri" panose="020F0502020204030204" pitchFamily="34" charset="0"/>
                <a:cs typeface="Calibri" panose="020F0502020204030204" pitchFamily="34" charset="0"/>
              </a:rPr>
              <a:t>includete i Lions che possono ricoprire il ruolo di leader in futuro, come i Lions che hanno ricoperto posizioni di leadership, che possono fornire intuizioni, supporto e sono interessati al futuro del club. </a:t>
            </a:r>
          </a:p>
          <a:p>
            <a:endParaRPr lang="en-US" sz="2400" dirty="0">
              <a:solidFill>
                <a:schemeClr val="bg1"/>
              </a:solidFill>
              <a:latin typeface="Calibri" panose="020F0502020204030204" pitchFamily="34" charset="0"/>
              <a:cs typeface="Calibri" panose="020F0502020204030204" pitchFamily="34" charset="0"/>
            </a:endParaRPr>
          </a:p>
          <a:p>
            <a:r>
              <a:rPr lang="it-IT" sz="2400" b="1" dirty="0">
                <a:solidFill>
                  <a:schemeClr val="bg1"/>
                </a:solidFill>
                <a:latin typeface="Calibri" panose="020F0502020204030204" pitchFamily="34" charset="0"/>
                <a:cs typeface="Calibri" panose="020F0502020204030204" pitchFamily="34" charset="0"/>
              </a:rPr>
              <a:t>Avviate un sondaggio per i soci: </a:t>
            </a:r>
            <a:r>
              <a:rPr lang="it-IT" sz="2400" dirty="0">
                <a:solidFill>
                  <a:schemeClr val="bg1"/>
                </a:solidFill>
                <a:latin typeface="Calibri" panose="020F0502020204030204" pitchFamily="34" charset="0"/>
                <a:cs typeface="Calibri" panose="020F0502020204030204" pitchFamily="34" charset="0"/>
              </a:rPr>
              <a:t>acquisite una prospettiva completa dei bisogni del club. Cercate una sezione di soci che rappresenti il club o, in club più piccoli, coinvolgete il maggior numero possibile di soci (soci di lunga data, nuovi soci, giovani Lions, professionisti) per comprendere sia i loro bisogni che coinvolgere il loro talento. </a:t>
            </a:r>
          </a:p>
        </p:txBody>
      </p:sp>
      <p:pic>
        <p:nvPicPr>
          <p:cNvPr id="2" name="Picture 1">
            <a:extLst>
              <a:ext uri="{FF2B5EF4-FFF2-40B4-BE49-F238E27FC236}">
                <a16:creationId xmlns:a16="http://schemas.microsoft.com/office/drawing/2014/main" id="{89BA7857-2EE2-A811-DBE2-6262B632C4F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11409" y="5729337"/>
            <a:ext cx="896739" cy="849661"/>
          </a:xfrm>
          <a:prstGeom prst="rect">
            <a:avLst/>
          </a:prstGeom>
        </p:spPr>
      </p:pic>
      <p:sp>
        <p:nvSpPr>
          <p:cNvPr id="6" name="Background - Solid">
            <a:extLst>
              <a:ext uri="{FF2B5EF4-FFF2-40B4-BE49-F238E27FC236}">
                <a16:creationId xmlns:a16="http://schemas.microsoft.com/office/drawing/2014/main" id="{5355DEEF-386C-31A8-CB2E-9E4E651BF96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396072523"/>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it-IT" sz="2000" b="0" i="0" u="none" strike="noStrike" cap="none" normalizeH="0" dirty="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it-IT" sz="2000" dirty="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it-IT" sz="2000" b="0" i="0" u="none" strike="noStrike" cap="none" normalizeH="0" dirty="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it-IT" sz="2000" b="0" i="0" u="none" strike="noStrike" cap="none" normalizeH="0" dirty="0">
                  <a:ln>
                    <a:noFill/>
                  </a:ln>
                  <a:solidFill>
                    <a:schemeClr val="bg1"/>
                  </a:solidFill>
                  <a:effectLst/>
                  <a:ea typeface="ヒラギノ角ゴ Pro W3" pitchFamily="84" charset="-128"/>
                </a:rPr>
                <a:t>4</a:t>
              </a:r>
            </a:p>
          </p:txBody>
        </p:sp>
      </p:grpSp>
      <p:grpSp>
        <p:nvGrpSpPr>
          <p:cNvPr id="8" name="Group 7">
            <a:extLst>
              <a:ext uri="{FF2B5EF4-FFF2-40B4-BE49-F238E27FC236}">
                <a16:creationId xmlns:a16="http://schemas.microsoft.com/office/drawing/2014/main" id="{DE047DB0-6A67-6B0C-CCEB-BA5E0E4E80F0}"/>
              </a:ext>
            </a:extLst>
          </p:cNvPr>
          <p:cNvGrpSpPr/>
          <p:nvPr/>
        </p:nvGrpSpPr>
        <p:grpSpPr>
          <a:xfrm>
            <a:off x="92543" y="608045"/>
            <a:ext cx="12003865" cy="721340"/>
            <a:chOff x="188134" y="369873"/>
            <a:chExt cx="12003865" cy="721340"/>
          </a:xfrm>
        </p:grpSpPr>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369873"/>
              <a:ext cx="12003865"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accent1"/>
                  </a:solidFill>
                  <a:latin typeface="Calibri" panose="020F0502020204030204" pitchFamily="34" charset="0"/>
                  <a:cs typeface="Calibri" panose="020F0502020204030204" pitchFamily="34" charset="0"/>
                </a:rPr>
                <a:t>Creare una visione, valutare i bisogni e stabilire gli obiettivi</a:t>
              </a:r>
            </a:p>
          </p:txBody>
        </p:sp>
        <p:sp>
          <p:nvSpPr>
            <p:cNvPr id="2" name="Yellow Bar">
              <a:extLst>
                <a:ext uri="{FF2B5EF4-FFF2-40B4-BE49-F238E27FC236}">
                  <a16:creationId xmlns:a16="http://schemas.microsoft.com/office/drawing/2014/main" id="{6EE8E344-03A6-6796-5FD4-46299A2DE640}"/>
                </a:ext>
              </a:extLst>
            </p:cNvPr>
            <p:cNvSpPr/>
            <p:nvPr/>
          </p:nvSpPr>
          <p:spPr>
            <a:xfrm>
              <a:off x="274708" y="102998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grpSp>
      <p:pic>
        <p:nvPicPr>
          <p:cNvPr id="3" name="Picture 2">
            <a:extLst>
              <a:ext uri="{FF2B5EF4-FFF2-40B4-BE49-F238E27FC236}">
                <a16:creationId xmlns:a16="http://schemas.microsoft.com/office/drawing/2014/main" id="{EB59637F-233A-280B-E391-E751F15AE14A}"/>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60728" y="5583509"/>
            <a:ext cx="896739" cy="849661"/>
          </a:xfrm>
          <a:prstGeom prst="rect">
            <a:avLst/>
          </a:prstGeom>
        </p:spPr>
      </p:pic>
      <p:sp>
        <p:nvSpPr>
          <p:cNvPr id="6" name="Background - Solid">
            <a:extLst>
              <a:ext uri="{FF2B5EF4-FFF2-40B4-BE49-F238E27FC236}">
                <a16:creationId xmlns:a16="http://schemas.microsoft.com/office/drawing/2014/main" id="{A95ED73D-4A94-9037-E69E-D0A32388629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B000E8C1-75B5-D08D-83F6-FD8E2540373E}"/>
              </a:ext>
            </a:extLst>
          </p:cNvPr>
          <p:cNvGrpSpPr/>
          <p:nvPr/>
        </p:nvGrpSpPr>
        <p:grpSpPr>
          <a:xfrm>
            <a:off x="10232" y="316135"/>
            <a:ext cx="9453766" cy="1711842"/>
            <a:chOff x="-4967" y="-127865"/>
            <a:chExt cx="9453766" cy="1711842"/>
          </a:xfrm>
        </p:grpSpPr>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latin typeface="Calibri" panose="020F0502020204030204" pitchFamily="34" charset="0"/>
                  <a:ea typeface="Arial" charset="0"/>
                  <a:cs typeface="Calibri" panose="020F0502020204030204" pitchFamily="34" charset="0"/>
                </a:rPr>
                <a:t>Area di interesse n. 1</a:t>
              </a:r>
            </a:p>
            <a:p>
              <a:r>
                <a:rPr lang="it-IT" dirty="0">
                  <a:solidFill>
                    <a:schemeClr val="bg1"/>
                  </a:solidFill>
                  <a:latin typeface="Calibri" panose="020F0502020204030204" pitchFamily="34" charset="0"/>
                  <a:ea typeface="Arial" charset="0"/>
                  <a:cs typeface="Calibri" panose="020F0502020204030204" pitchFamily="34" charset="0"/>
                </a:rPr>
                <a:t>Rivitalizzare il club con nuovi soci</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972638" y="2198465"/>
            <a:ext cx="10241757" cy="4343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it-IT" sz="2400" b="1" dirty="0">
                <a:solidFill>
                  <a:schemeClr val="accent1"/>
                </a:solidFill>
                <a:latin typeface="Calibri" panose="020F0502020204030204" pitchFamily="34" charset="0"/>
                <a:cs typeface="Calibri" panose="020F0502020204030204" pitchFamily="34" charset="0"/>
              </a:rPr>
              <a:t>Domande per la discussione</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Quali opportunità esistono per espandere l’affiliazione?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Che cosa dobbiamo fare per migliorare le attività di immissione soci?</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Perché non si uniscono soci al nostro club?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Perché le persone entrano a far parte del nostro club?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2"/>
          <a:srcRect/>
          <a:stretch/>
        </p:blipFill>
        <p:spPr>
          <a:xfrm>
            <a:off x="10740473" y="5673988"/>
            <a:ext cx="741107" cy="702199"/>
          </a:xfrm>
          <a:prstGeom prst="rect">
            <a:avLst/>
          </a:prstGeom>
        </p:spPr>
      </p:pic>
      <p:sp>
        <p:nvSpPr>
          <p:cNvPr id="3" name="Background - Solid">
            <a:extLst>
              <a:ext uri="{FF2B5EF4-FFF2-40B4-BE49-F238E27FC236}">
                <a16:creationId xmlns:a16="http://schemas.microsoft.com/office/drawing/2014/main" id="{F3F3E39C-8391-5562-9D61-DA526B532FBB}"/>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89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2"/>
          <a:srcRect/>
          <a:stretch/>
        </p:blipFill>
        <p:spPr>
          <a:xfrm>
            <a:off x="10512363" y="5562600"/>
            <a:ext cx="909673" cy="861915"/>
          </a:xfrm>
          <a:prstGeom prst="rect">
            <a:avLst/>
          </a:prstGeom>
        </p:spPr>
      </p:pic>
      <p:grpSp>
        <p:nvGrpSpPr>
          <p:cNvPr id="3" name="Group 2">
            <a:extLst>
              <a:ext uri="{FF2B5EF4-FFF2-40B4-BE49-F238E27FC236}">
                <a16:creationId xmlns:a16="http://schemas.microsoft.com/office/drawing/2014/main" id="{9CE6B8E4-063C-0C23-3466-43AD28D2DDA7}"/>
              </a:ext>
            </a:extLst>
          </p:cNvPr>
          <p:cNvGrpSpPr/>
          <p:nvPr/>
        </p:nvGrpSpPr>
        <p:grpSpPr>
          <a:xfrm>
            <a:off x="14107" y="295310"/>
            <a:ext cx="11192597" cy="1711842"/>
            <a:chOff x="-4967" y="-127865"/>
            <a:chExt cx="11192597" cy="1711842"/>
          </a:xfrm>
        </p:grpSpPr>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latin typeface="Calibri" panose="020F0502020204030204" pitchFamily="34" charset="0"/>
                  <a:ea typeface="Arial" charset="0"/>
                  <a:cs typeface="Calibri" panose="020F0502020204030204" pitchFamily="34" charset="0"/>
                </a:rPr>
                <a:t>Area di interesse n. 2</a:t>
              </a:r>
            </a:p>
            <a:p>
              <a:r>
                <a:rPr lang="it-IT" dirty="0">
                  <a:solidFill>
                    <a:schemeClr val="bg1"/>
                  </a:solidFill>
                  <a:latin typeface="Calibri" panose="020F0502020204030204" pitchFamily="34" charset="0"/>
                  <a:ea typeface="Arial" charset="0"/>
                  <a:cs typeface="Calibri" panose="020F0502020204030204" pitchFamily="34" charset="0"/>
                </a:rPr>
                <a:t>Rivitalizzare i club con nuove opportunità di servizio</a:t>
              </a:r>
            </a:p>
          </p:txBody>
        </p:sp>
      </p:grpSp>
      <p:sp>
        <p:nvSpPr>
          <p:cNvPr id="2" name="Rectangle 1">
            <a:extLst>
              <a:ext uri="{FF2B5EF4-FFF2-40B4-BE49-F238E27FC236}">
                <a16:creationId xmlns:a16="http://schemas.microsoft.com/office/drawing/2014/main" id="{0C4057FF-398D-4E70-B6BD-EAB73CEF9F2C}"/>
              </a:ext>
            </a:extLst>
          </p:cNvPr>
          <p:cNvSpPr/>
          <p:nvPr/>
        </p:nvSpPr>
        <p:spPr>
          <a:xfrm>
            <a:off x="1140517" y="2275865"/>
            <a:ext cx="10394156" cy="4417363"/>
          </a:xfrm>
          <a:prstGeom prst="rect">
            <a:avLst/>
          </a:prstGeom>
        </p:spPr>
        <p:txBody>
          <a:bodyPr wrap="square">
            <a:spAutoFit/>
          </a:bodyPr>
          <a:lstStyle/>
          <a:p>
            <a:pPr>
              <a:lnSpc>
                <a:spcPct val="110000"/>
              </a:lnSpc>
            </a:pPr>
            <a:r>
              <a:rPr lang="it-IT" sz="2400" b="1" dirty="0">
                <a:solidFill>
                  <a:schemeClr val="accent1"/>
                </a:solidFill>
                <a:latin typeface="Calibri" panose="020F0502020204030204" pitchFamily="34" charset="0"/>
                <a:cs typeface="Calibri" panose="020F0502020204030204" pitchFamily="34" charset="0"/>
              </a:rPr>
              <a:t>Domande per la discussione</a:t>
            </a:r>
          </a:p>
          <a:p>
            <a:pPr>
              <a:lnSpc>
                <a:spcPct val="110000"/>
              </a:lnSpc>
            </a:pPr>
            <a:endParaRPr lang="en-US" sz="2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progetti di service del club rispondono agli attuali bisogni della comunità?</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soci sono entusiasti e partecipano attivamente ai progetti di service?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leader del club accolgono le idee dei soci per avviare nuovi service?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nostri progetti di servizio sono allettanti per i nuovi soci?</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
        <p:nvSpPr>
          <p:cNvPr id="4" name="Background - Solid">
            <a:extLst>
              <a:ext uri="{FF2B5EF4-FFF2-40B4-BE49-F238E27FC236}">
                <a16:creationId xmlns:a16="http://schemas.microsoft.com/office/drawing/2014/main" id="{FAC636D2-E342-9741-E6C8-A3CC4131ED0E}"/>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51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2483" y="457200"/>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0457546" y="5638801"/>
            <a:ext cx="1035907" cy="981522"/>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463479" y="332333"/>
            <a:ext cx="9937916" cy="201062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latin typeface="Calibri" panose="020F0502020204030204" pitchFamily="34" charset="0"/>
                <a:ea typeface="Arial" charset="0"/>
                <a:cs typeface="Calibri" panose="020F0502020204030204" pitchFamily="34" charset="0"/>
              </a:rPr>
              <a:t>Area di interesse n. 3</a:t>
            </a:r>
          </a:p>
          <a:p>
            <a:r>
              <a:rPr lang="it-IT" dirty="0">
                <a:solidFill>
                  <a:schemeClr val="bg1"/>
                </a:solidFill>
                <a:latin typeface="Calibri" panose="020F0502020204030204" pitchFamily="34" charset="0"/>
                <a:ea typeface="Arial" charset="0"/>
                <a:cs typeface="Calibri" panose="020F0502020204030204" pitchFamily="34" charset="0"/>
              </a:rPr>
              <a:t>Eccellere nello sviluppo della leadership e nelle operazioni di club</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2781065"/>
            <a:ext cx="9753600" cy="3728393"/>
          </a:xfrm>
          <a:prstGeom prst="rect">
            <a:avLst/>
          </a:prstGeom>
        </p:spPr>
        <p:txBody>
          <a:bodyPr wrap="square">
            <a:spAutoFit/>
          </a:bodyPr>
          <a:lstStyle/>
          <a:p>
            <a:pPr>
              <a:lnSpc>
                <a:spcPct val="110000"/>
              </a:lnSpc>
            </a:pPr>
            <a:r>
              <a:rPr lang="it-IT" sz="2400" b="1" dirty="0">
                <a:solidFill>
                  <a:schemeClr val="accent1"/>
                </a:solidFill>
                <a:latin typeface="Calibri" panose="020F0502020204030204" pitchFamily="34" charset="0"/>
                <a:cs typeface="Calibri" panose="020F0502020204030204" pitchFamily="34" charset="0"/>
              </a:rPr>
              <a:t>Domande per la discussione</a:t>
            </a: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Gli officer di club partecipano alla formazione per i loro incarichi?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soci sono incoraggiati ad assumere posizioni di leadership?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 soci sono presenti e partecipano regolarmente alle funzioni del club?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È necessario riconsiderare il formato delle riunioni di club?</a:t>
            </a:r>
          </a:p>
        </p:txBody>
      </p:sp>
      <p:sp>
        <p:nvSpPr>
          <p:cNvPr id="3" name="Background - Solid">
            <a:extLst>
              <a:ext uri="{FF2B5EF4-FFF2-40B4-BE49-F238E27FC236}">
                <a16:creationId xmlns:a16="http://schemas.microsoft.com/office/drawing/2014/main" id="{2056E5F9-1AC1-5EDC-998C-8696D8FC0C3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089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2"/>
            <a:ext cx="12420600" cy="7010402"/>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0820400" y="5836408"/>
            <a:ext cx="814722" cy="771949"/>
          </a:xfrm>
          <a:prstGeom prst="rect">
            <a:avLst/>
          </a:prstGeom>
        </p:spPr>
      </p:pic>
      <p:grpSp>
        <p:nvGrpSpPr>
          <p:cNvPr id="3" name="Group 2">
            <a:extLst>
              <a:ext uri="{FF2B5EF4-FFF2-40B4-BE49-F238E27FC236}">
                <a16:creationId xmlns:a16="http://schemas.microsoft.com/office/drawing/2014/main" id="{22D0B1B8-FCB5-D275-54D0-93B699BF4EFF}"/>
              </a:ext>
            </a:extLst>
          </p:cNvPr>
          <p:cNvGrpSpPr/>
          <p:nvPr/>
        </p:nvGrpSpPr>
        <p:grpSpPr>
          <a:xfrm>
            <a:off x="21533" y="457200"/>
            <a:ext cx="11264569" cy="1711842"/>
            <a:chOff x="0" y="-1"/>
            <a:chExt cx="11264569" cy="1711842"/>
          </a:xfrm>
        </p:grpSpPr>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it-IT" dirty="0">
                  <a:solidFill>
                    <a:schemeClr val="bg1"/>
                  </a:solidFill>
                  <a:latin typeface="Calibri" panose="020F0502020204030204" pitchFamily="34" charset="0"/>
                  <a:ea typeface="Arial" charset="0"/>
                  <a:cs typeface="Calibri" panose="020F0502020204030204" pitchFamily="34" charset="0"/>
                </a:rPr>
                <a:t>Area di interesse n. 4</a:t>
              </a:r>
            </a:p>
            <a:p>
              <a:r>
                <a:rPr lang="it-IT" dirty="0">
                  <a:solidFill>
                    <a:schemeClr val="bg1"/>
                  </a:solidFill>
                  <a:latin typeface="Calibri" panose="020F0502020204030204" pitchFamily="34" charset="0"/>
                  <a:ea typeface="Arial" charset="0"/>
                  <a:cs typeface="Calibri" panose="020F0502020204030204" pitchFamily="34" charset="0"/>
                </a:rPr>
                <a:t>Condividere i risultati del club con la comunità</a:t>
              </a:r>
            </a:p>
          </p:txBody>
        </p:sp>
      </p:grpSp>
      <p:sp>
        <p:nvSpPr>
          <p:cNvPr id="2" name="Rectangle 1">
            <a:extLst>
              <a:ext uri="{FF2B5EF4-FFF2-40B4-BE49-F238E27FC236}">
                <a16:creationId xmlns:a16="http://schemas.microsoft.com/office/drawing/2014/main" id="{114575DE-1852-4726-8876-FC9F76462A14}"/>
              </a:ext>
            </a:extLst>
          </p:cNvPr>
          <p:cNvSpPr/>
          <p:nvPr/>
        </p:nvSpPr>
        <p:spPr>
          <a:xfrm>
            <a:off x="838199" y="2273732"/>
            <a:ext cx="10447903" cy="3728393"/>
          </a:xfrm>
          <a:prstGeom prst="rect">
            <a:avLst/>
          </a:prstGeom>
        </p:spPr>
        <p:txBody>
          <a:bodyPr wrap="square">
            <a:spAutoFit/>
          </a:bodyPr>
          <a:lstStyle/>
          <a:p>
            <a:pPr>
              <a:lnSpc>
                <a:spcPct val="110000"/>
              </a:lnSpc>
            </a:pPr>
            <a:r>
              <a:rPr lang="it-IT" sz="2400" b="1" dirty="0">
                <a:solidFill>
                  <a:schemeClr val="accent1"/>
                </a:solidFill>
                <a:latin typeface="Calibri" panose="020F0502020204030204" pitchFamily="34" charset="0"/>
                <a:cs typeface="Calibri" panose="020F0502020204030204" pitchFamily="34" charset="0"/>
              </a:rPr>
              <a:t>Domande per la discussione</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Il club è attivo sui social media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Il club ha un e-Clubhouse o un sito web?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Come teniamo informato il pubblico sugli eventi del club?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it-IT" sz="2400" dirty="0">
                <a:solidFill>
                  <a:schemeClr val="accent1"/>
                </a:solidFill>
                <a:latin typeface="Calibri" panose="020F0502020204030204" pitchFamily="34" charset="0"/>
                <a:cs typeface="Calibri" panose="020F0502020204030204" pitchFamily="34" charset="0"/>
              </a:rPr>
              <a:t>Includiamo messaggi di benvenuto che incoraggino le persone a partecipare? </a:t>
            </a:r>
          </a:p>
        </p:txBody>
      </p:sp>
      <p:sp>
        <p:nvSpPr>
          <p:cNvPr id="4" name="Background - Solid">
            <a:extLst>
              <a:ext uri="{FF2B5EF4-FFF2-40B4-BE49-F238E27FC236}">
                <a16:creationId xmlns:a16="http://schemas.microsoft.com/office/drawing/2014/main" id="{8C9D5336-A82C-9727-ADD1-3B757E121F1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113616"/>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65156</TotalTime>
  <Words>1359</Words>
  <Application>Microsoft Office PowerPoint</Application>
  <PresentationFormat>Widescreen</PresentationFormat>
  <Paragraphs>230</Paragraphs>
  <Slides>26</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Calibri</vt:lpstr>
      <vt:lpstr>Calibri Light</vt:lpstr>
      <vt:lpstr>Helvetica</vt:lpstr>
      <vt:lpstr>Open Sans Regular</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2089</cp:revision>
  <cp:lastPrinted>2018-07-23T15:21:46Z</cp:lastPrinted>
  <dcterms:created xsi:type="dcterms:W3CDTF">2016-11-15T15:12:50Z</dcterms:created>
  <dcterms:modified xsi:type="dcterms:W3CDTF">2023-10-25T17:46:54Z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