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33"/>
  </p:notesMasterIdLst>
  <p:handoutMasterIdLst>
    <p:handoutMasterId r:id="rId34"/>
  </p:handoutMasterIdLst>
  <p:sldIdLst>
    <p:sldId id="961" r:id="rId7"/>
    <p:sldId id="1997" r:id="rId8"/>
    <p:sldId id="2023" r:id="rId9"/>
    <p:sldId id="2024" r:id="rId10"/>
    <p:sldId id="2025" r:id="rId11"/>
    <p:sldId id="2026" r:id="rId12"/>
    <p:sldId id="2027" r:id="rId13"/>
    <p:sldId id="2028" r:id="rId14"/>
    <p:sldId id="2029" r:id="rId15"/>
    <p:sldId id="1983" r:id="rId16"/>
    <p:sldId id="1967" r:id="rId17"/>
    <p:sldId id="2030" r:id="rId18"/>
    <p:sldId id="2031" r:id="rId19"/>
    <p:sldId id="2032" r:id="rId20"/>
    <p:sldId id="2033" r:id="rId21"/>
    <p:sldId id="2034" r:id="rId22"/>
    <p:sldId id="1968" r:id="rId23"/>
    <p:sldId id="2037" r:id="rId24"/>
    <p:sldId id="2035" r:id="rId25"/>
    <p:sldId id="2038" r:id="rId26"/>
    <p:sldId id="2039" r:id="rId27"/>
    <p:sldId id="2040" r:id="rId28"/>
    <p:sldId id="2041" r:id="rId29"/>
    <p:sldId id="2042" r:id="rId30"/>
    <p:sldId id="2043" r:id="rId31"/>
    <p:sldId id="1977" r:id="rId3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32E81"/>
    <a:srgbClr val="FF5C35"/>
    <a:srgbClr val="00AC69"/>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15" autoAdjust="0"/>
    <p:restoredTop sz="95887" autoAdjust="0"/>
  </p:normalViewPr>
  <p:slideViewPr>
    <p:cSldViewPr showGuides="1">
      <p:cViewPr varScale="1">
        <p:scale>
          <a:sx n="55" d="100"/>
          <a:sy n="55" d="100"/>
        </p:scale>
        <p:origin x="78" y="1194"/>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en-US" dirty="0">
              <a:solidFill>
                <a:schemeClr val="tx1"/>
              </a:solidFill>
              <a:latin typeface="Calibri" panose="020F0502020204030204" pitchFamily="34" charset="0"/>
              <a:cs typeface="Calibri" panose="020F0502020204030204" pitchFamily="34" charset="0"/>
            </a:rPr>
            <a:t>Grow membership within the club</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en-US" dirty="0">
              <a:solidFill>
                <a:schemeClr val="tx1"/>
              </a:solidFill>
              <a:latin typeface="Calibri" panose="020F0502020204030204" pitchFamily="34" charset="0"/>
              <a:cs typeface="Calibri" panose="020F0502020204030204" pitchFamily="34" charset="0"/>
            </a:rPr>
            <a:t>Revitalize your club with new service opportunities</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en-US" dirty="0">
              <a:solidFill>
                <a:schemeClr val="tx1"/>
              </a:solidFill>
              <a:latin typeface="Calibri" panose="020F0502020204030204" pitchFamily="34" charset="0"/>
              <a:cs typeface="Calibri" panose="020F0502020204030204" pitchFamily="34" charset="0"/>
            </a:rPr>
            <a:t>Rejuvenate your club with new members</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en-US" dirty="0">
              <a:solidFill>
                <a:schemeClr val="tx1"/>
              </a:solidFill>
              <a:latin typeface="Calibri" panose="020F0502020204030204" pitchFamily="34" charset="0"/>
              <a:cs typeface="Calibri" panose="020F0502020204030204" pitchFamily="34" charset="0"/>
            </a:rPr>
            <a:t>Excel in leadership development and club operations</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en-US" dirty="0">
              <a:solidFill>
                <a:schemeClr val="accent6"/>
              </a:solidFill>
              <a:latin typeface="Calibri" panose="020F0502020204030204" pitchFamily="34" charset="0"/>
              <a:cs typeface="Calibri" panose="020F0502020204030204" pitchFamily="34" charset="0"/>
            </a:rPr>
            <a:t>Share your club’s achievements with your community</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065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Share</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Support</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Recognize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Evaluate</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Change</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latin typeface="Calibri" panose="020F0502020204030204" pitchFamily="34" charset="0"/>
              <a:cs typeface="Calibri" panose="020F0502020204030204" pitchFamily="34" charset="0"/>
            </a:rPr>
            <a:t>Grow membership within the club</a:t>
          </a:r>
        </a:p>
      </dsp:txBody>
      <dsp:txXfrm>
        <a:off x="4265156" y="2657673"/>
        <a:ext cx="1572872" cy="1572872"/>
      </dsp:txXfrm>
    </dsp:sp>
    <dsp:sp modelId="{81ED42A3-111F-4F84-A6E1-3F83AD87ED31}">
      <dsp:nvSpPr>
        <dsp:cNvPr id="0" name=""/>
        <dsp:cNvSpPr/>
      </dsp:nvSpPr>
      <dsp:spPr>
        <a:xfrm rot="10776330">
          <a:off x="2720514" y="3181300"/>
          <a:ext cx="1210760"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Calibri" panose="020F0502020204030204" pitchFamily="34" charset="0"/>
              <a:cs typeface="Calibri" panose="020F0502020204030204" pitchFamily="34" charset="0"/>
            </a:rPr>
            <a:t>Rejuvenate your club with new members</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Calibri" panose="020F0502020204030204" pitchFamily="34" charset="0"/>
              <a:cs typeface="Calibri" panose="020F0502020204030204" pitchFamily="34" charset="0"/>
            </a:rPr>
            <a:t>Revitalize your club with new service opportunities</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Calibri" panose="020F0502020204030204" pitchFamily="34" charset="0"/>
              <a:cs typeface="Calibri" panose="020F0502020204030204" pitchFamily="34" charset="0"/>
            </a:rPr>
            <a:t>Excel in leadership development and club operations</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accent6"/>
              </a:solidFill>
              <a:latin typeface="Calibri" panose="020F0502020204030204" pitchFamily="34" charset="0"/>
              <a:cs typeface="Calibri" panose="020F0502020204030204" pitchFamily="34" charset="0"/>
            </a:rPr>
            <a:t>Share your club’s achievements with your community</a:t>
          </a:r>
        </a:p>
      </dsp:txBody>
      <dsp:txXfrm>
        <a:off x="6849876" y="2654698"/>
        <a:ext cx="2014131" cy="1591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000046" y="22775"/>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Share</a:t>
          </a:r>
        </a:p>
      </dsp:txBody>
      <dsp:txXfrm>
        <a:off x="3000046" y="22775"/>
        <a:ext cx="799390" cy="799390"/>
      </dsp:txXfrm>
    </dsp:sp>
    <dsp:sp modelId="{38F3E115-2726-41E2-A1A9-A5F5D41654D6}">
      <dsp:nvSpPr>
        <dsp:cNvPr id="0" name=""/>
        <dsp:cNvSpPr/>
      </dsp:nvSpPr>
      <dsp:spPr>
        <a:xfrm>
          <a:off x="1119928" y="-309"/>
          <a:ext cx="2996718" cy="2996718"/>
        </a:xfrm>
        <a:prstGeom prst="circularArrow">
          <a:avLst>
            <a:gd name="adj1" fmla="val 5202"/>
            <a:gd name="adj2" fmla="val 336027"/>
            <a:gd name="adj3" fmla="val 21292777"/>
            <a:gd name="adj4" fmla="val 1976664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483011" y="1509188"/>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Support</a:t>
          </a:r>
        </a:p>
      </dsp:txBody>
      <dsp:txXfrm>
        <a:off x="3483011" y="1509188"/>
        <a:ext cx="799390" cy="799390"/>
      </dsp:txXfrm>
    </dsp:sp>
    <dsp:sp modelId="{8BA4A4AD-AE21-4519-907E-3292F261B497}">
      <dsp:nvSpPr>
        <dsp:cNvPr id="0" name=""/>
        <dsp:cNvSpPr/>
      </dsp:nvSpPr>
      <dsp:spPr>
        <a:xfrm>
          <a:off x="1119928" y="-309"/>
          <a:ext cx="2996718" cy="2996718"/>
        </a:xfrm>
        <a:prstGeom prst="circularArrow">
          <a:avLst>
            <a:gd name="adj1" fmla="val 5202"/>
            <a:gd name="adj2" fmla="val 336027"/>
            <a:gd name="adj3" fmla="val 4014216"/>
            <a:gd name="adj4" fmla="val 2253875"/>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218592" y="2427842"/>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Recognize</a:t>
          </a:r>
        </a:p>
      </dsp:txBody>
      <dsp:txXfrm>
        <a:off x="2218592" y="2427842"/>
        <a:ext cx="799390" cy="799390"/>
      </dsp:txXfrm>
    </dsp:sp>
    <dsp:sp modelId="{9E39B2B2-8846-4D64-9C36-18324217A6E5}">
      <dsp:nvSpPr>
        <dsp:cNvPr id="0" name=""/>
        <dsp:cNvSpPr/>
      </dsp:nvSpPr>
      <dsp:spPr>
        <a:xfrm>
          <a:off x="1119928" y="-309"/>
          <a:ext cx="2996718" cy="2996718"/>
        </a:xfrm>
        <a:prstGeom prst="circularArrow">
          <a:avLst>
            <a:gd name="adj1" fmla="val 5202"/>
            <a:gd name="adj2" fmla="val 336027"/>
            <a:gd name="adj3" fmla="val 8210097"/>
            <a:gd name="adj4" fmla="val 644975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724177" y="1509188"/>
          <a:ext cx="1259383"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Evaluate</a:t>
          </a:r>
        </a:p>
      </dsp:txBody>
      <dsp:txXfrm>
        <a:off x="724177" y="1509188"/>
        <a:ext cx="1259383" cy="799390"/>
      </dsp:txXfrm>
    </dsp:sp>
    <dsp:sp modelId="{2E3351E2-2A4A-4DA6-8386-CAD3C32A7C8A}">
      <dsp:nvSpPr>
        <dsp:cNvPr id="0" name=""/>
        <dsp:cNvSpPr/>
      </dsp:nvSpPr>
      <dsp:spPr>
        <a:xfrm>
          <a:off x="1119928" y="-309"/>
          <a:ext cx="2996718" cy="2996718"/>
        </a:xfrm>
        <a:prstGeom prst="circularArrow">
          <a:avLst>
            <a:gd name="adj1" fmla="val 5202"/>
            <a:gd name="adj2" fmla="val 336027"/>
            <a:gd name="adj3" fmla="val 12297326"/>
            <a:gd name="adj4" fmla="val 10771196"/>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437139" y="22775"/>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Change</a:t>
          </a:r>
        </a:p>
      </dsp:txBody>
      <dsp:txXfrm>
        <a:off x="1437139" y="22775"/>
        <a:ext cx="799390" cy="799390"/>
      </dsp:txXfrm>
    </dsp:sp>
    <dsp:sp modelId="{530FA79C-3F31-40E4-83D7-8F47B18CD322}">
      <dsp:nvSpPr>
        <dsp:cNvPr id="0" name=""/>
        <dsp:cNvSpPr/>
      </dsp:nvSpPr>
      <dsp:spPr>
        <a:xfrm>
          <a:off x="1119928" y="-309"/>
          <a:ext cx="2996718" cy="2996718"/>
        </a:xfrm>
        <a:prstGeom prst="circularArrow">
          <a:avLst>
            <a:gd name="adj1" fmla="val 5202"/>
            <a:gd name="adj2" fmla="val 336027"/>
            <a:gd name="adj3" fmla="val 16865206"/>
            <a:gd name="adj4" fmla="val 1519876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1</a:t>
            </a:fld>
            <a:endParaRPr lang="en-US" dirty="0"/>
          </a:p>
        </p:txBody>
      </p:sp>
    </p:spTree>
    <p:extLst>
      <p:ext uri="{BB962C8B-B14F-4D97-AF65-F5344CB8AC3E}">
        <p14:creationId xmlns:p14="http://schemas.microsoft.com/office/powerpoint/2010/main" val="719932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6400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Troubleshooting Guide for clubs </a:t>
            </a:r>
            <a:r>
              <a:rPr lang="en-US" sz="1200" dirty="0">
                <a:effectLst/>
                <a:latin typeface="Calibri Light" panose="020F0302020204030204" pitchFamily="34" charset="0"/>
                <a:ea typeface="Calibri" panose="020F0502020204030204" pitchFamily="34" charset="0"/>
              </a:rPr>
              <a:t>identifies common club issues and provides resources with potential solutions</a:t>
            </a:r>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dirty="0"/>
          </a:p>
        </p:txBody>
      </p:sp>
    </p:spTree>
    <p:extLst>
      <p:ext uri="{BB962C8B-B14F-4D97-AF65-F5344CB8AC3E}">
        <p14:creationId xmlns:p14="http://schemas.microsoft.com/office/powerpoint/2010/main" val="191751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Share: </a:t>
            </a:r>
            <a:r>
              <a:rPr lang="en-US" sz="1200" kern="0" dirty="0">
                <a:solidFill>
                  <a:schemeClr val="bg1"/>
                </a:solidFill>
                <a:latin typeface="Calibri" panose="020F0502020204030204" pitchFamily="34" charset="0"/>
                <a:cs typeface="Calibri" panose="020F0502020204030204" pitchFamily="34" charset="0"/>
              </a:rPr>
              <a:t>your club’s </a:t>
            </a:r>
            <a:r>
              <a:rPr lang="en-US" sz="1200" i="1" kern="0" dirty="0">
                <a:solidFill>
                  <a:schemeClr val="bg1"/>
                </a:solidFill>
                <a:latin typeface="Calibri" panose="020F0502020204030204" pitchFamily="34" charset="0"/>
                <a:cs typeface="Calibri" panose="020F0502020204030204" pitchFamily="34" charset="0"/>
              </a:rPr>
              <a:t>Vision</a:t>
            </a:r>
            <a:r>
              <a:rPr lang="en-US" sz="1200" kern="0" dirty="0">
                <a:solidFill>
                  <a:schemeClr val="bg1"/>
                </a:solidFill>
                <a:latin typeface="Calibri" panose="020F0502020204030204" pitchFamily="34" charset="0"/>
                <a:cs typeface="Calibri" panose="020F0502020204030204" pitchFamily="34" charset="0"/>
              </a:rPr>
              <a:t> with all club members so that they are aware of what the club wants to achieve, along with their role in achieving club goals. It is very important to the health and vibrancy of any club that its members feel connected to the club’s success.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solidFill>
                  <a:schemeClr val="bg1"/>
                </a:solidFill>
                <a:latin typeface="Calibri" panose="020F0502020204030204" pitchFamily="34" charset="0"/>
                <a:cs typeface="Calibri" panose="020F0502020204030204" pitchFamily="34" charset="0"/>
              </a:rPr>
              <a:t>Support: the members committed to the plan by ensuring they have the resources they need to succeed. Leaders should check in with members to make sure they feel supported and receive the guidance they need.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solidFill>
                  <a:schemeClr val="bg1"/>
                </a:solidFill>
                <a:latin typeface="Calibri" panose="020F0502020204030204" pitchFamily="34" charset="0"/>
                <a:cs typeface="Calibri" panose="020F0502020204030204" pitchFamily="34" charset="0"/>
              </a:rPr>
              <a:t>Recognize: milestones so members feel valued and know they are moving in the right direction. Every journey was started with a single step. Reassure members frequently to keep them motivated and engaged. Don’t keep your success a secret! Share the success with your community to get like-minded (and prospective members) involved!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solidFill>
                  <a:schemeClr val="bg1"/>
                </a:solidFill>
                <a:latin typeface="Calibri" panose="020F0502020204030204" pitchFamily="34" charset="0"/>
                <a:cs typeface="Calibri" panose="020F0502020204030204" pitchFamily="34" charset="0"/>
              </a:rPr>
              <a:t>Evaluate: the plan. It is also critical to evaluate your plan on a regular basis. As circumstances change, your plan may require revision. The creation of the initial Vision is just the beginning. Keep it alive and relevant by measuring progress and gathering feedback from club members on a routine basis. This is how you will realize your desired results.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solidFill>
                  <a:schemeClr val="bg1"/>
                </a:solidFill>
                <a:latin typeface="Calibri" panose="020F0502020204030204" pitchFamily="34" charset="0"/>
                <a:cs typeface="Calibri" panose="020F0502020204030204" pitchFamily="34" charset="0"/>
              </a:rPr>
              <a:t>Change:  the Plan. Don’t be afraid to change the plan as opportunities change to keep the plan relevant. Regularly revisit the plan, assess needs and refine action steps. Keep plan members involved in decisions so they stay involved and committed. </a:t>
            </a:r>
          </a:p>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dirty="0"/>
          </a:p>
        </p:txBody>
      </p:sp>
    </p:spTree>
    <p:extLst>
      <p:ext uri="{BB962C8B-B14F-4D97-AF65-F5344CB8AC3E}">
        <p14:creationId xmlns:p14="http://schemas.microsoft.com/office/powerpoint/2010/main" val="2996803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Visit the Plan for Your Club’s Success Webpage to download your copy today of the Plan for Your Club’s Success Guide and accompanying PowerPoint</a:t>
            </a:r>
          </a:p>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dirty="0"/>
          </a:p>
        </p:txBody>
      </p:sp>
    </p:spTree>
    <p:extLst>
      <p:ext uri="{BB962C8B-B14F-4D97-AF65-F5344CB8AC3E}">
        <p14:creationId xmlns:p14="http://schemas.microsoft.com/office/powerpoint/2010/main" val="2435772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81024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hyperlink" Target="mailto:orderdetails@lionsclubs.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7924800" cy="1197379"/>
          </a:xfrm>
          <a:prstGeom prst="rect">
            <a:avLst/>
          </a:prstGeom>
          <a:noFill/>
        </p:spPr>
        <p:txBody>
          <a:bodyPr wrap="square">
            <a:spAutoFit/>
          </a:bodyPr>
          <a:lstStyle/>
          <a:p>
            <a:pPr marL="0" marR="0">
              <a:lnSpc>
                <a:spcPct val="107000"/>
              </a:lnSpc>
              <a:spcBef>
                <a:spcPts val="0"/>
              </a:spcBef>
              <a:spcAft>
                <a:spcPts val="0"/>
              </a:spcAft>
            </a:pPr>
            <a:r>
              <a:rPr lang="en-US" sz="4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Plan for Your Club’s Success</a:t>
            </a:r>
          </a:p>
          <a:p>
            <a:pPr marL="0" marR="0">
              <a:lnSpc>
                <a:spcPct val="107000"/>
              </a:lnSpc>
              <a:spcBef>
                <a:spcPts val="0"/>
              </a:spcBef>
              <a:spcAft>
                <a:spcPts val="0"/>
              </a:spcAft>
            </a:pPr>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rPr>
              <a:t>(Global Membership Approach)</a:t>
            </a:r>
            <a:endParaRPr lang="en-US"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A black background with white text&#10;&#10;Description automatically generated">
            <a:extLst>
              <a:ext uri="{FF2B5EF4-FFF2-40B4-BE49-F238E27FC236}">
                <a16:creationId xmlns:a16="http://schemas.microsoft.com/office/drawing/2014/main" id="{22B2EC07-4E78-C641-4757-CD71CB6365F3}"/>
              </a:ext>
            </a:extLst>
          </p:cNvPr>
          <p:cNvPicPr>
            <a:picLocks noChangeAspect="1"/>
          </p:cNvPicPr>
          <p:nvPr/>
        </p:nvPicPr>
        <p:blipFill>
          <a:blip r:embed="rId4"/>
          <a:stretch>
            <a:fillRect/>
          </a:stretch>
        </p:blipFill>
        <p:spPr>
          <a:xfrm>
            <a:off x="10058400" y="5410200"/>
            <a:ext cx="2033404" cy="2033404"/>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2"/>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24315" y="261095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855402" y="1341599"/>
            <a:ext cx="4814263" cy="1208122"/>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en-US" kern="0" dirty="0">
                <a:solidFill>
                  <a:schemeClr val="bg1"/>
                </a:solidFill>
                <a:latin typeface="Arial"/>
                <a:cs typeface="Arial"/>
              </a:rPr>
              <a:t>Introduction to SWOT Analysis</a:t>
            </a:r>
            <a:endParaRPr lang="en-US" sz="2400" b="0" i="1" dirty="0">
              <a:solidFill>
                <a:schemeClr val="bg1"/>
              </a:solidFill>
              <a:latin typeface="Arial"/>
              <a:cs typeface="Arial"/>
            </a:endParaRPr>
          </a:p>
        </p:txBody>
      </p:sp>
      <p:grpSp>
        <p:nvGrpSpPr>
          <p:cNvPr id="5" name="Group 4">
            <a:extLst>
              <a:ext uri="{FF2B5EF4-FFF2-40B4-BE49-F238E27FC236}">
                <a16:creationId xmlns:a16="http://schemas.microsoft.com/office/drawing/2014/main" id="{2D35857B-88D0-0914-072F-E62231B235C3}"/>
              </a:ext>
            </a:extLst>
          </p:cNvPr>
          <p:cNvGrpSpPr/>
          <p:nvPr/>
        </p:nvGrpSpPr>
        <p:grpSpPr>
          <a:xfrm>
            <a:off x="-1524" y="-2"/>
            <a:ext cx="12193524" cy="1073298"/>
            <a:chOff x="-1524" y="-2"/>
            <a:chExt cx="12193524" cy="1073298"/>
          </a:xfrm>
        </p:grpSpPr>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grpSp>
      <p:sp>
        <p:nvSpPr>
          <p:cNvPr id="6" name="TextBox 5">
            <a:extLst>
              <a:ext uri="{FF2B5EF4-FFF2-40B4-BE49-F238E27FC236}">
                <a16:creationId xmlns:a16="http://schemas.microsoft.com/office/drawing/2014/main" id="{5CBFA9FA-79F4-D879-6DDC-76A4AB3DA73C}"/>
              </a:ext>
            </a:extLst>
          </p:cNvPr>
          <p:cNvSpPr txBox="1"/>
          <p:nvPr/>
        </p:nvSpPr>
        <p:spPr>
          <a:xfrm>
            <a:off x="719421" y="3380871"/>
            <a:ext cx="3944943" cy="1938992"/>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This brief course will support you in building a general understanding of what a SWOT Analysis is and why it is useful in developing a vision, goal or action plan.  </a:t>
            </a:r>
          </a:p>
        </p:txBody>
      </p:sp>
      <p:pic>
        <p:nvPicPr>
          <p:cNvPr id="7" name="Picture 6">
            <a:extLst>
              <a:ext uri="{FF2B5EF4-FFF2-40B4-BE49-F238E27FC236}">
                <a16:creationId xmlns:a16="http://schemas.microsoft.com/office/drawing/2014/main" id="{67241E19-E4D2-B220-5407-7E5B0106133A}"/>
              </a:ext>
            </a:extLst>
          </p:cNvPr>
          <p:cNvPicPr>
            <a:picLocks noChangeAspect="1"/>
          </p:cNvPicPr>
          <p:nvPr/>
        </p:nvPicPr>
        <p:blipFill>
          <a:blip r:embed="rId4"/>
          <a:stretch>
            <a:fillRect/>
          </a:stretch>
        </p:blipFill>
        <p:spPr>
          <a:xfrm>
            <a:off x="5140657" y="2898680"/>
            <a:ext cx="6575049" cy="2171922"/>
          </a:xfrm>
          <a:prstGeom prst="rect">
            <a:avLst/>
          </a:prstGeom>
        </p:spPr>
      </p:pic>
    </p:spTree>
    <p:extLst>
      <p:ext uri="{BB962C8B-B14F-4D97-AF65-F5344CB8AC3E}">
        <p14:creationId xmlns:p14="http://schemas.microsoft.com/office/powerpoint/2010/main" val="1556696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F742AFC9-D59A-A42E-EAE0-C6B7DC451C06}"/>
              </a:ext>
            </a:extLst>
          </p:cNvPr>
          <p:cNvSpPr txBox="1">
            <a:spLocks/>
          </p:cNvSpPr>
          <p:nvPr/>
        </p:nvSpPr>
        <p:spPr>
          <a:xfrm>
            <a:off x="914400" y="2215879"/>
            <a:ext cx="5543215" cy="1517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kern="0" dirty="0">
                <a:latin typeface="Calibri" panose="020F0502020204030204" pitchFamily="34" charset="0"/>
                <a:cs typeface="Calibri" panose="020F0502020204030204" pitchFamily="34" charset="0"/>
              </a:rPr>
              <a:t>RESOURCES TO SUPPORT FOCUS AREAS</a:t>
            </a:r>
          </a:p>
        </p:txBody>
      </p:sp>
    </p:spTree>
    <p:extLst>
      <p:ext uri="{BB962C8B-B14F-4D97-AF65-F5344CB8AC3E}">
        <p14:creationId xmlns:p14="http://schemas.microsoft.com/office/powerpoint/2010/main" val="3690919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4" name="Yellow Bar">
            <a:extLst>
              <a:ext uri="{FF2B5EF4-FFF2-40B4-BE49-F238E27FC236}">
                <a16:creationId xmlns:a16="http://schemas.microsoft.com/office/drawing/2014/main" id="{A93B2AD9-FE85-3CA3-8624-54E393DB4592}"/>
              </a:ext>
            </a:extLst>
          </p:cNvPr>
          <p:cNvSpPr/>
          <p:nvPr/>
        </p:nvSpPr>
        <p:spPr>
          <a:xfrm>
            <a:off x="598707" y="106971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6" name="Headline">
            <a:extLst>
              <a:ext uri="{FF2B5EF4-FFF2-40B4-BE49-F238E27FC236}">
                <a16:creationId xmlns:a16="http://schemas.microsoft.com/office/drawing/2014/main" id="{CAD08BDA-5992-6594-6950-CC31CF14844D}"/>
              </a:ext>
            </a:extLst>
          </p:cNvPr>
          <p:cNvSpPr txBox="1">
            <a:spLocks/>
          </p:cNvSpPr>
          <p:nvPr/>
        </p:nvSpPr>
        <p:spPr>
          <a:xfrm>
            <a:off x="546876" y="545113"/>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chemeClr val="bg1"/>
                </a:solidFill>
                <a:latin typeface="Calibri" panose="020F0502020204030204" pitchFamily="34" charset="0"/>
                <a:cs typeface="Calibri" panose="020F0502020204030204" pitchFamily="34" charset="0"/>
              </a:rPr>
              <a:t>Resources</a:t>
            </a: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98707" y="5595975"/>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8BD61F4-4264-35B3-A883-B23826DBA465}"/>
              </a:ext>
            </a:extLst>
          </p:cNvPr>
          <p:cNvPicPr>
            <a:picLocks noChangeAspect="1"/>
          </p:cNvPicPr>
          <p:nvPr/>
        </p:nvPicPr>
        <p:blipFill>
          <a:blip r:embed="rId3"/>
          <a:stretch>
            <a:fillRect/>
          </a:stretch>
        </p:blipFill>
        <p:spPr>
          <a:xfrm>
            <a:off x="139993" y="1670418"/>
            <a:ext cx="2837919" cy="3513194"/>
          </a:xfrm>
          <a:prstGeom prst="rect">
            <a:avLst/>
          </a:prstGeom>
          <a:ln w="25400">
            <a:solidFill>
              <a:schemeClr val="accent1"/>
            </a:solidFill>
          </a:ln>
          <a:effectLst>
            <a:outerShdw blurRad="63500" sx="102000" sy="102000" algn="ctr" rotWithShape="0">
              <a:schemeClr val="accent1">
                <a:alpha val="40000"/>
              </a:schemeClr>
            </a:outerShdw>
          </a:effectLst>
        </p:spPr>
      </p:pic>
      <p:pic>
        <p:nvPicPr>
          <p:cNvPr id="7" name="Picture 6">
            <a:extLst>
              <a:ext uri="{FF2B5EF4-FFF2-40B4-BE49-F238E27FC236}">
                <a16:creationId xmlns:a16="http://schemas.microsoft.com/office/drawing/2014/main" id="{B347E541-F57F-5819-1DFC-A6AA783FC67B}"/>
              </a:ext>
            </a:extLst>
          </p:cNvPr>
          <p:cNvPicPr>
            <a:picLocks noChangeAspect="1"/>
          </p:cNvPicPr>
          <p:nvPr/>
        </p:nvPicPr>
        <p:blipFill>
          <a:blip r:embed="rId4"/>
          <a:stretch>
            <a:fillRect/>
          </a:stretch>
        </p:blipFill>
        <p:spPr>
          <a:xfrm>
            <a:off x="3143099" y="2286000"/>
            <a:ext cx="2757242" cy="3567724"/>
          </a:xfrm>
          <a:prstGeom prst="rect">
            <a:avLst/>
          </a:prstGeom>
          <a:effectLst>
            <a:outerShdw blurRad="76200" sx="102000" sy="102000" algn="ctr" rotWithShape="0">
              <a:schemeClr val="bg2">
                <a:alpha val="40000"/>
              </a:schemeClr>
            </a:outerShdw>
          </a:effectLst>
        </p:spPr>
      </p:pic>
      <p:pic>
        <p:nvPicPr>
          <p:cNvPr id="8" name="Picture 7">
            <a:extLst>
              <a:ext uri="{FF2B5EF4-FFF2-40B4-BE49-F238E27FC236}">
                <a16:creationId xmlns:a16="http://schemas.microsoft.com/office/drawing/2014/main" id="{D7522435-0F02-8623-E7CA-066F6EE0469C}"/>
              </a:ext>
            </a:extLst>
          </p:cNvPr>
          <p:cNvPicPr>
            <a:picLocks noChangeAspect="1"/>
          </p:cNvPicPr>
          <p:nvPr/>
        </p:nvPicPr>
        <p:blipFill>
          <a:blip r:embed="rId5"/>
          <a:stretch>
            <a:fillRect/>
          </a:stretch>
        </p:blipFill>
        <p:spPr>
          <a:xfrm>
            <a:off x="9182537" y="2209800"/>
            <a:ext cx="2837919" cy="3699428"/>
          </a:xfrm>
          <a:prstGeom prst="rect">
            <a:avLst/>
          </a:prstGeom>
          <a:effectLst>
            <a:outerShdw blurRad="63500" sx="102000" sy="102000" algn="ctr" rotWithShape="0">
              <a:schemeClr val="accent1">
                <a:alpha val="40000"/>
              </a:schemeClr>
            </a:outerShdw>
          </a:effectLst>
        </p:spPr>
      </p:pic>
      <p:pic>
        <p:nvPicPr>
          <p:cNvPr id="11" name="Picture 10">
            <a:extLst>
              <a:ext uri="{FF2B5EF4-FFF2-40B4-BE49-F238E27FC236}">
                <a16:creationId xmlns:a16="http://schemas.microsoft.com/office/drawing/2014/main" id="{E317DA32-FE39-6FFA-5418-5DA8924F8B14}"/>
              </a:ext>
            </a:extLst>
          </p:cNvPr>
          <p:cNvPicPr>
            <a:picLocks noChangeAspect="1"/>
          </p:cNvPicPr>
          <p:nvPr/>
        </p:nvPicPr>
        <p:blipFill>
          <a:blip r:embed="rId6"/>
          <a:stretch>
            <a:fillRect/>
          </a:stretch>
        </p:blipFill>
        <p:spPr>
          <a:xfrm>
            <a:off x="6121010" y="1670418"/>
            <a:ext cx="2767114" cy="3567724"/>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52428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13</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39323" y="5665819"/>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3384BB4-67BD-7318-CBF7-8988FFD7BC93}"/>
              </a:ext>
            </a:extLst>
          </p:cNvPr>
          <p:cNvPicPr>
            <a:picLocks noChangeAspect="1"/>
          </p:cNvPicPr>
          <p:nvPr/>
        </p:nvPicPr>
        <p:blipFill>
          <a:blip r:embed="rId3"/>
          <a:stretch>
            <a:fillRect/>
          </a:stretch>
        </p:blipFill>
        <p:spPr>
          <a:xfrm>
            <a:off x="4836857" y="4740109"/>
            <a:ext cx="6267450" cy="1905816"/>
          </a:xfrm>
          <a:prstGeom prst="rect">
            <a:avLst/>
          </a:prstGeom>
          <a:ln w="25400">
            <a:solidFill>
              <a:schemeClr val="accent1"/>
            </a:solidFill>
          </a:ln>
        </p:spPr>
      </p:pic>
      <p:pic>
        <p:nvPicPr>
          <p:cNvPr id="7" name="Picture 6">
            <a:extLst>
              <a:ext uri="{FF2B5EF4-FFF2-40B4-BE49-F238E27FC236}">
                <a16:creationId xmlns:a16="http://schemas.microsoft.com/office/drawing/2014/main" id="{818E323A-AB04-C506-9D6C-01CF28E7AEAA}"/>
              </a:ext>
            </a:extLst>
          </p:cNvPr>
          <p:cNvPicPr>
            <a:picLocks noChangeAspect="1"/>
          </p:cNvPicPr>
          <p:nvPr/>
        </p:nvPicPr>
        <p:blipFill>
          <a:blip r:embed="rId4"/>
          <a:stretch>
            <a:fillRect/>
          </a:stretch>
        </p:blipFill>
        <p:spPr>
          <a:xfrm>
            <a:off x="8209620" y="870436"/>
            <a:ext cx="2830945" cy="3657599"/>
          </a:xfrm>
          <a:prstGeom prst="rect">
            <a:avLst/>
          </a:prstGeom>
          <a:ln w="12700">
            <a:solidFill>
              <a:srgbClr val="F0C300"/>
            </a:solidFill>
          </a:ln>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5BC2EA61-2262-DE45-47B5-7A8CC13DEF95}"/>
              </a:ext>
            </a:extLst>
          </p:cNvPr>
          <p:cNvPicPr>
            <a:picLocks noChangeAspect="1"/>
          </p:cNvPicPr>
          <p:nvPr/>
        </p:nvPicPr>
        <p:blipFill>
          <a:blip r:embed="rId5"/>
          <a:stretch>
            <a:fillRect/>
          </a:stretch>
        </p:blipFill>
        <p:spPr>
          <a:xfrm>
            <a:off x="4392085" y="853444"/>
            <a:ext cx="2840929" cy="3657599"/>
          </a:xfrm>
          <a:prstGeom prst="rect">
            <a:avLst/>
          </a:prstGeom>
          <a:effectLst>
            <a:outerShdw blurRad="63500" sx="102000" sy="102000" algn="ctr" rotWithShape="0">
              <a:schemeClr val="accent1">
                <a:alpha val="40000"/>
              </a:schemeClr>
            </a:outerShdw>
          </a:effectLst>
        </p:spPr>
      </p:pic>
      <p:pic>
        <p:nvPicPr>
          <p:cNvPr id="11" name="Picture 10">
            <a:extLst>
              <a:ext uri="{FF2B5EF4-FFF2-40B4-BE49-F238E27FC236}">
                <a16:creationId xmlns:a16="http://schemas.microsoft.com/office/drawing/2014/main" id="{5A81DA7D-510E-584E-030F-71581EF35A84}"/>
              </a:ext>
            </a:extLst>
          </p:cNvPr>
          <p:cNvPicPr>
            <a:picLocks noChangeAspect="1"/>
          </p:cNvPicPr>
          <p:nvPr/>
        </p:nvPicPr>
        <p:blipFill>
          <a:blip r:embed="rId6"/>
          <a:stretch>
            <a:fillRect/>
          </a:stretch>
        </p:blipFill>
        <p:spPr>
          <a:xfrm>
            <a:off x="372687" y="1176941"/>
            <a:ext cx="3042793" cy="3977569"/>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1487041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81000" y="5551065"/>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96AB6A6-C53A-CD2E-32C1-74E031098A09}"/>
              </a:ext>
            </a:extLst>
          </p:cNvPr>
          <p:cNvPicPr>
            <a:picLocks noChangeAspect="1"/>
          </p:cNvPicPr>
          <p:nvPr/>
        </p:nvPicPr>
        <p:blipFill>
          <a:blip r:embed="rId4"/>
          <a:stretch>
            <a:fillRect/>
          </a:stretch>
        </p:blipFill>
        <p:spPr>
          <a:xfrm>
            <a:off x="3910012" y="690164"/>
            <a:ext cx="4371975" cy="5629275"/>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118974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523200F2-9003-9E05-CA29-CE0F8A7183F1}"/>
              </a:ext>
            </a:extLst>
          </p:cNvPr>
          <p:cNvSpPr txBox="1">
            <a:spLocks/>
          </p:cNvSpPr>
          <p:nvPr/>
        </p:nvSpPr>
        <p:spPr>
          <a:xfrm>
            <a:off x="1002559" y="3024754"/>
            <a:ext cx="4071895" cy="698655"/>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kern="0" dirty="0">
                <a:latin typeface="Calibri" panose="020F0502020204030204" pitchFamily="34" charset="0"/>
                <a:cs typeface="Calibri" panose="020F0502020204030204" pitchFamily="34" charset="0"/>
              </a:rPr>
              <a:t>ESTABLISH GOALS</a:t>
            </a:r>
          </a:p>
        </p:txBody>
      </p:sp>
    </p:spTree>
    <p:extLst>
      <p:ext uri="{BB962C8B-B14F-4D97-AF65-F5344CB8AC3E}">
        <p14:creationId xmlns:p14="http://schemas.microsoft.com/office/powerpoint/2010/main" val="731563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68359" y="5631331"/>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5861" y="-22506"/>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3A2EB47-C976-D1BC-FE2A-9D19891F226F}"/>
              </a:ext>
            </a:extLst>
          </p:cNvPr>
          <p:cNvGrpSpPr/>
          <p:nvPr/>
        </p:nvGrpSpPr>
        <p:grpSpPr>
          <a:xfrm>
            <a:off x="609600" y="973477"/>
            <a:ext cx="11347571" cy="4453772"/>
            <a:chOff x="563385" y="1442025"/>
            <a:chExt cx="11347571" cy="4453772"/>
          </a:xfrm>
        </p:grpSpPr>
        <p:grpSp>
          <p:nvGrpSpPr>
            <p:cNvPr id="7" name="Group 6">
              <a:extLst>
                <a:ext uri="{FF2B5EF4-FFF2-40B4-BE49-F238E27FC236}">
                  <a16:creationId xmlns:a16="http://schemas.microsoft.com/office/drawing/2014/main" id="{A7D74ED5-2C56-36FC-2104-98A67DA648B2}"/>
                </a:ext>
              </a:extLst>
            </p:cNvPr>
            <p:cNvGrpSpPr/>
            <p:nvPr/>
          </p:nvGrpSpPr>
          <p:grpSpPr>
            <a:xfrm>
              <a:off x="563385" y="1458067"/>
              <a:ext cx="1561339" cy="4437730"/>
              <a:chOff x="563385" y="1458067"/>
              <a:chExt cx="1561339" cy="4437730"/>
            </a:xfrm>
          </p:grpSpPr>
          <p:sp>
            <p:nvSpPr>
              <p:cNvPr id="34" name="Rectangle 14">
                <a:extLst>
                  <a:ext uri="{FF2B5EF4-FFF2-40B4-BE49-F238E27FC236}">
                    <a16:creationId xmlns:a16="http://schemas.microsoft.com/office/drawing/2014/main" id="{E51B02F4-F185-77F7-4B6B-0ABAF691DF2D}"/>
                  </a:ext>
                </a:extLst>
              </p:cNvPr>
              <p:cNvSpPr>
                <a:spLocks noChangeArrowheads="1"/>
              </p:cNvSpPr>
              <p:nvPr/>
            </p:nvSpPr>
            <p:spPr bwMode="auto">
              <a:xfrm>
                <a:off x="875519" y="3620050"/>
                <a:ext cx="1089491"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F0C300"/>
                    </a:solidFill>
                    <a:effectLst/>
                    <a:uLnTx/>
                    <a:uFillTx/>
                    <a:latin typeface="Calibri" panose="020F0502020204030204" pitchFamily="34" charset="0"/>
                    <a:ea typeface="Arial" charset="0"/>
                    <a:cs typeface="Calibri" panose="020F0502020204030204" pitchFamily="34" charset="0"/>
                  </a:rPr>
                  <a:t>pecific</a:t>
                </a:r>
                <a:endParaRPr kumimoji="0" lang="en-US" altLang="en-US" sz="2400" b="1" i="0" u="none" strike="noStrike" kern="1200" cap="none" spc="0"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endParaRPr>
              </a:p>
            </p:txBody>
          </p:sp>
          <p:sp>
            <p:nvSpPr>
              <p:cNvPr id="35" name="Rectangle 21">
                <a:extLst>
                  <a:ext uri="{FF2B5EF4-FFF2-40B4-BE49-F238E27FC236}">
                    <a16:creationId xmlns:a16="http://schemas.microsoft.com/office/drawing/2014/main" id="{72CB7E9E-2EB6-4502-D0CA-10E23E83621C}"/>
                  </a:ext>
                </a:extLst>
              </p:cNvPr>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rPr>
                  <a:t>S</a:t>
                </a:r>
              </a:p>
            </p:txBody>
          </p:sp>
          <p:sp>
            <p:nvSpPr>
              <p:cNvPr id="36" name="Oval 8">
                <a:extLst>
                  <a:ext uri="{FF2B5EF4-FFF2-40B4-BE49-F238E27FC236}">
                    <a16:creationId xmlns:a16="http://schemas.microsoft.com/office/drawing/2014/main" id="{A1333B9D-A84F-64EE-B44C-C586891F448C}"/>
                  </a:ext>
                </a:extLst>
              </p:cNvPr>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37" name="TextBox 93">
                <a:extLst>
                  <a:ext uri="{FF2B5EF4-FFF2-40B4-BE49-F238E27FC236}">
                    <a16:creationId xmlns:a16="http://schemas.microsoft.com/office/drawing/2014/main" id="{0EC57AF9-E8EE-A03B-9A88-7115FE6DC463}"/>
                  </a:ext>
                </a:extLst>
              </p:cNvPr>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Ensure that the objective is clear. </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sp>
            <p:nvSpPr>
              <p:cNvPr id="38" name="TextBox 37">
                <a:extLst>
                  <a:ext uri="{FF2B5EF4-FFF2-40B4-BE49-F238E27FC236}">
                    <a16:creationId xmlns:a16="http://schemas.microsoft.com/office/drawing/2014/main" id="{4314A6B7-AB1A-0611-5F70-95B6E5D224ED}"/>
                  </a:ext>
                </a:extLst>
              </p:cNvPr>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S</a:t>
                </a:r>
              </a:p>
            </p:txBody>
          </p:sp>
        </p:grpSp>
        <p:grpSp>
          <p:nvGrpSpPr>
            <p:cNvPr id="8" name="Group 7">
              <a:extLst>
                <a:ext uri="{FF2B5EF4-FFF2-40B4-BE49-F238E27FC236}">
                  <a16:creationId xmlns:a16="http://schemas.microsoft.com/office/drawing/2014/main" id="{BF49D166-60A8-74F6-5A72-6B207CE70FA8}"/>
                </a:ext>
              </a:extLst>
            </p:cNvPr>
            <p:cNvGrpSpPr/>
            <p:nvPr/>
          </p:nvGrpSpPr>
          <p:grpSpPr>
            <a:xfrm>
              <a:off x="2589874" y="1479112"/>
              <a:ext cx="1976334" cy="4329315"/>
              <a:chOff x="2589874" y="1479112"/>
              <a:chExt cx="1976334" cy="4329315"/>
            </a:xfrm>
          </p:grpSpPr>
          <p:sp>
            <p:nvSpPr>
              <p:cNvPr id="29" name="Rectangle 15">
                <a:extLst>
                  <a:ext uri="{FF2B5EF4-FFF2-40B4-BE49-F238E27FC236}">
                    <a16:creationId xmlns:a16="http://schemas.microsoft.com/office/drawing/2014/main" id="{766E6E97-2424-6B87-9723-B6A2631E4479}"/>
                  </a:ext>
                </a:extLst>
              </p:cNvPr>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F76639"/>
                    </a:solidFill>
                    <a:effectLst/>
                    <a:uLnTx/>
                    <a:uFillTx/>
                    <a:latin typeface="Calibri" panose="020F0502020204030204" pitchFamily="34" charset="0"/>
                    <a:ea typeface="Arial" charset="0"/>
                    <a:cs typeface="Calibri" panose="020F0502020204030204" pitchFamily="34" charset="0"/>
                  </a:rPr>
                  <a:t>easurable</a:t>
                </a:r>
                <a:endParaRPr kumimoji="0" lang="en-US" altLang="en-US" sz="2400" b="0" i="0" u="none" strike="noStrike" kern="1200" cap="none" spc="0" normalizeH="0" baseline="0" noProof="0" dirty="0">
                  <a:ln>
                    <a:noFill/>
                  </a:ln>
                  <a:solidFill>
                    <a:srgbClr val="F76639"/>
                  </a:solidFill>
                  <a:effectLst/>
                  <a:uLnTx/>
                  <a:uFillTx/>
                  <a:latin typeface="Calibri" panose="020F0502020204030204" pitchFamily="34" charset="0"/>
                  <a:ea typeface="Arial" charset="0"/>
                  <a:cs typeface="Calibri" panose="020F0502020204030204" pitchFamily="34" charset="0"/>
                </a:endParaRPr>
              </a:p>
            </p:txBody>
          </p:sp>
          <p:sp>
            <p:nvSpPr>
              <p:cNvPr id="30" name="Rectangle 21">
                <a:extLst>
                  <a:ext uri="{FF2B5EF4-FFF2-40B4-BE49-F238E27FC236}">
                    <a16:creationId xmlns:a16="http://schemas.microsoft.com/office/drawing/2014/main" id="{12923B52-0822-01F7-3BAF-5CB838990F23}"/>
                  </a:ext>
                </a:extLst>
              </p:cNvPr>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F76639"/>
                    </a:solidFill>
                    <a:effectLst/>
                    <a:uLnTx/>
                    <a:uFillTx/>
                    <a:latin typeface="Calibri" panose="020F0502020204030204" pitchFamily="34" charset="0"/>
                    <a:ea typeface="Arial" charset="0"/>
                    <a:cs typeface="Calibri" panose="020F0502020204030204" pitchFamily="34" charset="0"/>
                  </a:rPr>
                  <a:t>M</a:t>
                </a:r>
              </a:p>
            </p:txBody>
          </p:sp>
          <p:sp>
            <p:nvSpPr>
              <p:cNvPr id="31" name="Oval 9">
                <a:extLst>
                  <a:ext uri="{FF2B5EF4-FFF2-40B4-BE49-F238E27FC236}">
                    <a16:creationId xmlns:a16="http://schemas.microsoft.com/office/drawing/2014/main" id="{0566F5EB-1534-1150-0923-37D67B88D38D}"/>
                  </a:ext>
                </a:extLst>
              </p:cNvPr>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32" name="TextBox 31">
                <a:extLst>
                  <a:ext uri="{FF2B5EF4-FFF2-40B4-BE49-F238E27FC236}">
                    <a16:creationId xmlns:a16="http://schemas.microsoft.com/office/drawing/2014/main" id="{9247FB9A-8C69-F6BE-8BC0-655CE9156F7C}"/>
                  </a:ext>
                </a:extLst>
              </p:cNvPr>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M</a:t>
                </a:r>
              </a:p>
            </p:txBody>
          </p:sp>
          <p:sp>
            <p:nvSpPr>
              <p:cNvPr id="33" name="TextBox 93">
                <a:extLst>
                  <a:ext uri="{FF2B5EF4-FFF2-40B4-BE49-F238E27FC236}">
                    <a16:creationId xmlns:a16="http://schemas.microsoft.com/office/drawing/2014/main" id="{19C40983-CFAF-71FE-93DD-E46411B0852A}"/>
                  </a:ext>
                </a:extLst>
              </p:cNvPr>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Benchmarks and progress must be measurable.</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grpSp>
        <p:grpSp>
          <p:nvGrpSpPr>
            <p:cNvPr id="11" name="Group 10">
              <a:extLst>
                <a:ext uri="{FF2B5EF4-FFF2-40B4-BE49-F238E27FC236}">
                  <a16:creationId xmlns:a16="http://schemas.microsoft.com/office/drawing/2014/main" id="{4FF34AE1-E34A-9ED6-3ECC-A292E60A7331}"/>
                </a:ext>
              </a:extLst>
            </p:cNvPr>
            <p:cNvGrpSpPr/>
            <p:nvPr/>
          </p:nvGrpSpPr>
          <p:grpSpPr>
            <a:xfrm>
              <a:off x="5204374" y="1442025"/>
              <a:ext cx="2004002" cy="4100391"/>
              <a:chOff x="5204374" y="1442025"/>
              <a:chExt cx="2004002" cy="4100391"/>
            </a:xfrm>
          </p:grpSpPr>
          <p:sp>
            <p:nvSpPr>
              <p:cNvPr id="24" name="Rectangle 16">
                <a:extLst>
                  <a:ext uri="{FF2B5EF4-FFF2-40B4-BE49-F238E27FC236}">
                    <a16:creationId xmlns:a16="http://schemas.microsoft.com/office/drawing/2014/main" id="{68B18924-8BC9-ADDF-5E86-8BD8DAC0BF71}"/>
                  </a:ext>
                </a:extLst>
              </p:cNvPr>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732E81"/>
                    </a:solidFill>
                    <a:effectLst/>
                    <a:uLnTx/>
                    <a:uFillTx/>
                    <a:latin typeface="Calibri" panose="020F0502020204030204" pitchFamily="34" charset="0"/>
                    <a:ea typeface="Arial" charset="0"/>
                    <a:cs typeface="Calibri" panose="020F0502020204030204" pitchFamily="34" charset="0"/>
                  </a:rPr>
                  <a:t>ctionable</a:t>
                </a:r>
                <a:endParaRPr kumimoji="0" lang="en-US" altLang="en-US" sz="2400" b="0" i="0" u="none" strike="noStrike" kern="1200" cap="none" spc="0"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endParaRPr>
              </a:p>
            </p:txBody>
          </p:sp>
          <p:sp>
            <p:nvSpPr>
              <p:cNvPr id="25" name="Rectangle 22">
                <a:extLst>
                  <a:ext uri="{FF2B5EF4-FFF2-40B4-BE49-F238E27FC236}">
                    <a16:creationId xmlns:a16="http://schemas.microsoft.com/office/drawing/2014/main" id="{2AF71AB4-63A4-4F63-CE69-0CC246A62906}"/>
                  </a:ext>
                </a:extLst>
              </p:cNvPr>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rPr>
                  <a:t>A</a:t>
                </a:r>
              </a:p>
            </p:txBody>
          </p:sp>
          <p:sp>
            <p:nvSpPr>
              <p:cNvPr id="26" name="Oval 10">
                <a:extLst>
                  <a:ext uri="{FF2B5EF4-FFF2-40B4-BE49-F238E27FC236}">
                    <a16:creationId xmlns:a16="http://schemas.microsoft.com/office/drawing/2014/main" id="{4716E8EA-7204-BAF0-021A-F9AC651E81BD}"/>
                  </a:ext>
                </a:extLst>
              </p:cNvPr>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7" name="TextBox 26">
                <a:extLst>
                  <a:ext uri="{FF2B5EF4-FFF2-40B4-BE49-F238E27FC236}">
                    <a16:creationId xmlns:a16="http://schemas.microsoft.com/office/drawing/2014/main" id="{DB3FCE7D-409F-EF73-02F6-20A5E1C25844}"/>
                  </a:ext>
                </a:extLst>
              </p:cNvPr>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a:t>
                </a:r>
              </a:p>
            </p:txBody>
          </p:sp>
          <p:sp>
            <p:nvSpPr>
              <p:cNvPr id="28" name="TextBox 93">
                <a:extLst>
                  <a:ext uri="{FF2B5EF4-FFF2-40B4-BE49-F238E27FC236}">
                    <a16:creationId xmlns:a16="http://schemas.microsoft.com/office/drawing/2014/main" id="{3DA100E9-D3BE-E7C0-E414-90EE62E6E48C}"/>
                  </a:ext>
                </a:extLst>
              </p:cNvPr>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Each goal must be achievable.</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grpSp>
        <p:grpSp>
          <p:nvGrpSpPr>
            <p:cNvPr id="12" name="Group 11">
              <a:extLst>
                <a:ext uri="{FF2B5EF4-FFF2-40B4-BE49-F238E27FC236}">
                  <a16:creationId xmlns:a16="http://schemas.microsoft.com/office/drawing/2014/main" id="{A0E0310C-EF58-6AAF-4344-82A10C741632}"/>
                </a:ext>
              </a:extLst>
            </p:cNvPr>
            <p:cNvGrpSpPr/>
            <p:nvPr/>
          </p:nvGrpSpPr>
          <p:grpSpPr>
            <a:xfrm>
              <a:off x="7655714" y="1458067"/>
              <a:ext cx="1895637" cy="4209446"/>
              <a:chOff x="7655714" y="1458067"/>
              <a:chExt cx="1895637" cy="4209446"/>
            </a:xfrm>
          </p:grpSpPr>
          <p:sp>
            <p:nvSpPr>
              <p:cNvPr id="19" name="Rectangle 17">
                <a:extLst>
                  <a:ext uri="{FF2B5EF4-FFF2-40B4-BE49-F238E27FC236}">
                    <a16:creationId xmlns:a16="http://schemas.microsoft.com/office/drawing/2014/main" id="{01D48A68-8644-AE2A-E75F-E28EC26D47AA}"/>
                  </a:ext>
                </a:extLst>
              </p:cNvPr>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407CCA"/>
                    </a:solidFill>
                    <a:effectLst/>
                    <a:uLnTx/>
                    <a:uFillTx/>
                    <a:latin typeface="Calibri" panose="020F0502020204030204" pitchFamily="34" charset="0"/>
                    <a:ea typeface="Arial" charset="0"/>
                    <a:cs typeface="Calibri" panose="020F0502020204030204" pitchFamily="34" charset="0"/>
                  </a:rPr>
                  <a:t>ealistic</a:t>
                </a:r>
                <a:endParaRPr kumimoji="0" lang="en-US" altLang="en-US" sz="2400" b="0" i="0" u="none" strike="noStrike" kern="1200" cap="none" spc="0" normalizeH="0" baseline="0" noProof="0" dirty="0">
                  <a:ln>
                    <a:noFill/>
                  </a:ln>
                  <a:solidFill>
                    <a:srgbClr val="407CCA"/>
                  </a:solidFill>
                  <a:effectLst/>
                  <a:uLnTx/>
                  <a:uFillTx/>
                  <a:latin typeface="Calibri" panose="020F0502020204030204" pitchFamily="34" charset="0"/>
                  <a:ea typeface="Arial" charset="0"/>
                  <a:cs typeface="Calibri" panose="020F0502020204030204" pitchFamily="34" charset="0"/>
                </a:endParaRPr>
              </a:p>
            </p:txBody>
          </p:sp>
          <p:sp>
            <p:nvSpPr>
              <p:cNvPr id="20" name="Rectangle 23">
                <a:extLst>
                  <a:ext uri="{FF2B5EF4-FFF2-40B4-BE49-F238E27FC236}">
                    <a16:creationId xmlns:a16="http://schemas.microsoft.com/office/drawing/2014/main" id="{551E6E72-107F-55E0-A04A-4C0D1358E4B3}"/>
                  </a:ext>
                </a:extLst>
              </p:cNvPr>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407CCA"/>
                    </a:solidFill>
                    <a:effectLst/>
                    <a:uLnTx/>
                    <a:uFillTx/>
                    <a:latin typeface="Calibri" panose="020F0502020204030204" pitchFamily="34" charset="0"/>
                    <a:ea typeface="Arial" charset="0"/>
                    <a:cs typeface="Calibri" panose="020F0502020204030204" pitchFamily="34" charset="0"/>
                  </a:rPr>
                  <a:t>R</a:t>
                </a:r>
              </a:p>
            </p:txBody>
          </p:sp>
          <p:sp>
            <p:nvSpPr>
              <p:cNvPr id="21" name="Oval 20">
                <a:extLst>
                  <a:ext uri="{FF2B5EF4-FFF2-40B4-BE49-F238E27FC236}">
                    <a16:creationId xmlns:a16="http://schemas.microsoft.com/office/drawing/2014/main" id="{CF6551F7-269D-D002-EB20-07374317C2A7}"/>
                  </a:ext>
                </a:extLst>
              </p:cNvPr>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2" name="TextBox 21">
                <a:extLst>
                  <a:ext uri="{FF2B5EF4-FFF2-40B4-BE49-F238E27FC236}">
                    <a16:creationId xmlns:a16="http://schemas.microsoft.com/office/drawing/2014/main" id="{38BD899B-D8F0-37CB-70B3-6C1513668D1A}"/>
                  </a:ext>
                </a:extLst>
              </p:cNvPr>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R</a:t>
                </a:r>
              </a:p>
            </p:txBody>
          </p:sp>
          <p:sp>
            <p:nvSpPr>
              <p:cNvPr id="23" name="TextBox 93">
                <a:extLst>
                  <a:ext uri="{FF2B5EF4-FFF2-40B4-BE49-F238E27FC236}">
                    <a16:creationId xmlns:a16="http://schemas.microsoft.com/office/drawing/2014/main" id="{45D97BB5-88D5-63E2-F154-01E663AD932E}"/>
                  </a:ext>
                </a:extLst>
              </p:cNvPr>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Challenging but not unrealistic.</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grpSp>
        <p:grpSp>
          <p:nvGrpSpPr>
            <p:cNvPr id="13" name="Group 12">
              <a:extLst>
                <a:ext uri="{FF2B5EF4-FFF2-40B4-BE49-F238E27FC236}">
                  <a16:creationId xmlns:a16="http://schemas.microsoft.com/office/drawing/2014/main" id="{F8185104-E059-6D64-9FB7-BD4DDB2D1193}"/>
                </a:ext>
              </a:extLst>
            </p:cNvPr>
            <p:cNvGrpSpPr/>
            <p:nvPr/>
          </p:nvGrpSpPr>
          <p:grpSpPr>
            <a:xfrm>
              <a:off x="9928192" y="1479112"/>
              <a:ext cx="1982764" cy="4416685"/>
              <a:chOff x="9928192" y="1479112"/>
              <a:chExt cx="1982764" cy="4416685"/>
            </a:xfrm>
          </p:grpSpPr>
          <p:sp>
            <p:nvSpPr>
              <p:cNvPr id="14" name="Rectangle 18">
                <a:extLst>
                  <a:ext uri="{FF2B5EF4-FFF2-40B4-BE49-F238E27FC236}">
                    <a16:creationId xmlns:a16="http://schemas.microsoft.com/office/drawing/2014/main" id="{33C791D6-E612-49E4-09A7-DF00AEAA23FE}"/>
                  </a:ext>
                </a:extLst>
              </p:cNvPr>
              <p:cNvSpPr>
                <a:spLocks noChangeArrowheads="1"/>
              </p:cNvSpPr>
              <p:nvPr/>
            </p:nvSpPr>
            <p:spPr bwMode="auto">
              <a:xfrm>
                <a:off x="10202512" y="3621272"/>
                <a:ext cx="15212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0" normalizeH="0" baseline="0" noProof="0" dirty="0" err="1">
                    <a:ln>
                      <a:noFill/>
                    </a:ln>
                    <a:solidFill>
                      <a:srgbClr val="00A869"/>
                    </a:solidFill>
                    <a:effectLst/>
                    <a:uLnTx/>
                    <a:uFillTx/>
                    <a:latin typeface="Calibri" panose="020F0502020204030204" pitchFamily="34" charset="0"/>
                    <a:ea typeface="Arial" charset="0"/>
                    <a:cs typeface="Calibri" panose="020F0502020204030204" pitchFamily="34" charset="0"/>
                  </a:rPr>
                  <a:t>ime</a:t>
                </a:r>
                <a:r>
                  <a:rPr kumimoji="0" lang="en-US" altLang="en-US" sz="2300" b="1" i="0" u="none" strike="noStrike" kern="1200" cap="none" spc="0"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 Bound</a:t>
                </a:r>
                <a:endParaRPr kumimoji="0" lang="en-US" altLang="en-US" sz="1800" b="0" i="0" u="none" strike="noStrike" kern="1200" cap="none" spc="0"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endParaRPr>
              </a:p>
            </p:txBody>
          </p:sp>
          <p:sp>
            <p:nvSpPr>
              <p:cNvPr id="15" name="Rectangle 24">
                <a:extLst>
                  <a:ext uri="{FF2B5EF4-FFF2-40B4-BE49-F238E27FC236}">
                    <a16:creationId xmlns:a16="http://schemas.microsoft.com/office/drawing/2014/main" id="{593EAE6E-19B9-94AF-5EB5-41C03B3097DB}"/>
                  </a:ext>
                </a:extLst>
              </p:cNvPr>
              <p:cNvSpPr>
                <a:spLocks noChangeArrowheads="1"/>
              </p:cNvSpPr>
              <p:nvPr/>
            </p:nvSpPr>
            <p:spPr bwMode="auto">
              <a:xfrm>
                <a:off x="9928192" y="3324367"/>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T</a:t>
                </a:r>
              </a:p>
            </p:txBody>
          </p:sp>
          <p:sp>
            <p:nvSpPr>
              <p:cNvPr id="16" name="Oval 15">
                <a:extLst>
                  <a:ext uri="{FF2B5EF4-FFF2-40B4-BE49-F238E27FC236}">
                    <a16:creationId xmlns:a16="http://schemas.microsoft.com/office/drawing/2014/main" id="{452415F4-ECE9-8A05-DF4A-643ABB9480E6}"/>
                  </a:ext>
                </a:extLst>
              </p:cNvPr>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17" name="TextBox 16">
                <a:extLst>
                  <a:ext uri="{FF2B5EF4-FFF2-40B4-BE49-F238E27FC236}">
                    <a16:creationId xmlns:a16="http://schemas.microsoft.com/office/drawing/2014/main" id="{D85ABB19-D8F5-6F2F-17F7-CD1AD6EA3B79}"/>
                  </a:ext>
                </a:extLst>
              </p:cNvPr>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T</a:t>
                </a:r>
              </a:p>
            </p:txBody>
          </p:sp>
          <p:sp>
            <p:nvSpPr>
              <p:cNvPr id="18" name="TextBox 93">
                <a:extLst>
                  <a:ext uri="{FF2B5EF4-FFF2-40B4-BE49-F238E27FC236}">
                    <a16:creationId xmlns:a16="http://schemas.microsoft.com/office/drawing/2014/main" id="{1576FD8C-4C29-E896-4767-C9C687E534D8}"/>
                  </a:ext>
                </a:extLst>
              </p:cNvPr>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Timeframe that outlines a schedule of progress.</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grpSp>
      </p:grpSp>
    </p:spTree>
    <p:extLst>
      <p:ext uri="{BB962C8B-B14F-4D97-AF65-F5344CB8AC3E}">
        <p14:creationId xmlns:p14="http://schemas.microsoft.com/office/powerpoint/2010/main" val="3944291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dirty="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sp>
        <p:nvSpPr>
          <p:cNvPr id="3" name="Headline">
            <a:extLst>
              <a:ext uri="{FF2B5EF4-FFF2-40B4-BE49-F238E27FC236}">
                <a16:creationId xmlns:a16="http://schemas.microsoft.com/office/drawing/2014/main" id="{3D068CE8-71DB-9C63-97D1-F475CA606F73}"/>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800" kern="0" dirty="0">
                <a:solidFill>
                  <a:srgbClr val="EBB700"/>
                </a:solidFill>
                <a:latin typeface="Calibri" panose="020F0502020204030204" pitchFamily="34" charset="0"/>
                <a:cs typeface="Calibri" panose="020F0502020204030204" pitchFamily="34" charset="0"/>
              </a:rPr>
              <a:t>Goal Statement Form</a:t>
            </a:r>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pic>
        <p:nvPicPr>
          <p:cNvPr id="5" name="Picture 4">
            <a:extLst>
              <a:ext uri="{FF2B5EF4-FFF2-40B4-BE49-F238E27FC236}">
                <a16:creationId xmlns:a16="http://schemas.microsoft.com/office/drawing/2014/main" id="{92E0B5A5-E149-CFB0-499C-A2A166D0C443}"/>
              </a:ext>
            </a:extLst>
          </p:cNvPr>
          <p:cNvPicPr>
            <a:picLocks noChangeAspect="1"/>
          </p:cNvPicPr>
          <p:nvPr/>
        </p:nvPicPr>
        <p:blipFill>
          <a:blip r:embed="rId3"/>
          <a:stretch>
            <a:fillRect/>
          </a:stretch>
        </p:blipFill>
        <p:spPr>
          <a:xfrm>
            <a:off x="5410200" y="457200"/>
            <a:ext cx="4422913" cy="57150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07642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F742AFC9-D59A-A42E-EAE0-C6B7DC451C06}"/>
              </a:ext>
            </a:extLst>
          </p:cNvPr>
          <p:cNvSpPr txBox="1">
            <a:spLocks/>
          </p:cNvSpPr>
          <p:nvPr/>
        </p:nvSpPr>
        <p:spPr>
          <a:xfrm>
            <a:off x="997754" y="2215879"/>
            <a:ext cx="4724400" cy="1517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kern="0" dirty="0">
                <a:latin typeface="Calibri" panose="020F0502020204030204" pitchFamily="34" charset="0"/>
                <a:cs typeface="Calibri" panose="020F0502020204030204" pitchFamily="34" charset="0"/>
              </a:rPr>
              <a:t>BUILD A PLAN TO ACHIEVE OUR GOALS</a:t>
            </a:r>
          </a:p>
        </p:txBody>
      </p:sp>
    </p:spTree>
    <p:extLst>
      <p:ext uri="{BB962C8B-B14F-4D97-AF65-F5344CB8AC3E}">
        <p14:creationId xmlns:p14="http://schemas.microsoft.com/office/powerpoint/2010/main" val="2946454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6512" y="25932"/>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3616" y="5886368"/>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998D67E-C34A-66C5-7CE9-6FD88081B74B}"/>
              </a:ext>
            </a:extLst>
          </p:cNvPr>
          <p:cNvGrpSpPr/>
          <p:nvPr/>
        </p:nvGrpSpPr>
        <p:grpSpPr>
          <a:xfrm>
            <a:off x="304800" y="427898"/>
            <a:ext cx="11772458" cy="6328034"/>
            <a:chOff x="93805" y="301329"/>
            <a:chExt cx="11772458" cy="6328034"/>
          </a:xfrm>
        </p:grpSpPr>
        <p:sp>
          <p:nvSpPr>
            <p:cNvPr id="7" name="Content Placeholder 2">
              <a:extLst>
                <a:ext uri="{FF2B5EF4-FFF2-40B4-BE49-F238E27FC236}">
                  <a16:creationId xmlns:a16="http://schemas.microsoft.com/office/drawing/2014/main" id="{F9F2810B-E13D-9B50-66E1-4B123EDB07BF}"/>
                </a:ext>
              </a:extLst>
            </p:cNvPr>
            <p:cNvSpPr txBox="1">
              <a:spLocks/>
            </p:cNvSpPr>
            <p:nvPr/>
          </p:nvSpPr>
          <p:spPr>
            <a:xfrm>
              <a:off x="6959947" y="1123053"/>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en-US" sz="2200" kern="0" dirty="0">
                  <a:solidFill>
                    <a:schemeClr val="bg1"/>
                  </a:solidFill>
                  <a:latin typeface="Calibri" panose="020F0502020204030204" pitchFamily="34" charset="0"/>
                  <a:cs typeface="Calibri" panose="020F0502020204030204" pitchFamily="34" charset="0"/>
                </a:rPr>
                <a:t>For Each Area</a:t>
              </a:r>
            </a:p>
            <a:p>
              <a:pPr marL="0" indent="0">
                <a:buClr>
                  <a:schemeClr val="accent1"/>
                </a:buClr>
                <a:buFont typeface="Arial" pitchFamily="34" charset="0"/>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200" kern="0" dirty="0">
                  <a:solidFill>
                    <a:schemeClr val="bg1"/>
                  </a:solidFill>
                  <a:latin typeface="Calibri" panose="020F0502020204030204" pitchFamily="34" charset="0"/>
                  <a:cs typeface="Calibri" panose="020F0502020204030204" pitchFamily="34" charset="0"/>
                </a:rPr>
                <a:t>What? (Goal Statement)</a:t>
              </a:r>
            </a:p>
            <a:p>
              <a:pPr marL="0" indent="0">
                <a:buClr>
                  <a:schemeClr val="accent1"/>
                </a:buClr>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200" kern="0" dirty="0">
                  <a:solidFill>
                    <a:schemeClr val="bg1"/>
                  </a:solidFill>
                  <a:latin typeface="Calibri" panose="020F0502020204030204" pitchFamily="34" charset="0"/>
                  <a:cs typeface="Calibri" panose="020F0502020204030204" pitchFamily="34" charset="0"/>
                </a:rPr>
                <a:t>How? (Action Steps)</a:t>
              </a:r>
            </a:p>
            <a:p>
              <a:pPr marL="0" indent="0">
                <a:buClr>
                  <a:schemeClr val="accent1"/>
                </a:buClr>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200" kern="0" dirty="0">
                  <a:solidFill>
                    <a:schemeClr val="bg1"/>
                  </a:solidFill>
                  <a:latin typeface="Calibri" panose="020F0502020204030204" pitchFamily="34" charset="0"/>
                  <a:cs typeface="Calibri" panose="020F0502020204030204" pitchFamily="34" charset="0"/>
                </a:rPr>
                <a:t>When? (Deadline for Completion)</a:t>
              </a:r>
            </a:p>
            <a:p>
              <a:pPr marL="0" indent="0">
                <a:buClr>
                  <a:schemeClr val="accent1"/>
                </a:buClr>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200" kern="0" dirty="0">
                  <a:solidFill>
                    <a:schemeClr val="bg1"/>
                  </a:solidFill>
                  <a:latin typeface="Calibri" panose="020F0502020204030204" pitchFamily="34" charset="0"/>
                  <a:cs typeface="Calibri" panose="020F0502020204030204" pitchFamily="34" charset="0"/>
                </a:rPr>
                <a:t>Who? (Person (s) Responsible for Action)</a:t>
              </a:r>
            </a:p>
            <a:p>
              <a:pPr marL="0" indent="0">
                <a:buClr>
                  <a:schemeClr val="accent1"/>
                </a:buClr>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200" kern="0" dirty="0">
                  <a:solidFill>
                    <a:schemeClr val="bg1"/>
                  </a:solidFill>
                  <a:latin typeface="Calibri" panose="020F0502020204030204" pitchFamily="34" charset="0"/>
                  <a:cs typeface="Calibri" panose="020F0502020204030204" pitchFamily="34" charset="0"/>
                </a:rPr>
                <a:t>How Will You Know? (How Will You Know It’s Accomplished) </a:t>
              </a:r>
            </a:p>
            <a:p>
              <a:pPr marL="0" indent="0">
                <a:buFont typeface="Arial" pitchFamily="34" charset="0"/>
                <a:buNone/>
              </a:pPr>
              <a:endParaRPr lang="en-US" kern="0" dirty="0"/>
            </a:p>
          </p:txBody>
        </p:sp>
        <p:sp>
          <p:nvSpPr>
            <p:cNvPr id="8" name="Rectangle 7">
              <a:extLst>
                <a:ext uri="{FF2B5EF4-FFF2-40B4-BE49-F238E27FC236}">
                  <a16:creationId xmlns:a16="http://schemas.microsoft.com/office/drawing/2014/main" id="{CE2DF775-D997-E6CE-6327-8CFE5ED4320C}"/>
                </a:ext>
              </a:extLst>
            </p:cNvPr>
            <p:cNvSpPr/>
            <p:nvPr/>
          </p:nvSpPr>
          <p:spPr>
            <a:xfrm>
              <a:off x="333758" y="1420149"/>
              <a:ext cx="5609842" cy="4339650"/>
            </a:xfrm>
            <a:prstGeom prst="rect">
              <a:avLst/>
            </a:prstGeom>
          </p:spPr>
          <p:txBody>
            <a:bodyPr wrap="square">
              <a:spAutoFit/>
            </a:bodyPr>
            <a:lstStyle/>
            <a:p>
              <a:r>
                <a:rPr lang="en-US" sz="2300" b="1" dirty="0">
                  <a:solidFill>
                    <a:schemeClr val="bg1"/>
                  </a:solidFill>
                  <a:latin typeface="Calibri" panose="020F0502020204030204" pitchFamily="34" charset="0"/>
                  <a:cs typeface="Calibri" panose="020F0502020204030204" pitchFamily="34" charset="0"/>
                </a:rPr>
                <a:t>DEVELOP YOUR </a:t>
              </a:r>
              <a:r>
                <a:rPr lang="en-US" sz="2300" b="1" i="1" dirty="0">
                  <a:solidFill>
                    <a:schemeClr val="bg1"/>
                  </a:solidFill>
                  <a:latin typeface="Calibri" panose="020F0502020204030204" pitchFamily="34" charset="0"/>
                  <a:cs typeface="Calibri" panose="020F0502020204030204" pitchFamily="34" charset="0"/>
                </a:rPr>
                <a:t>ACTION PLAN</a:t>
              </a:r>
              <a:r>
                <a:rPr lang="en-US" sz="2300" i="1" dirty="0">
                  <a:solidFill>
                    <a:schemeClr val="bg1"/>
                  </a:solidFill>
                  <a:latin typeface="Calibri" panose="020F0502020204030204" pitchFamily="34" charset="0"/>
                  <a:cs typeface="Calibri" panose="020F0502020204030204" pitchFamily="34" charset="0"/>
                </a:rPr>
                <a:t> </a:t>
              </a:r>
              <a:r>
                <a:rPr lang="en-US" sz="2300" dirty="0">
                  <a:solidFill>
                    <a:schemeClr val="bg1"/>
                  </a:solidFill>
                  <a:latin typeface="Calibri" panose="020F0502020204030204" pitchFamily="34" charset="0"/>
                  <a:cs typeface="Calibri" panose="020F0502020204030204" pitchFamily="34" charset="0"/>
                </a:rPr>
                <a:t>by outlining the steps you will take to achieve your goals.</a:t>
              </a:r>
              <a:r>
                <a:rPr lang="en-US" sz="2300" strike="sngStrike" dirty="0">
                  <a:solidFill>
                    <a:schemeClr val="bg1"/>
                  </a:solidFill>
                  <a:latin typeface="Calibri" panose="020F0502020204030204" pitchFamily="34" charset="0"/>
                  <a:cs typeface="Calibri" panose="020F0502020204030204" pitchFamily="34" charset="0"/>
                </a:rPr>
                <a:t> </a:t>
              </a:r>
              <a:endParaRPr lang="en-US" sz="2300" dirty="0">
                <a:solidFill>
                  <a:schemeClr val="bg1"/>
                </a:solidFill>
                <a:latin typeface="Calibri" panose="020F0502020204030204" pitchFamily="34" charset="0"/>
                <a:cs typeface="Calibri" panose="020F0502020204030204" pitchFamily="34" charset="0"/>
              </a:endParaRPr>
            </a:p>
            <a:p>
              <a:endParaRPr lang="en-US" sz="2300" dirty="0">
                <a:solidFill>
                  <a:schemeClr val="bg1"/>
                </a:solidFill>
                <a:latin typeface="Calibri" panose="020F0502020204030204" pitchFamily="34" charset="0"/>
                <a:cs typeface="Calibri" panose="020F0502020204030204" pitchFamily="34" charset="0"/>
              </a:endParaRPr>
            </a:p>
            <a:p>
              <a:r>
                <a:rPr lang="en-US" sz="2300" dirty="0">
                  <a:solidFill>
                    <a:schemeClr val="bg1"/>
                  </a:solidFill>
                  <a:latin typeface="Calibri" panose="020F0502020204030204" pitchFamily="34" charset="0"/>
                  <a:cs typeface="Calibri" panose="020F0502020204030204" pitchFamily="34" charset="0"/>
                </a:rPr>
                <a:t>This step outlines how the goal will be achieved (action steps), when each step will be completed, who will be responsible for the step, and how you can determine each step has been completed. The Action Plan Worksheet is a tool you can use as you develop a plan to achieve each goal. Together, the plans for each goal comprise your </a:t>
              </a:r>
              <a:r>
                <a:rPr lang="en-US" sz="2300" i="1" dirty="0">
                  <a:solidFill>
                    <a:schemeClr val="bg1"/>
                  </a:solidFill>
                  <a:latin typeface="Calibri" panose="020F0502020204030204" pitchFamily="34" charset="0"/>
                  <a:cs typeface="Calibri" panose="020F0502020204030204" pitchFamily="34" charset="0"/>
                </a:rPr>
                <a:t>Vision.</a:t>
              </a:r>
              <a:endParaRPr lang="en-US" sz="2300" dirty="0">
                <a:solidFill>
                  <a:schemeClr val="bg1"/>
                </a:solidFill>
                <a:latin typeface="Calibri" panose="020F0502020204030204" pitchFamily="34" charset="0"/>
                <a:cs typeface="Calibri" panose="020F0502020204030204" pitchFamily="34" charset="0"/>
              </a:endParaRPr>
            </a:p>
          </p:txBody>
        </p:sp>
        <p:sp>
          <p:nvSpPr>
            <p:cNvPr id="11" name="Headline">
              <a:extLst>
                <a:ext uri="{FF2B5EF4-FFF2-40B4-BE49-F238E27FC236}">
                  <a16:creationId xmlns:a16="http://schemas.microsoft.com/office/drawing/2014/main" id="{2F128637-11D6-43EB-4C60-EE58791D7A03}"/>
                </a:ext>
              </a:extLst>
            </p:cNvPr>
            <p:cNvSpPr txBox="1">
              <a:spLocks/>
            </p:cNvSpPr>
            <p:nvPr/>
          </p:nvSpPr>
          <p:spPr>
            <a:xfrm>
              <a:off x="93805" y="301329"/>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rPr>
                <a:t>Build A Plan to Achieve Our Goals</a:t>
              </a:r>
              <a:endParaRPr lang="en-US" kern="0" dirty="0">
                <a:solidFill>
                  <a:schemeClr val="accent1"/>
                </a:solidFill>
              </a:endParaRPr>
            </a:p>
          </p:txBody>
        </p:sp>
        <p:sp>
          <p:nvSpPr>
            <p:cNvPr id="12" name="Yellow Bar">
              <a:extLst>
                <a:ext uri="{FF2B5EF4-FFF2-40B4-BE49-F238E27FC236}">
                  <a16:creationId xmlns:a16="http://schemas.microsoft.com/office/drawing/2014/main" id="{DB7414FD-FFC2-08BA-7D0A-7806438EA01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grpSp>
    </p:spTree>
    <p:extLst>
      <p:ext uri="{BB962C8B-B14F-4D97-AF65-F5344CB8AC3E}">
        <p14:creationId xmlns:p14="http://schemas.microsoft.com/office/powerpoint/2010/main" val="392666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34933" y="5539342"/>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Headline">
            <a:extLst>
              <a:ext uri="{FF2B5EF4-FFF2-40B4-BE49-F238E27FC236}">
                <a16:creationId xmlns:a16="http://schemas.microsoft.com/office/drawing/2014/main" id="{621CEC69-F5FC-0E19-1716-4D1D980FD662}"/>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i="1" dirty="0">
                <a:solidFill>
                  <a:schemeClr val="accent1"/>
                </a:solidFill>
                <a:latin typeface="Calibri" panose="020F0502020204030204" pitchFamily="34" charset="0"/>
                <a:cs typeface="Calibri" panose="020F0502020204030204" pitchFamily="34" charset="0"/>
              </a:rPr>
              <a:t>Coming together is a beginning.  Keeping together is  progress. Working together is success.</a:t>
            </a:r>
          </a:p>
          <a:p>
            <a:endParaRPr lang="en-US" i="1" kern="0" dirty="0">
              <a:solidFill>
                <a:schemeClr val="accent1"/>
              </a:solidFill>
              <a:latin typeface="Calibri" panose="020F0502020204030204" pitchFamily="34" charset="0"/>
              <a:cs typeface="Calibri" panose="020F0502020204030204" pitchFamily="34" charset="0"/>
            </a:endParaRPr>
          </a:p>
          <a:p>
            <a:pPr algn="r"/>
            <a:r>
              <a:rPr lang="en-US" i="1" kern="0" dirty="0">
                <a:solidFill>
                  <a:schemeClr val="accent1"/>
                </a:solidFill>
                <a:latin typeface="Calibri" panose="020F0502020204030204" pitchFamily="34" charset="0"/>
                <a:cs typeface="Calibri" panose="020F0502020204030204" pitchFamily="34" charset="0"/>
              </a:rPr>
              <a:t>- Henry Ford </a:t>
            </a:r>
          </a:p>
        </p:txBody>
      </p:sp>
    </p:spTree>
    <p:extLst>
      <p:ext uri="{BB962C8B-B14F-4D97-AF65-F5344CB8AC3E}">
        <p14:creationId xmlns:p14="http://schemas.microsoft.com/office/powerpoint/2010/main" val="1030893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dirty="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sp>
        <p:nvSpPr>
          <p:cNvPr id="3" name="Headline">
            <a:extLst>
              <a:ext uri="{FF2B5EF4-FFF2-40B4-BE49-F238E27FC236}">
                <a16:creationId xmlns:a16="http://schemas.microsoft.com/office/drawing/2014/main" id="{3D068CE8-71DB-9C63-97D1-F475CA606F73}"/>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800" kern="0" dirty="0">
                <a:solidFill>
                  <a:srgbClr val="EBB700"/>
                </a:solidFill>
                <a:latin typeface="Calibri" panose="020F0502020204030204" pitchFamily="34" charset="0"/>
                <a:cs typeface="Calibri" panose="020F0502020204030204" pitchFamily="34" charset="0"/>
              </a:rPr>
              <a:t>Action Plan Worksheet</a:t>
            </a:r>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sp>
        <p:nvSpPr>
          <p:cNvPr id="6" name="TextBox 93">
            <a:extLst>
              <a:ext uri="{FF2B5EF4-FFF2-40B4-BE49-F238E27FC236}">
                <a16:creationId xmlns:a16="http://schemas.microsoft.com/office/drawing/2014/main" id="{E5C45E57-7A18-53E3-E517-98410C520418}"/>
              </a:ext>
            </a:extLst>
          </p:cNvPr>
          <p:cNvSpPr txBox="1">
            <a:spLocks noChangeArrowheads="1"/>
          </p:cNvSpPr>
          <p:nvPr/>
        </p:nvSpPr>
        <p:spPr bwMode="auto">
          <a:xfrm>
            <a:off x="2209800" y="6376587"/>
            <a:ext cx="62943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000" b="0" i="1"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Make a copy of this form and complete one for each goal</a:t>
            </a:r>
            <a:endParaRPr kumimoji="0" lang="ru-RU" altLang="ru-RU" sz="2000" b="0" i="1"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pic>
        <p:nvPicPr>
          <p:cNvPr id="7" name="Picture 6">
            <a:extLst>
              <a:ext uri="{FF2B5EF4-FFF2-40B4-BE49-F238E27FC236}">
                <a16:creationId xmlns:a16="http://schemas.microsoft.com/office/drawing/2014/main" id="{42CB52A6-2D86-449F-4B85-EA78EB403929}"/>
              </a:ext>
            </a:extLst>
          </p:cNvPr>
          <p:cNvPicPr>
            <a:picLocks noChangeAspect="1"/>
          </p:cNvPicPr>
          <p:nvPr/>
        </p:nvPicPr>
        <p:blipFill>
          <a:blip r:embed="rId3"/>
          <a:stretch>
            <a:fillRect/>
          </a:stretch>
        </p:blipFill>
        <p:spPr>
          <a:xfrm>
            <a:off x="4572000" y="225565"/>
            <a:ext cx="4495800" cy="5890821"/>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539849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21</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FA9B6F2C-21CD-204F-BBB7-E2060DA9AB25}"/>
              </a:ext>
            </a:extLst>
          </p:cNvPr>
          <p:cNvSpPr txBox="1">
            <a:spLocks/>
          </p:cNvSpPr>
          <p:nvPr/>
        </p:nvSpPr>
        <p:spPr>
          <a:xfrm>
            <a:off x="950877" y="2557915"/>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kern="0" dirty="0">
                <a:latin typeface="Calibri" panose="020F0502020204030204" pitchFamily="34" charset="0"/>
                <a:cs typeface="Calibri" panose="020F0502020204030204" pitchFamily="34" charset="0"/>
              </a:rPr>
              <a:t>BUILD SUCCESS</a:t>
            </a:r>
          </a:p>
        </p:txBody>
      </p:sp>
    </p:spTree>
    <p:extLst>
      <p:ext uri="{BB962C8B-B14F-4D97-AF65-F5344CB8AC3E}">
        <p14:creationId xmlns:p14="http://schemas.microsoft.com/office/powerpoint/2010/main" val="1358148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6512" y="25932"/>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3616" y="5886368"/>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1" name="Headline">
            <a:extLst>
              <a:ext uri="{FF2B5EF4-FFF2-40B4-BE49-F238E27FC236}">
                <a16:creationId xmlns:a16="http://schemas.microsoft.com/office/drawing/2014/main" id="{2F128637-11D6-43EB-4C60-EE58791D7A03}"/>
              </a:ext>
            </a:extLst>
          </p:cNvPr>
          <p:cNvSpPr txBox="1">
            <a:spLocks/>
          </p:cNvSpPr>
          <p:nvPr/>
        </p:nvSpPr>
        <p:spPr>
          <a:xfrm>
            <a:off x="304800" y="427898"/>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rPr>
              <a:t>Build Success</a:t>
            </a:r>
            <a:endParaRPr lang="en-US" kern="0" dirty="0">
              <a:solidFill>
                <a:schemeClr val="accent1"/>
              </a:solidFill>
            </a:endParaRPr>
          </a:p>
        </p:txBody>
      </p:sp>
      <p:sp>
        <p:nvSpPr>
          <p:cNvPr id="4" name="Rectangle 3">
            <a:extLst>
              <a:ext uri="{FF2B5EF4-FFF2-40B4-BE49-F238E27FC236}">
                <a16:creationId xmlns:a16="http://schemas.microsoft.com/office/drawing/2014/main" id="{DB7CADDF-911B-F1B7-C646-3385E3CA2FB8}"/>
              </a:ext>
            </a:extLst>
          </p:cNvPr>
          <p:cNvSpPr/>
          <p:nvPr/>
        </p:nvSpPr>
        <p:spPr>
          <a:xfrm>
            <a:off x="2086573" y="2121045"/>
            <a:ext cx="2514600" cy="4154984"/>
          </a:xfrm>
          <a:prstGeom prst="rect">
            <a:avLst/>
          </a:prstGeom>
        </p:spPr>
        <p:txBody>
          <a:bodyPr wrap="square">
            <a:spAutoFit/>
          </a:bodyPr>
          <a:lstStyle/>
          <a:p>
            <a:r>
              <a:rPr lang="en-US" sz="2400" b="1" dirty="0">
                <a:solidFill>
                  <a:schemeClr val="bg1"/>
                </a:solidFill>
                <a:latin typeface="Calibri" panose="020F0502020204030204" pitchFamily="34" charset="0"/>
                <a:cs typeface="Calibri" panose="020F0502020204030204" pitchFamily="34" charset="0"/>
              </a:rPr>
              <a:t>To be Successful: </a:t>
            </a:r>
            <a:endParaRPr lang="en-US" sz="2400" dirty="0">
              <a:solidFill>
                <a:schemeClr val="bg1"/>
              </a:solidFill>
              <a:latin typeface="Calibri" panose="020F0502020204030204" pitchFamily="34" charset="0"/>
              <a:cs typeface="Calibri" panose="020F0502020204030204" pitchFamily="34" charset="0"/>
            </a:endParaRPr>
          </a:p>
          <a:p>
            <a:endParaRPr lang="en-US" sz="24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kern="0" dirty="0">
                <a:solidFill>
                  <a:schemeClr val="bg1"/>
                </a:solidFill>
                <a:latin typeface="Calibri" panose="020F0502020204030204" pitchFamily="34" charset="0"/>
                <a:cs typeface="Calibri" panose="020F0502020204030204" pitchFamily="34" charset="0"/>
              </a:rPr>
              <a:t>SHARE</a:t>
            </a:r>
          </a:p>
          <a:p>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kern="0" dirty="0">
                <a:solidFill>
                  <a:schemeClr val="bg1"/>
                </a:solidFill>
                <a:latin typeface="Calibri" panose="020F0502020204030204" pitchFamily="34" charset="0"/>
                <a:cs typeface="Calibri" panose="020F0502020204030204" pitchFamily="34" charset="0"/>
              </a:rPr>
              <a:t>SUPPORT</a:t>
            </a:r>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kern="0" dirty="0">
                <a:solidFill>
                  <a:schemeClr val="bg1"/>
                </a:solidFill>
                <a:latin typeface="Calibri" panose="020F0502020204030204" pitchFamily="34" charset="0"/>
                <a:cs typeface="Calibri" panose="020F0502020204030204" pitchFamily="34" charset="0"/>
              </a:rPr>
              <a:t>RECOGNIZE</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kern="0" dirty="0">
                <a:solidFill>
                  <a:schemeClr val="bg1"/>
                </a:solidFill>
                <a:latin typeface="Calibri" panose="020F0502020204030204" pitchFamily="34" charset="0"/>
                <a:cs typeface="Calibri" panose="020F0502020204030204" pitchFamily="34" charset="0"/>
              </a:rPr>
              <a:t>EVALUATE</a:t>
            </a:r>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kern="0" dirty="0">
                <a:solidFill>
                  <a:schemeClr val="bg1"/>
                </a:solidFill>
                <a:latin typeface="Calibri" panose="020F0502020204030204" pitchFamily="34" charset="0"/>
                <a:cs typeface="Calibri" panose="020F0502020204030204" pitchFamily="34" charset="0"/>
              </a:rPr>
              <a:t>CHANGE</a:t>
            </a:r>
            <a:endParaRPr lang="en-US" sz="2400" kern="0" dirty="0">
              <a:solidFill>
                <a:schemeClr val="bg1"/>
              </a:solidFill>
              <a:latin typeface="Calibri" panose="020F0502020204030204" pitchFamily="34" charset="0"/>
              <a:cs typeface="Calibri" panose="020F0502020204030204" pitchFamily="34" charset="0"/>
            </a:endParaRPr>
          </a:p>
        </p:txBody>
      </p:sp>
      <p:sp>
        <p:nvSpPr>
          <p:cNvPr id="6" name="Yellow Bar">
            <a:extLst>
              <a:ext uri="{FF2B5EF4-FFF2-40B4-BE49-F238E27FC236}">
                <a16:creationId xmlns:a16="http://schemas.microsoft.com/office/drawing/2014/main" id="{33228514-C4FA-6487-319A-5F7F433A9E35}"/>
              </a:ext>
            </a:extLst>
          </p:cNvPr>
          <p:cNvSpPr/>
          <p:nvPr/>
        </p:nvSpPr>
        <p:spPr>
          <a:xfrm rot="16200000" flipV="1">
            <a:off x="3193316" y="3942113"/>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graphicFrame>
        <p:nvGraphicFramePr>
          <p:cNvPr id="13" name="Diagram 12">
            <a:extLst>
              <a:ext uri="{FF2B5EF4-FFF2-40B4-BE49-F238E27FC236}">
                <a16:creationId xmlns:a16="http://schemas.microsoft.com/office/drawing/2014/main" id="{1D15DDFA-D17D-BE6A-7F4D-51D9FE454B5A}"/>
              </a:ext>
            </a:extLst>
          </p:cNvPr>
          <p:cNvGraphicFramePr/>
          <p:nvPr>
            <p:extLst>
              <p:ext uri="{D42A27DB-BD31-4B8C-83A1-F6EECF244321}">
                <p14:modId xmlns:p14="http://schemas.microsoft.com/office/powerpoint/2010/main" val="556023781"/>
              </p:ext>
            </p:extLst>
          </p:nvPr>
        </p:nvGraphicFramePr>
        <p:xfrm>
          <a:off x="6527114" y="2354818"/>
          <a:ext cx="5006579" cy="3227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48599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23</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FA9B6F2C-21CD-204F-BBB7-E2060DA9AB25}"/>
              </a:ext>
            </a:extLst>
          </p:cNvPr>
          <p:cNvSpPr txBox="1">
            <a:spLocks/>
          </p:cNvSpPr>
          <p:nvPr/>
        </p:nvSpPr>
        <p:spPr>
          <a:xfrm>
            <a:off x="950877" y="2557915"/>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kern="0" dirty="0">
                <a:latin typeface="Calibri" panose="020F0502020204030204" pitchFamily="34" charset="0"/>
                <a:cs typeface="Calibri" panose="020F0502020204030204" pitchFamily="34" charset="0"/>
              </a:rPr>
              <a:t>REMEMBER TO CELEBRATE</a:t>
            </a:r>
          </a:p>
        </p:txBody>
      </p:sp>
    </p:spTree>
    <p:extLst>
      <p:ext uri="{BB962C8B-B14F-4D97-AF65-F5344CB8AC3E}">
        <p14:creationId xmlns:p14="http://schemas.microsoft.com/office/powerpoint/2010/main" val="3065689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24</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4" name="Yellow Bar">
            <a:extLst>
              <a:ext uri="{FF2B5EF4-FFF2-40B4-BE49-F238E27FC236}">
                <a16:creationId xmlns:a16="http://schemas.microsoft.com/office/drawing/2014/main" id="{A93B2AD9-FE85-3CA3-8624-54E393DB4592}"/>
              </a:ext>
            </a:extLst>
          </p:cNvPr>
          <p:cNvSpPr/>
          <p:nvPr/>
        </p:nvSpPr>
        <p:spPr>
          <a:xfrm>
            <a:off x="990600" y="120336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6" name="Headline">
            <a:extLst>
              <a:ext uri="{FF2B5EF4-FFF2-40B4-BE49-F238E27FC236}">
                <a16:creationId xmlns:a16="http://schemas.microsoft.com/office/drawing/2014/main" id="{CAD08BDA-5992-6594-6950-CC31CF14844D}"/>
              </a:ext>
            </a:extLst>
          </p:cNvPr>
          <p:cNvSpPr txBox="1">
            <a:spLocks/>
          </p:cNvSpPr>
          <p:nvPr/>
        </p:nvSpPr>
        <p:spPr>
          <a:xfrm>
            <a:off x="838200" y="601966"/>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chemeClr val="accent1"/>
                </a:solidFill>
                <a:latin typeface="Calibri" panose="020F0502020204030204" pitchFamily="34" charset="0"/>
                <a:cs typeface="Calibri" panose="020F0502020204030204" pitchFamily="34" charset="0"/>
              </a:rPr>
              <a:t>Remember to Celebrate</a:t>
            </a: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4983" y="5423958"/>
            <a:ext cx="993832"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07DA218-8F8A-37C8-76DA-6791CD907A8B}"/>
              </a:ext>
            </a:extLst>
          </p:cNvPr>
          <p:cNvSpPr txBox="1">
            <a:spLocks/>
          </p:cNvSpPr>
          <p:nvPr/>
        </p:nvSpPr>
        <p:spPr>
          <a:xfrm>
            <a:off x="670321" y="1660003"/>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400" kern="0" dirty="0">
                <a:solidFill>
                  <a:schemeClr val="bg1"/>
                </a:solidFill>
                <a:latin typeface="Calibri" panose="020F0502020204030204" pitchFamily="34" charset="0"/>
                <a:cs typeface="Calibri" panose="020F0502020204030204" pitchFamily="34" charset="0"/>
              </a:rPr>
              <a:t>The </a:t>
            </a:r>
            <a:r>
              <a:rPr lang="en-US" sz="2400" u="sng" kern="0"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LCI Store</a:t>
            </a:r>
            <a:r>
              <a:rPr lang="en-US" sz="2400" kern="0" dirty="0">
                <a:solidFill>
                  <a:schemeClr val="bg1"/>
                </a:solidFill>
                <a:latin typeface="Calibri" panose="020F0502020204030204" pitchFamily="34" charset="0"/>
                <a:cs typeface="Calibri" panose="020F0502020204030204" pitchFamily="34" charset="0"/>
              </a:rPr>
              <a:t> is an easy way to order certificates, plaques and more to celebrate. If you have further questions regarding club supplies, please email </a:t>
            </a:r>
            <a:r>
              <a:rPr lang="en-US" sz="2400" u="sng" kern="0"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a:t>
            </a:r>
            <a:r>
              <a:rPr lang="en-US" sz="2400" kern="0" dirty="0">
                <a:solidFill>
                  <a:schemeClr val="bg1"/>
                </a:solidFill>
                <a:latin typeface="Calibri" panose="020F0502020204030204" pitchFamily="34" charset="0"/>
                <a:cs typeface="Calibri" panose="020F0502020204030204" pitchFamily="34" charset="0"/>
              </a:rPr>
              <a:t>. </a:t>
            </a:r>
          </a:p>
        </p:txBody>
      </p:sp>
      <p:sp>
        <p:nvSpPr>
          <p:cNvPr id="7" name="Content Placeholder 2">
            <a:extLst>
              <a:ext uri="{FF2B5EF4-FFF2-40B4-BE49-F238E27FC236}">
                <a16:creationId xmlns:a16="http://schemas.microsoft.com/office/drawing/2014/main" id="{DDBDD324-6934-4C7A-C4FF-B76793790534}"/>
              </a:ext>
            </a:extLst>
          </p:cNvPr>
          <p:cNvSpPr txBox="1">
            <a:spLocks/>
          </p:cNvSpPr>
          <p:nvPr/>
        </p:nvSpPr>
        <p:spPr>
          <a:xfrm>
            <a:off x="2975246" y="3703334"/>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2400" kern="0" dirty="0">
                <a:solidFill>
                  <a:schemeClr val="bg1"/>
                </a:solidFill>
                <a:latin typeface="Calibri" panose="020F0502020204030204" pitchFamily="34" charset="0"/>
                <a:cs typeface="Calibri" panose="020F0502020204030204" pitchFamily="34" charset="0"/>
              </a:rPr>
              <a:t>How will you celebrate?</a:t>
            </a:r>
          </a:p>
          <a:p>
            <a:r>
              <a:rPr lang="en-US" sz="2400" kern="0" dirty="0">
                <a:solidFill>
                  <a:schemeClr val="bg1"/>
                </a:solidFill>
                <a:latin typeface="Calibri" panose="020F0502020204030204" pitchFamily="34" charset="0"/>
                <a:cs typeface="Calibri" panose="020F0502020204030204" pitchFamily="34" charset="0"/>
              </a:rPr>
              <a:t> </a:t>
            </a:r>
          </a:p>
          <a:p>
            <a:r>
              <a:rPr lang="en-US" sz="2400" kern="0" dirty="0">
                <a:solidFill>
                  <a:schemeClr val="bg1"/>
                </a:solidFill>
                <a:latin typeface="Calibri" panose="020F0502020204030204" pitchFamily="34" charset="0"/>
                <a:cs typeface="Calibri" panose="020F0502020204030204" pitchFamily="34" charset="0"/>
              </a:rPr>
              <a:t> </a:t>
            </a:r>
          </a:p>
          <a:p>
            <a:r>
              <a:rPr lang="en-US" sz="2400" kern="0" dirty="0">
                <a:solidFill>
                  <a:schemeClr val="bg1"/>
                </a:solidFill>
                <a:latin typeface="Calibri" panose="020F0502020204030204" pitchFamily="34" charset="0"/>
                <a:cs typeface="Calibri" panose="020F0502020204030204" pitchFamily="34" charset="0"/>
              </a:rPr>
              <a:t> </a:t>
            </a:r>
          </a:p>
          <a:p>
            <a:r>
              <a:rPr lang="en-US" sz="2400" kern="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479593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10484" y="5716262"/>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EFA8E98-2CE9-D9AB-9C33-ABA6E864E4B2}"/>
              </a:ext>
            </a:extLst>
          </p:cNvPr>
          <p:cNvSpPr/>
          <p:nvPr/>
        </p:nvSpPr>
        <p:spPr>
          <a:xfrm>
            <a:off x="338266" y="1263503"/>
            <a:ext cx="10927557" cy="830997"/>
          </a:xfrm>
          <a:prstGeom prst="rect">
            <a:avLst/>
          </a:prstGeom>
        </p:spPr>
        <p:txBody>
          <a:bodyPr wrap="square">
            <a:spAutoFit/>
          </a:bodyPr>
          <a:lstStyle/>
          <a:p>
            <a:r>
              <a:rPr lang="en-US" sz="2400" kern="0" dirty="0">
                <a:solidFill>
                  <a:schemeClr val="bg1"/>
                </a:solidFill>
                <a:latin typeface="Calibri" panose="020F0502020204030204" pitchFamily="34" charset="0"/>
                <a:cs typeface="Calibri" panose="020F0502020204030204" pitchFamily="34" charset="0"/>
              </a:rPr>
              <a:t>Download the Guide, Full PowerPoint and resources to further help your club. </a:t>
            </a:r>
          </a:p>
          <a:p>
            <a:endParaRPr lang="en-US" sz="2400" b="1" kern="0" dirty="0">
              <a:solidFill>
                <a:schemeClr val="bg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BBE959E6-D742-AA3D-7D8B-274B64F3327B}"/>
              </a:ext>
            </a:extLst>
          </p:cNvPr>
          <p:cNvSpPr/>
          <p:nvPr/>
        </p:nvSpPr>
        <p:spPr>
          <a:xfrm>
            <a:off x="9829800" y="2337913"/>
            <a:ext cx="1230048" cy="338554"/>
          </a:xfrm>
          <a:prstGeom prst="rect">
            <a:avLst/>
          </a:prstGeom>
        </p:spPr>
        <p:txBody>
          <a:bodyPr wrap="square">
            <a:spAutoFit/>
          </a:bodyPr>
          <a:lstStyle/>
          <a:p>
            <a:r>
              <a:rPr lang="en-US" sz="1600" b="1" kern="0" dirty="0">
                <a:solidFill>
                  <a:schemeClr val="bg1"/>
                </a:solidFill>
                <a:latin typeface="Calibri" panose="020F0502020204030204" pitchFamily="34" charset="0"/>
                <a:cs typeface="Calibri" panose="020F0502020204030204" pitchFamily="34" charset="0"/>
              </a:rPr>
              <a:t>PowerPoint</a:t>
            </a:r>
            <a:endParaRPr lang="en-US" sz="1600" kern="0" dirty="0">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E8FA72E5-AA9E-2143-ACBD-73C3250549CC}"/>
              </a:ext>
            </a:extLst>
          </p:cNvPr>
          <p:cNvSpPr/>
          <p:nvPr/>
        </p:nvSpPr>
        <p:spPr>
          <a:xfrm>
            <a:off x="7120944" y="2919880"/>
            <a:ext cx="954604" cy="338554"/>
          </a:xfrm>
          <a:prstGeom prst="rect">
            <a:avLst/>
          </a:prstGeom>
        </p:spPr>
        <p:txBody>
          <a:bodyPr wrap="square">
            <a:spAutoFit/>
          </a:bodyPr>
          <a:lstStyle/>
          <a:p>
            <a:r>
              <a:rPr lang="en-US" sz="1600" b="1" kern="0" dirty="0">
                <a:solidFill>
                  <a:schemeClr val="bg1"/>
                </a:solidFill>
                <a:latin typeface="Calibri" panose="020F0502020204030204" pitchFamily="34" charset="0"/>
                <a:cs typeface="Calibri" panose="020F0502020204030204" pitchFamily="34" charset="0"/>
              </a:rPr>
              <a:t>Guide</a:t>
            </a:r>
            <a:endParaRPr lang="en-US" sz="1600" kern="0" dirty="0">
              <a:solidFill>
                <a:schemeClr val="bg1"/>
              </a:solidFill>
              <a:latin typeface="Calibri" panose="020F0502020204030204" pitchFamily="34" charset="0"/>
              <a:cs typeface="Calibri" panose="020F0502020204030204" pitchFamily="34" charset="0"/>
            </a:endParaRPr>
          </a:p>
        </p:txBody>
      </p:sp>
      <p:sp>
        <p:nvSpPr>
          <p:cNvPr id="12" name="Headline">
            <a:extLst>
              <a:ext uri="{FF2B5EF4-FFF2-40B4-BE49-F238E27FC236}">
                <a16:creationId xmlns:a16="http://schemas.microsoft.com/office/drawing/2014/main" id="{4DD0B49A-D17F-BA39-7977-E4224F6452D8}"/>
              </a:ext>
            </a:extLst>
          </p:cNvPr>
          <p:cNvSpPr txBox="1">
            <a:spLocks/>
          </p:cNvSpPr>
          <p:nvPr/>
        </p:nvSpPr>
        <p:spPr>
          <a:xfrm>
            <a:off x="174845" y="380925"/>
            <a:ext cx="8810984" cy="66503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rPr>
              <a:t>Designed for you to use in your club</a:t>
            </a:r>
            <a:endParaRPr lang="en-US" kern="0" dirty="0">
              <a:solidFill>
                <a:schemeClr val="accent1"/>
              </a:solidFill>
            </a:endParaRPr>
          </a:p>
        </p:txBody>
      </p:sp>
      <p:pic>
        <p:nvPicPr>
          <p:cNvPr id="13" name="Picture 12">
            <a:extLst>
              <a:ext uri="{FF2B5EF4-FFF2-40B4-BE49-F238E27FC236}">
                <a16:creationId xmlns:a16="http://schemas.microsoft.com/office/drawing/2014/main" id="{2BA43B76-A9AB-402F-1D91-C9C7B6FE356D}"/>
              </a:ext>
            </a:extLst>
          </p:cNvPr>
          <p:cNvPicPr>
            <a:picLocks noChangeAspect="1"/>
          </p:cNvPicPr>
          <p:nvPr/>
        </p:nvPicPr>
        <p:blipFill>
          <a:blip r:embed="rId4"/>
          <a:stretch>
            <a:fillRect/>
          </a:stretch>
        </p:blipFill>
        <p:spPr>
          <a:xfrm>
            <a:off x="6307789" y="3426736"/>
            <a:ext cx="2197179" cy="2862446"/>
          </a:xfrm>
          <a:prstGeom prst="rect">
            <a:avLst/>
          </a:prstGeom>
          <a:effectLst>
            <a:outerShdw blurRad="63500" sx="102000" sy="102000" algn="ctr" rotWithShape="0">
              <a:schemeClr val="accent1">
                <a:alpha val="40000"/>
              </a:schemeClr>
            </a:outerShdw>
          </a:effectLst>
        </p:spPr>
      </p:pic>
      <p:pic>
        <p:nvPicPr>
          <p:cNvPr id="14" name="Picture 13">
            <a:extLst>
              <a:ext uri="{FF2B5EF4-FFF2-40B4-BE49-F238E27FC236}">
                <a16:creationId xmlns:a16="http://schemas.microsoft.com/office/drawing/2014/main" id="{F6290BA0-6FFE-DB2F-7AEF-BDB136C261C1}"/>
              </a:ext>
            </a:extLst>
          </p:cNvPr>
          <p:cNvPicPr>
            <a:picLocks noChangeAspect="1"/>
          </p:cNvPicPr>
          <p:nvPr/>
        </p:nvPicPr>
        <p:blipFill>
          <a:blip r:embed="rId5"/>
          <a:stretch>
            <a:fillRect/>
          </a:stretch>
        </p:blipFill>
        <p:spPr>
          <a:xfrm>
            <a:off x="8686800" y="2919880"/>
            <a:ext cx="3375325" cy="1899456"/>
          </a:xfrm>
          <a:prstGeom prst="rect">
            <a:avLst/>
          </a:prstGeom>
          <a:effectLst>
            <a:outerShdw blurRad="63500" sx="102000" sy="102000" algn="ctr" rotWithShape="0">
              <a:schemeClr val="accent1">
                <a:alpha val="40000"/>
              </a:schemeClr>
            </a:outerShdw>
          </a:effectLst>
        </p:spPr>
      </p:pic>
      <p:sp>
        <p:nvSpPr>
          <p:cNvPr id="15" name="Yellow Bar">
            <a:extLst>
              <a:ext uri="{FF2B5EF4-FFF2-40B4-BE49-F238E27FC236}">
                <a16:creationId xmlns:a16="http://schemas.microsoft.com/office/drawing/2014/main" id="{AAE118B4-D398-9B36-4B0D-38922A4386B5}"/>
              </a:ext>
            </a:extLst>
          </p:cNvPr>
          <p:cNvSpPr/>
          <p:nvPr/>
        </p:nvSpPr>
        <p:spPr>
          <a:xfrm>
            <a:off x="338266" y="105865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17" name="Picture 16">
            <a:extLst>
              <a:ext uri="{FF2B5EF4-FFF2-40B4-BE49-F238E27FC236}">
                <a16:creationId xmlns:a16="http://schemas.microsoft.com/office/drawing/2014/main" id="{9A06B8A2-2EC4-CB21-E700-4E321927E598}"/>
              </a:ext>
            </a:extLst>
          </p:cNvPr>
          <p:cNvPicPr>
            <a:picLocks noChangeAspect="1"/>
          </p:cNvPicPr>
          <p:nvPr/>
        </p:nvPicPr>
        <p:blipFill>
          <a:blip r:embed="rId6"/>
          <a:stretch>
            <a:fillRect/>
          </a:stretch>
        </p:blipFill>
        <p:spPr>
          <a:xfrm>
            <a:off x="543519" y="2430072"/>
            <a:ext cx="5306478" cy="2950617"/>
          </a:xfrm>
          <a:prstGeom prst="rect">
            <a:avLst/>
          </a:prstGeom>
        </p:spPr>
      </p:pic>
      <p:sp>
        <p:nvSpPr>
          <p:cNvPr id="18" name="Rectangle 17">
            <a:extLst>
              <a:ext uri="{FF2B5EF4-FFF2-40B4-BE49-F238E27FC236}">
                <a16:creationId xmlns:a16="http://schemas.microsoft.com/office/drawing/2014/main" id="{408A98EC-BE0B-A993-4C36-32E87769D45E}"/>
              </a:ext>
            </a:extLst>
          </p:cNvPr>
          <p:cNvSpPr/>
          <p:nvPr/>
        </p:nvSpPr>
        <p:spPr>
          <a:xfrm>
            <a:off x="2719456" y="1926183"/>
            <a:ext cx="1230048" cy="338554"/>
          </a:xfrm>
          <a:prstGeom prst="rect">
            <a:avLst/>
          </a:prstGeom>
        </p:spPr>
        <p:txBody>
          <a:bodyPr wrap="square">
            <a:spAutoFit/>
          </a:bodyPr>
          <a:lstStyle/>
          <a:p>
            <a:r>
              <a:rPr lang="en-US" sz="1600" kern="0" dirty="0">
                <a:solidFill>
                  <a:schemeClr val="bg1"/>
                </a:solidFill>
                <a:latin typeface="Calibri" panose="020F0502020204030204" pitchFamily="34" charset="0"/>
                <a:cs typeface="Calibri" panose="020F0502020204030204" pitchFamily="34" charset="0"/>
              </a:rPr>
              <a:t>Webpage</a:t>
            </a:r>
          </a:p>
        </p:txBody>
      </p:sp>
    </p:spTree>
    <p:extLst>
      <p:ext uri="{BB962C8B-B14F-4D97-AF65-F5344CB8AC3E}">
        <p14:creationId xmlns:p14="http://schemas.microsoft.com/office/powerpoint/2010/main" val="2885532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uman face, person, person, collage&#10;&#10;Description automatically generated">
            <a:extLst>
              <a:ext uri="{FF2B5EF4-FFF2-40B4-BE49-F238E27FC236}">
                <a16:creationId xmlns:a16="http://schemas.microsoft.com/office/drawing/2014/main" id="{EE1EB72F-2309-BCAF-1C08-E802D685C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9" name="Background - Overlay">
            <a:extLst>
              <a:ext uri="{FF2B5EF4-FFF2-40B4-BE49-F238E27FC236}">
                <a16:creationId xmlns:a16="http://schemas.microsoft.com/office/drawing/2014/main" id="{8CC60AFD-58DF-E6B5-4E65-6C116BFB418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dirty="0">
              <a:solidFill>
                <a:schemeClr val="bg1"/>
              </a:solidFill>
            </a:endParaRPr>
          </a:p>
        </p:txBody>
      </p:sp>
      <p:pic>
        <p:nvPicPr>
          <p:cNvPr id="5" name="Picture 4" descr="lionlogo_white.eps">
            <a:extLst>
              <a:ext uri="{FF2B5EF4-FFF2-40B4-BE49-F238E27FC236}">
                <a16:creationId xmlns:a16="http://schemas.microsoft.com/office/drawing/2014/main" id="{96E4C017-D504-4266-BD3D-D61DA60B1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828800"/>
            <a:ext cx="1204464" cy="1174956"/>
          </a:xfrm>
          <a:prstGeom prst="rect">
            <a:avLst/>
          </a:prstGeom>
        </p:spPr>
      </p:pic>
      <p:sp>
        <p:nvSpPr>
          <p:cNvPr id="6" name="Title 1">
            <a:extLst>
              <a:ext uri="{FF2B5EF4-FFF2-40B4-BE49-F238E27FC236}">
                <a16:creationId xmlns:a16="http://schemas.microsoft.com/office/drawing/2014/main" id="{BE5CE7D0-AE24-51D1-E0D3-63022C87CC56}"/>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Thank You</a:t>
            </a:r>
          </a:p>
        </p:txBody>
      </p:sp>
      <p:sp>
        <p:nvSpPr>
          <p:cNvPr id="7" name="Rectangle 6">
            <a:extLst>
              <a:ext uri="{FF2B5EF4-FFF2-40B4-BE49-F238E27FC236}">
                <a16:creationId xmlns:a16="http://schemas.microsoft.com/office/drawing/2014/main" id="{A59A182A-F7C9-2D50-1338-065060B5634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8" name="TextBox 7">
            <a:extLst>
              <a:ext uri="{FF2B5EF4-FFF2-40B4-BE49-F238E27FC236}">
                <a16:creationId xmlns:a16="http://schemas.microsoft.com/office/drawing/2014/main" id="{DCEF54F2-6210-10BA-9007-D2166429BE17}"/>
              </a:ext>
            </a:extLst>
          </p:cNvPr>
          <p:cNvSpPr txBox="1"/>
          <p:nvPr/>
        </p:nvSpPr>
        <p:spPr>
          <a:xfrm>
            <a:off x="4404334" y="6248400"/>
            <a:ext cx="3399810" cy="338554"/>
          </a:xfrm>
          <a:prstGeom prst="rect">
            <a:avLst/>
          </a:prstGeom>
          <a:noFill/>
        </p:spPr>
        <p:txBody>
          <a:bodyPr wrap="square" rtlCol="0">
            <a:spAutoFit/>
          </a:bodyPr>
          <a:lstStyle/>
          <a:p>
            <a:pPr algn="ctr"/>
            <a:r>
              <a:rPr lang="en-US" sz="1600" b="1" dirty="0">
                <a:solidFill>
                  <a:schemeClr val="bg1"/>
                </a:solidFill>
              </a:rPr>
              <a:t>© 2022 Lions International</a:t>
            </a:r>
          </a:p>
        </p:txBody>
      </p:sp>
    </p:spTree>
    <p:extLst>
      <p:ext uri="{BB962C8B-B14F-4D97-AF65-F5344CB8AC3E}">
        <p14:creationId xmlns:p14="http://schemas.microsoft.com/office/powerpoint/2010/main" val="2219868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30188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4" name="Yellow Bar">
            <a:extLst>
              <a:ext uri="{FF2B5EF4-FFF2-40B4-BE49-F238E27FC236}">
                <a16:creationId xmlns:a16="http://schemas.microsoft.com/office/drawing/2014/main" id="{A93B2AD9-FE85-3CA3-8624-54E393DB4592}"/>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104339" y="5853615"/>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 name="Headline">
            <a:extLst>
              <a:ext uri="{FF2B5EF4-FFF2-40B4-BE49-F238E27FC236}">
                <a16:creationId xmlns:a16="http://schemas.microsoft.com/office/drawing/2014/main" id="{3303553F-550B-5AEA-8A62-48756C4A569B}"/>
              </a:ext>
            </a:extLst>
          </p:cNvPr>
          <p:cNvSpPr txBox="1">
            <a:spLocks/>
          </p:cNvSpPr>
          <p:nvPr/>
        </p:nvSpPr>
        <p:spPr>
          <a:xfrm>
            <a:off x="990600" y="7590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latin typeface="Calibri" panose="020F0502020204030204" pitchFamily="34" charset="0"/>
                <a:cs typeface="Calibri" panose="020F0502020204030204" pitchFamily="34" charset="0"/>
              </a:rPr>
              <a:t>Global Membership Approach for Clubs</a:t>
            </a:r>
            <a:endParaRPr lang="en-US" kern="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5DB557A-2651-D505-162A-D390E80B5B56}"/>
              </a:ext>
            </a:extLst>
          </p:cNvPr>
          <p:cNvPicPr>
            <a:picLocks noChangeAspect="1"/>
          </p:cNvPicPr>
          <p:nvPr/>
        </p:nvPicPr>
        <p:blipFill rotWithShape="1">
          <a:blip r:embed="rId3">
            <a:extLst>
              <a:ext uri="{28A0092B-C50C-407E-A947-70E740481C1C}">
                <a14:useLocalDpi xmlns:a14="http://schemas.microsoft.com/office/drawing/2010/main" val="0"/>
              </a:ext>
            </a:extLst>
          </a:blip>
          <a:srcRect l="20485" t="-3836"/>
          <a:stretch/>
        </p:blipFill>
        <p:spPr>
          <a:xfrm>
            <a:off x="2514851" y="1981200"/>
            <a:ext cx="7997952" cy="965790"/>
          </a:xfrm>
          <a:prstGeom prst="rect">
            <a:avLst/>
          </a:prstGeom>
        </p:spPr>
      </p:pic>
      <p:grpSp>
        <p:nvGrpSpPr>
          <p:cNvPr id="8" name="Group 7">
            <a:extLst>
              <a:ext uri="{FF2B5EF4-FFF2-40B4-BE49-F238E27FC236}">
                <a16:creationId xmlns:a16="http://schemas.microsoft.com/office/drawing/2014/main" id="{6DC0C1B7-F20B-5E40-F473-2ECD484AAAB1}"/>
              </a:ext>
            </a:extLst>
          </p:cNvPr>
          <p:cNvGrpSpPr/>
          <p:nvPr/>
        </p:nvGrpSpPr>
        <p:grpSpPr>
          <a:xfrm>
            <a:off x="2514850" y="3508230"/>
            <a:ext cx="5759626" cy="2768880"/>
            <a:chOff x="1784174" y="3012770"/>
            <a:chExt cx="5759626" cy="2768880"/>
          </a:xfrm>
        </p:grpSpPr>
        <p:sp>
          <p:nvSpPr>
            <p:cNvPr id="11" name="Content Placeholder 35">
              <a:extLst>
                <a:ext uri="{FF2B5EF4-FFF2-40B4-BE49-F238E27FC236}">
                  <a16:creationId xmlns:a16="http://schemas.microsoft.com/office/drawing/2014/main" id="{A77663AC-8F78-FAF2-3467-3AFACDD48F05}"/>
                </a:ext>
              </a:extLst>
            </p:cNvPr>
            <p:cNvSpPr txBox="1">
              <a:spLocks/>
            </p:cNvSpPr>
            <p:nvPr/>
          </p:nvSpPr>
          <p:spPr>
            <a:xfrm>
              <a:off x="1784249" y="531804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n-US" sz="2400" kern="0" dirty="0">
                  <a:solidFill>
                    <a:schemeClr val="accent1"/>
                  </a:solidFill>
                  <a:latin typeface="Calibri" panose="020F0502020204030204" pitchFamily="34" charset="0"/>
                  <a:cs typeface="Calibri" panose="020F0502020204030204" pitchFamily="34" charset="0"/>
                </a:rPr>
                <a:t>Build Success</a:t>
              </a:r>
            </a:p>
          </p:txBody>
        </p:sp>
        <p:sp>
          <p:nvSpPr>
            <p:cNvPr id="12" name="Content Placeholder 35">
              <a:extLst>
                <a:ext uri="{FF2B5EF4-FFF2-40B4-BE49-F238E27FC236}">
                  <a16:creationId xmlns:a16="http://schemas.microsoft.com/office/drawing/2014/main" id="{BBF6785E-C5AB-9CA3-5925-929117318414}"/>
                </a:ext>
              </a:extLst>
            </p:cNvPr>
            <p:cNvSpPr txBox="1">
              <a:spLocks/>
            </p:cNvSpPr>
            <p:nvPr/>
          </p:nvSpPr>
          <p:spPr>
            <a:xfrm>
              <a:off x="1827967" y="3012770"/>
              <a:ext cx="417347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n-US" sz="2400" kern="0" dirty="0">
                  <a:solidFill>
                    <a:schemeClr val="accent1"/>
                  </a:solidFill>
                  <a:latin typeface="Calibri" panose="020F0502020204030204" pitchFamily="34" charset="0"/>
                  <a:cs typeface="Calibri" panose="020F0502020204030204" pitchFamily="34" charset="0"/>
                </a:rPr>
                <a:t>Build a Team of Club Leaders</a:t>
              </a:r>
            </a:p>
            <a:p>
              <a:pPr marL="107950" indent="0">
                <a:buClr>
                  <a:schemeClr val="tx2"/>
                </a:buClr>
                <a:buFont typeface="Arial" pitchFamily="34" charset="0"/>
                <a:buNone/>
              </a:pPr>
              <a:endParaRPr lang="en-US" kern="0" dirty="0">
                <a:solidFill>
                  <a:schemeClr val="accent1"/>
                </a:solidFill>
              </a:endParaRPr>
            </a:p>
          </p:txBody>
        </p:sp>
        <p:sp>
          <p:nvSpPr>
            <p:cNvPr id="13" name="Content Placeholder 35">
              <a:extLst>
                <a:ext uri="{FF2B5EF4-FFF2-40B4-BE49-F238E27FC236}">
                  <a16:creationId xmlns:a16="http://schemas.microsoft.com/office/drawing/2014/main" id="{1AB6455E-D22B-477E-2724-6C24D4535F8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n-US" sz="2400" kern="0" dirty="0">
                  <a:solidFill>
                    <a:schemeClr val="accent1"/>
                  </a:solidFill>
                  <a:latin typeface="Calibri" panose="020F0502020204030204" pitchFamily="34" charset="0"/>
                  <a:cs typeface="Calibri" panose="020F0502020204030204" pitchFamily="34" charset="0"/>
                </a:rPr>
                <a:t>Build a Vision, Assess Needs and Set Goals </a:t>
              </a:r>
            </a:p>
          </p:txBody>
        </p:sp>
        <p:sp>
          <p:nvSpPr>
            <p:cNvPr id="14" name="Content Placeholder 35">
              <a:extLst>
                <a:ext uri="{FF2B5EF4-FFF2-40B4-BE49-F238E27FC236}">
                  <a16:creationId xmlns:a16="http://schemas.microsoft.com/office/drawing/2014/main" id="{C9020FB9-FA12-1A9E-9DA8-30ED52547731}"/>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n-US" sz="2400" kern="0" dirty="0">
                  <a:solidFill>
                    <a:schemeClr val="accent1"/>
                  </a:solidFill>
                  <a:latin typeface="Calibri" panose="020F0502020204030204" pitchFamily="34" charset="0"/>
                  <a:cs typeface="Calibri" panose="020F0502020204030204" pitchFamily="34" charset="0"/>
                </a:rPr>
                <a:t>Build a Plan to Achieve our Goals</a:t>
              </a:r>
            </a:p>
            <a:p>
              <a:pPr marL="107950" indent="0">
                <a:buClr>
                  <a:schemeClr val="tx2"/>
                </a:buClr>
                <a:buFont typeface="Arial" pitchFamily="34" charset="0"/>
                <a:buNone/>
              </a:pPr>
              <a:endParaRPr lang="en-US" sz="800" kern="0" dirty="0">
                <a:solidFill>
                  <a:schemeClr val="accent1"/>
                </a:solidFill>
              </a:endParaRPr>
            </a:p>
          </p:txBody>
        </p:sp>
      </p:grpSp>
      <p:sp>
        <p:nvSpPr>
          <p:cNvPr id="15" name="Oval 14">
            <a:extLst>
              <a:ext uri="{FF2B5EF4-FFF2-40B4-BE49-F238E27FC236}">
                <a16:creationId xmlns:a16="http://schemas.microsoft.com/office/drawing/2014/main" id="{8287293B-B429-F7DC-3AC9-75745CEED336}"/>
              </a:ext>
            </a:extLst>
          </p:cNvPr>
          <p:cNvSpPr/>
          <p:nvPr/>
        </p:nvSpPr>
        <p:spPr bwMode="auto">
          <a:xfrm>
            <a:off x="2087661" y="353503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tx2"/>
                </a:solidFill>
                <a:effectLst/>
                <a:ea typeface="ヒラギノ角ゴ Pro W3" pitchFamily="84" charset="-128"/>
              </a:rPr>
              <a:t>1</a:t>
            </a:r>
          </a:p>
        </p:txBody>
      </p:sp>
      <p:sp>
        <p:nvSpPr>
          <p:cNvPr id="16" name="Oval 15">
            <a:extLst>
              <a:ext uri="{FF2B5EF4-FFF2-40B4-BE49-F238E27FC236}">
                <a16:creationId xmlns:a16="http://schemas.microsoft.com/office/drawing/2014/main" id="{52B9B5E4-9913-5B03-8BC9-FC0699EF8D02}"/>
              </a:ext>
            </a:extLst>
          </p:cNvPr>
          <p:cNvSpPr/>
          <p:nvPr/>
        </p:nvSpPr>
        <p:spPr bwMode="auto">
          <a:xfrm>
            <a:off x="2087661" y="4277137"/>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tx2"/>
                </a:solidFill>
                <a:effectLst/>
                <a:ea typeface="ヒラギノ角ゴ Pro W3" pitchFamily="84" charset="-128"/>
              </a:rPr>
              <a:t>2</a:t>
            </a:r>
          </a:p>
        </p:txBody>
      </p:sp>
      <p:sp>
        <p:nvSpPr>
          <p:cNvPr id="17" name="Oval 16">
            <a:extLst>
              <a:ext uri="{FF2B5EF4-FFF2-40B4-BE49-F238E27FC236}">
                <a16:creationId xmlns:a16="http://schemas.microsoft.com/office/drawing/2014/main" id="{00B1FA96-5E3F-303E-32A3-F8637DEA4EF0}"/>
              </a:ext>
            </a:extLst>
          </p:cNvPr>
          <p:cNvSpPr/>
          <p:nvPr/>
        </p:nvSpPr>
        <p:spPr bwMode="auto">
          <a:xfrm>
            <a:off x="2087661" y="500288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tx2"/>
                </a:solidFill>
                <a:effectLst/>
                <a:ea typeface="ヒラギノ角ゴ Pro W3" pitchFamily="84" charset="-128"/>
              </a:rPr>
              <a:t>3</a:t>
            </a:r>
          </a:p>
        </p:txBody>
      </p:sp>
      <p:sp>
        <p:nvSpPr>
          <p:cNvPr id="18" name="Oval 17">
            <a:extLst>
              <a:ext uri="{FF2B5EF4-FFF2-40B4-BE49-F238E27FC236}">
                <a16:creationId xmlns:a16="http://schemas.microsoft.com/office/drawing/2014/main" id="{B057FB36-A0D6-33D3-5ABB-9BABBCCAA44F}"/>
              </a:ext>
            </a:extLst>
          </p:cNvPr>
          <p:cNvSpPr/>
          <p:nvPr/>
        </p:nvSpPr>
        <p:spPr bwMode="auto">
          <a:xfrm>
            <a:off x="2087661" y="5756729"/>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tx2"/>
                </a:solidFill>
                <a:effectLst/>
                <a:ea typeface="ヒラギノ角ゴ Pro W3" pitchFamily="84" charset="-128"/>
              </a:rPr>
              <a:t>4</a:t>
            </a:r>
          </a:p>
        </p:txBody>
      </p:sp>
    </p:spTree>
    <p:extLst>
      <p:ext uri="{BB962C8B-B14F-4D97-AF65-F5344CB8AC3E}">
        <p14:creationId xmlns:p14="http://schemas.microsoft.com/office/powerpoint/2010/main" val="2558855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4" name="Yellow Bar">
            <a:extLst>
              <a:ext uri="{FF2B5EF4-FFF2-40B4-BE49-F238E27FC236}">
                <a16:creationId xmlns:a16="http://schemas.microsoft.com/office/drawing/2014/main" id="{A93B2AD9-FE85-3CA3-8624-54E393DB4592}"/>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575264" y="5748161"/>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 name="Headline">
            <a:extLst>
              <a:ext uri="{FF2B5EF4-FFF2-40B4-BE49-F238E27FC236}">
                <a16:creationId xmlns:a16="http://schemas.microsoft.com/office/drawing/2014/main" id="{16B2575F-D10B-2FD6-03AD-A859879F2401}"/>
              </a:ext>
            </a:extLst>
          </p:cNvPr>
          <p:cNvSpPr txBox="1">
            <a:spLocks/>
          </p:cNvSpPr>
          <p:nvPr/>
        </p:nvSpPr>
        <p:spPr>
          <a:xfrm>
            <a:off x="1050682" y="786505"/>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Build a Team of Club Leaders</a:t>
            </a:r>
            <a:endParaRPr lang="en-US" kern="0" dirty="0">
              <a:solidFill>
                <a:schemeClr val="accent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8976B2D9-07B1-1BF0-7787-43C00F9EE799}"/>
              </a:ext>
            </a:extLst>
          </p:cNvPr>
          <p:cNvSpPr/>
          <p:nvPr/>
        </p:nvSpPr>
        <p:spPr>
          <a:xfrm>
            <a:off x="971683" y="1934678"/>
            <a:ext cx="10245586" cy="4154984"/>
          </a:xfrm>
          <a:prstGeom prst="rect">
            <a:avLst/>
          </a:prstGeom>
        </p:spPr>
        <p:txBody>
          <a:bodyPr wrap="square">
            <a:spAutoFit/>
          </a:bodyPr>
          <a:lstStyle/>
          <a:p>
            <a:r>
              <a:rPr lang="en-US" sz="2400" b="1" dirty="0">
                <a:solidFill>
                  <a:schemeClr val="bg1"/>
                </a:solidFill>
                <a:latin typeface="Calibri" panose="020F0502020204030204" pitchFamily="34" charset="0"/>
                <a:cs typeface="Calibri" panose="020F0502020204030204" pitchFamily="34" charset="0"/>
              </a:rPr>
              <a:t>Current Leaders: </a:t>
            </a:r>
            <a:r>
              <a:rPr lang="en-US" sz="2400" dirty="0">
                <a:solidFill>
                  <a:schemeClr val="bg1"/>
                </a:solidFill>
                <a:latin typeface="Calibri" panose="020F0502020204030204" pitchFamily="34" charset="0"/>
                <a:cs typeface="Calibri" panose="020F0502020204030204" pitchFamily="34" charset="0"/>
              </a:rPr>
              <a:t>Identify who can carry out and lead the development of the strategy. </a:t>
            </a:r>
          </a:p>
          <a:p>
            <a:endParaRPr lang="en-US" sz="2400" dirty="0">
              <a:solidFill>
                <a:schemeClr val="bg1"/>
              </a:solidFill>
              <a:latin typeface="Calibri" panose="020F0502020204030204" pitchFamily="34" charset="0"/>
              <a:cs typeface="Calibri" panose="020F0502020204030204" pitchFamily="34" charset="0"/>
            </a:endParaRPr>
          </a:p>
          <a:p>
            <a:r>
              <a:rPr lang="en-US" sz="2400" b="1" dirty="0">
                <a:solidFill>
                  <a:schemeClr val="bg1"/>
                </a:solidFill>
                <a:latin typeface="Calibri" panose="020F0502020204030204" pitchFamily="34" charset="0"/>
                <a:cs typeface="Calibri" panose="020F0502020204030204" pitchFamily="34" charset="0"/>
              </a:rPr>
              <a:t>Future Leaders: </a:t>
            </a:r>
            <a:r>
              <a:rPr lang="en-US" sz="2400" dirty="0">
                <a:solidFill>
                  <a:schemeClr val="bg1"/>
                </a:solidFill>
                <a:latin typeface="Calibri" panose="020F0502020204030204" pitchFamily="34" charset="0"/>
                <a:cs typeface="Calibri" panose="020F0502020204030204" pitchFamily="34" charset="0"/>
              </a:rPr>
              <a:t>Include Lions who can serve as future leaders.  Lions who have held leadership positions, who can provide insight, support and are interested in the future of the club. </a:t>
            </a:r>
          </a:p>
          <a:p>
            <a:endParaRPr lang="en-US" sz="2400" dirty="0">
              <a:solidFill>
                <a:schemeClr val="bg1"/>
              </a:solidFill>
              <a:latin typeface="Calibri" panose="020F0502020204030204" pitchFamily="34" charset="0"/>
              <a:cs typeface="Calibri" panose="020F0502020204030204" pitchFamily="34" charset="0"/>
            </a:endParaRPr>
          </a:p>
          <a:p>
            <a:r>
              <a:rPr lang="en-US" sz="2400" b="1" dirty="0">
                <a:solidFill>
                  <a:schemeClr val="bg1"/>
                </a:solidFill>
                <a:latin typeface="Calibri" panose="020F0502020204030204" pitchFamily="34" charset="0"/>
                <a:cs typeface="Calibri" panose="020F0502020204030204" pitchFamily="34" charset="0"/>
              </a:rPr>
              <a:t>Poll the Members: </a:t>
            </a:r>
            <a:r>
              <a:rPr lang="en-US" sz="2400" dirty="0">
                <a:solidFill>
                  <a:schemeClr val="bg1"/>
                </a:solidFill>
                <a:latin typeface="Calibri" panose="020F0502020204030204" pitchFamily="34" charset="0"/>
                <a:cs typeface="Calibri" panose="020F0502020204030204" pitchFamily="34" charset="0"/>
              </a:rPr>
              <a:t>To gain a full perspective of your club’s needs. Look for a cross section of members who represent the club or in smaller clubs involve as many members as possible (established members, new members, young Lions, professionals) to both understand their needs and engage their talent. </a:t>
            </a:r>
          </a:p>
        </p:txBody>
      </p:sp>
    </p:spTree>
    <p:extLst>
      <p:ext uri="{BB962C8B-B14F-4D97-AF65-F5344CB8AC3E}">
        <p14:creationId xmlns:p14="http://schemas.microsoft.com/office/powerpoint/2010/main" val="719692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4" name="Yellow Bar">
            <a:extLst>
              <a:ext uri="{FF2B5EF4-FFF2-40B4-BE49-F238E27FC236}">
                <a16:creationId xmlns:a16="http://schemas.microsoft.com/office/drawing/2014/main" id="{A93B2AD9-FE85-3CA3-8624-54E393DB4592}"/>
              </a:ext>
            </a:extLst>
          </p:cNvPr>
          <p:cNvSpPr/>
          <p:nvPr/>
        </p:nvSpPr>
        <p:spPr>
          <a:xfrm>
            <a:off x="1157467" y="124422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60728" y="5583509"/>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 name="Headline">
            <a:extLst>
              <a:ext uri="{FF2B5EF4-FFF2-40B4-BE49-F238E27FC236}">
                <a16:creationId xmlns:a16="http://schemas.microsoft.com/office/drawing/2014/main" id="{8CCBE1E1-B11D-FD6F-EFAD-404F35DFC098}"/>
              </a:ext>
            </a:extLst>
          </p:cNvPr>
          <p:cNvSpPr txBox="1">
            <a:spLocks/>
          </p:cNvSpPr>
          <p:nvPr/>
        </p:nvSpPr>
        <p:spPr>
          <a:xfrm>
            <a:off x="1087693" y="575919"/>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Build a Vision, Assess Needs and Set Goals</a:t>
            </a:r>
            <a:endParaRPr lang="en-US" kern="0" dirty="0">
              <a:solidFill>
                <a:schemeClr val="accent1"/>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76550F60-2EFB-1E88-868B-4A2F544574D1}"/>
              </a:ext>
            </a:extLst>
          </p:cNvPr>
          <p:cNvGrpSpPr/>
          <p:nvPr/>
        </p:nvGrpSpPr>
        <p:grpSpPr>
          <a:xfrm>
            <a:off x="709097" y="1676400"/>
            <a:ext cx="10103186" cy="4557401"/>
            <a:chOff x="381000" y="1624943"/>
            <a:chExt cx="10667998" cy="5029200"/>
          </a:xfrm>
        </p:grpSpPr>
        <p:graphicFrame>
          <p:nvGraphicFramePr>
            <p:cNvPr id="8" name="Diagram 7">
              <a:extLst>
                <a:ext uri="{FF2B5EF4-FFF2-40B4-BE49-F238E27FC236}">
                  <a16:creationId xmlns:a16="http://schemas.microsoft.com/office/drawing/2014/main" id="{740B616E-7475-BFD4-7601-F60166C6F669}"/>
                </a:ext>
              </a:extLst>
            </p:cNvPr>
            <p:cNvGraphicFramePr/>
            <p:nvPr>
              <p:extLst>
                <p:ext uri="{D42A27DB-BD31-4B8C-83A1-F6EECF244321}">
                  <p14:modId xmlns:p14="http://schemas.microsoft.com/office/powerpoint/2010/main" val="3774136880"/>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val 10">
              <a:extLst>
                <a:ext uri="{FF2B5EF4-FFF2-40B4-BE49-F238E27FC236}">
                  <a16:creationId xmlns:a16="http://schemas.microsoft.com/office/drawing/2014/main" id="{218F424F-9E09-E645-EBEB-F51800DEED8A}"/>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n-US" sz="2000" b="0" i="0" u="none" strike="noStrike" cap="none" normalizeH="0" dirty="0">
                  <a:ln>
                    <a:noFill/>
                  </a:ln>
                  <a:solidFill>
                    <a:schemeClr val="bg1"/>
                  </a:solidFill>
                  <a:effectLst/>
                  <a:ea typeface="ヒラギノ角ゴ Pro W3" pitchFamily="84" charset="-128"/>
                </a:rPr>
                <a:t>1</a:t>
              </a:r>
            </a:p>
          </p:txBody>
        </p:sp>
        <p:sp>
          <p:nvSpPr>
            <p:cNvPr id="12" name="Oval 11">
              <a:extLst>
                <a:ext uri="{FF2B5EF4-FFF2-40B4-BE49-F238E27FC236}">
                  <a16:creationId xmlns:a16="http://schemas.microsoft.com/office/drawing/2014/main" id="{752D4BF1-1350-E711-77C1-C1F695EC0CF5}"/>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en-US" sz="2000" dirty="0">
                  <a:solidFill>
                    <a:schemeClr val="bg1"/>
                  </a:solidFill>
                  <a:ea typeface="ヒラギノ角ゴ Pro W3" pitchFamily="84" charset="-128"/>
                </a:rPr>
                <a:t>2</a:t>
              </a:r>
              <a:endParaRPr kumimoji="0" lang="en-US" sz="2000" b="0" i="0" u="none" strike="noStrike" cap="none" normalizeH="0" dirty="0">
                <a:ln>
                  <a:noFill/>
                </a:ln>
                <a:solidFill>
                  <a:schemeClr val="bg1"/>
                </a:solidFill>
                <a:effectLst/>
                <a:ea typeface="ヒラギノ角ゴ Pro W3" pitchFamily="84" charset="-128"/>
              </a:endParaRPr>
            </a:p>
          </p:txBody>
        </p:sp>
        <p:sp>
          <p:nvSpPr>
            <p:cNvPr id="13" name="Oval 12">
              <a:extLst>
                <a:ext uri="{FF2B5EF4-FFF2-40B4-BE49-F238E27FC236}">
                  <a16:creationId xmlns:a16="http://schemas.microsoft.com/office/drawing/2014/main" id="{F3E05249-5D9A-F5C2-3EEB-91B477870118}"/>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n-US" sz="2000" b="0" i="0" u="none" strike="noStrike" cap="none" normalizeH="0" dirty="0">
                  <a:ln>
                    <a:noFill/>
                  </a:ln>
                  <a:solidFill>
                    <a:schemeClr val="bg1"/>
                  </a:solidFill>
                  <a:effectLst/>
                  <a:ea typeface="ヒラギノ角ゴ Pro W3" pitchFamily="84" charset="-128"/>
                </a:rPr>
                <a:t>3</a:t>
              </a:r>
            </a:p>
          </p:txBody>
        </p:sp>
        <p:sp>
          <p:nvSpPr>
            <p:cNvPr id="14" name="Oval 13">
              <a:extLst>
                <a:ext uri="{FF2B5EF4-FFF2-40B4-BE49-F238E27FC236}">
                  <a16:creationId xmlns:a16="http://schemas.microsoft.com/office/drawing/2014/main" id="{34FBD807-3F01-C9B6-53F6-0F271A975A7E}"/>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n-US" sz="2000" b="0" i="0" u="none" strike="noStrike" cap="none" normalizeH="0" dirty="0">
                  <a:ln>
                    <a:noFill/>
                  </a:ln>
                  <a:solidFill>
                    <a:schemeClr val="bg1"/>
                  </a:solidFill>
                  <a:effectLst/>
                  <a:ea typeface="ヒラギノ角ゴ Pro W3" pitchFamily="84" charset="-128"/>
                </a:rPr>
                <a:t>4</a:t>
              </a:r>
            </a:p>
          </p:txBody>
        </p:sp>
      </p:grpSp>
    </p:spTree>
    <p:extLst>
      <p:ext uri="{BB962C8B-B14F-4D97-AF65-F5344CB8AC3E}">
        <p14:creationId xmlns:p14="http://schemas.microsoft.com/office/powerpoint/2010/main" val="1542656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439400" y="5755758"/>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 name="Text Placeholder 18">
            <a:extLst>
              <a:ext uri="{FF2B5EF4-FFF2-40B4-BE49-F238E27FC236}">
                <a16:creationId xmlns:a16="http://schemas.microsoft.com/office/drawing/2014/main" id="{49531D8C-E55F-6008-EA3C-0534312AC272}"/>
              </a:ext>
            </a:extLst>
          </p:cNvPr>
          <p:cNvSpPr txBox="1">
            <a:spLocks/>
          </p:cNvSpPr>
          <p:nvPr/>
        </p:nvSpPr>
        <p:spPr>
          <a:xfrm>
            <a:off x="1262743" y="457200"/>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latin typeface="Calibri" panose="020F0502020204030204" pitchFamily="34" charset="0"/>
                <a:ea typeface="Arial" charset="0"/>
                <a:cs typeface="Calibri" panose="020F0502020204030204" pitchFamily="34" charset="0"/>
              </a:rPr>
              <a:t>Focus Area 1</a:t>
            </a:r>
          </a:p>
          <a:p>
            <a:r>
              <a:rPr lang="en-US" kern="0" dirty="0">
                <a:solidFill>
                  <a:schemeClr val="bg1"/>
                </a:solidFill>
                <a:latin typeface="Calibri" panose="020F0502020204030204" pitchFamily="34" charset="0"/>
                <a:ea typeface="Arial" charset="0"/>
                <a:cs typeface="Calibri" panose="020F0502020204030204" pitchFamily="34" charset="0"/>
              </a:rPr>
              <a:t>Rejuvenate Club with New Members</a:t>
            </a:r>
          </a:p>
        </p:txBody>
      </p:sp>
      <p:sp>
        <p:nvSpPr>
          <p:cNvPr id="7" name="Rectangle 6">
            <a:extLst>
              <a:ext uri="{FF2B5EF4-FFF2-40B4-BE49-F238E27FC236}">
                <a16:creationId xmlns:a16="http://schemas.microsoft.com/office/drawing/2014/main" id="{DE7E5E5A-A033-41F2-A06D-DDDE30FE4CCC}"/>
              </a:ext>
            </a:extLst>
          </p:cNvPr>
          <p:cNvSpPr/>
          <p:nvPr/>
        </p:nvSpPr>
        <p:spPr>
          <a:xfrm>
            <a:off x="0" y="461554"/>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8" name="Text Placeholder 9">
            <a:extLst>
              <a:ext uri="{FF2B5EF4-FFF2-40B4-BE49-F238E27FC236}">
                <a16:creationId xmlns:a16="http://schemas.microsoft.com/office/drawing/2014/main" id="{923D54AF-E3CE-DAF1-5E48-97A6177F073C}"/>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en-US" sz="2400" b="1" dirty="0">
                <a:solidFill>
                  <a:schemeClr val="accent1"/>
                </a:solidFill>
                <a:latin typeface="Calibri" panose="020F0502020204030204" pitchFamily="34" charset="0"/>
                <a:cs typeface="Calibri" panose="020F0502020204030204" pitchFamily="34" charset="0"/>
              </a:rPr>
              <a:t>Discussion Questions</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What opportunities exist to expand membership?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What do we need to do to better recruit members?</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Why are members not joining our club?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Why do people join our club? </a:t>
            </a:r>
          </a:p>
          <a:p>
            <a:endParaRPr lang="en-US"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955049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3048"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582254" y="5747045"/>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4E695A0-641C-0895-6EC4-EBC7F30A55FB}"/>
              </a:ext>
            </a:extLst>
          </p:cNvPr>
          <p:cNvSpPr/>
          <p:nvPr/>
        </p:nvSpPr>
        <p:spPr>
          <a:xfrm>
            <a:off x="5900" y="45720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Text Placeholder 18">
            <a:extLst>
              <a:ext uri="{FF2B5EF4-FFF2-40B4-BE49-F238E27FC236}">
                <a16:creationId xmlns:a16="http://schemas.microsoft.com/office/drawing/2014/main" id="{40D584EF-0BDA-2E64-B77F-0486F04DA6B9}"/>
              </a:ext>
            </a:extLst>
          </p:cNvPr>
          <p:cNvSpPr txBox="1">
            <a:spLocks/>
          </p:cNvSpPr>
          <p:nvPr/>
        </p:nvSpPr>
        <p:spPr>
          <a:xfrm>
            <a:off x="609600" y="304800"/>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latin typeface="Calibri" panose="020F0502020204030204" pitchFamily="34" charset="0"/>
                <a:ea typeface="Arial" charset="0"/>
                <a:cs typeface="Calibri" panose="020F0502020204030204" pitchFamily="34" charset="0"/>
              </a:rPr>
              <a:t>Focus Area 2</a:t>
            </a:r>
          </a:p>
          <a:p>
            <a:r>
              <a:rPr lang="en-US" kern="0" dirty="0">
                <a:solidFill>
                  <a:schemeClr val="bg1"/>
                </a:solidFill>
                <a:latin typeface="Calibri" panose="020F0502020204030204" pitchFamily="34" charset="0"/>
                <a:ea typeface="Arial" charset="0"/>
                <a:cs typeface="Calibri" panose="020F0502020204030204" pitchFamily="34" charset="0"/>
              </a:rPr>
              <a:t>Revitalize Clubs with New Service Opportunities</a:t>
            </a:r>
          </a:p>
        </p:txBody>
      </p:sp>
      <p:sp>
        <p:nvSpPr>
          <p:cNvPr id="8" name="Rectangle 7">
            <a:extLst>
              <a:ext uri="{FF2B5EF4-FFF2-40B4-BE49-F238E27FC236}">
                <a16:creationId xmlns:a16="http://schemas.microsoft.com/office/drawing/2014/main" id="{7D7B4DC0-04A5-29A3-6E9C-51BE2A9D75C4}"/>
              </a:ext>
            </a:extLst>
          </p:cNvPr>
          <p:cNvSpPr/>
          <p:nvPr/>
        </p:nvSpPr>
        <p:spPr>
          <a:xfrm>
            <a:off x="1140517" y="2275865"/>
            <a:ext cx="9906000" cy="4417363"/>
          </a:xfrm>
          <a:prstGeom prst="rect">
            <a:avLst/>
          </a:prstGeom>
        </p:spPr>
        <p:txBody>
          <a:bodyPr wrap="square">
            <a:spAutoFit/>
          </a:bodyPr>
          <a:lstStyle/>
          <a:p>
            <a:pPr>
              <a:lnSpc>
                <a:spcPct val="110000"/>
              </a:lnSpc>
            </a:pPr>
            <a:r>
              <a:rPr lang="en-US" sz="2400" b="1" dirty="0">
                <a:solidFill>
                  <a:schemeClr val="accent1"/>
                </a:solidFill>
                <a:latin typeface="Calibri" panose="020F0502020204030204" pitchFamily="34" charset="0"/>
                <a:cs typeface="Calibri" panose="020F0502020204030204" pitchFamily="34" charset="0"/>
              </a:rPr>
              <a:t>Discussion Questions</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Are the club’s service projects relevant to current community needs?</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Are members enthusiastic and actively involved in service projects?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Is club leadership receptive to members’ ideas for new service ideas?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our service projects attract new members?</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6026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363200" y="5779702"/>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4AD3B0F-4898-D267-5347-B8DE2CFDC910}"/>
              </a:ext>
            </a:extLst>
          </p:cNvPr>
          <p:cNvSpPr/>
          <p:nvPr/>
        </p:nvSpPr>
        <p:spPr>
          <a:xfrm>
            <a:off x="33963" y="50274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Text Placeholder 18">
            <a:extLst>
              <a:ext uri="{FF2B5EF4-FFF2-40B4-BE49-F238E27FC236}">
                <a16:creationId xmlns:a16="http://schemas.microsoft.com/office/drawing/2014/main" id="{FB6C9D5D-CB63-C494-CFA0-396317B7CA8B}"/>
              </a:ext>
            </a:extLst>
          </p:cNvPr>
          <p:cNvSpPr txBox="1">
            <a:spLocks/>
          </p:cNvSpPr>
          <p:nvPr/>
        </p:nvSpPr>
        <p:spPr>
          <a:xfrm>
            <a:off x="558560" y="419275"/>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latin typeface="Calibri" panose="020F0502020204030204" pitchFamily="34" charset="0"/>
                <a:ea typeface="Arial" charset="0"/>
                <a:cs typeface="Calibri" panose="020F0502020204030204" pitchFamily="34" charset="0"/>
              </a:rPr>
              <a:t>Focus Area 3</a:t>
            </a:r>
          </a:p>
          <a:p>
            <a:r>
              <a:rPr lang="en-US" kern="0" dirty="0">
                <a:solidFill>
                  <a:schemeClr val="bg1"/>
                </a:solidFill>
                <a:latin typeface="Calibri" panose="020F0502020204030204" pitchFamily="34" charset="0"/>
                <a:ea typeface="Arial" charset="0"/>
                <a:cs typeface="Calibri" panose="020F0502020204030204" pitchFamily="34" charset="0"/>
              </a:rPr>
              <a:t>Excel in Leadership Development and Club Operations</a:t>
            </a:r>
          </a:p>
        </p:txBody>
      </p:sp>
      <p:sp>
        <p:nvSpPr>
          <p:cNvPr id="8" name="Rectangle 7">
            <a:extLst>
              <a:ext uri="{FF2B5EF4-FFF2-40B4-BE49-F238E27FC236}">
                <a16:creationId xmlns:a16="http://schemas.microsoft.com/office/drawing/2014/main" id="{B9F1413F-D7AD-7945-F0E2-8515015EBA7B}"/>
              </a:ext>
            </a:extLst>
          </p:cNvPr>
          <p:cNvSpPr/>
          <p:nvPr/>
        </p:nvSpPr>
        <p:spPr>
          <a:xfrm>
            <a:off x="1066800" y="2078583"/>
            <a:ext cx="9144000" cy="4134658"/>
          </a:xfrm>
          <a:prstGeom prst="rect">
            <a:avLst/>
          </a:prstGeom>
        </p:spPr>
        <p:txBody>
          <a:bodyPr wrap="square">
            <a:spAutoFit/>
          </a:bodyPr>
          <a:lstStyle/>
          <a:p>
            <a:pPr>
              <a:lnSpc>
                <a:spcPct val="110000"/>
              </a:lnSpc>
            </a:pPr>
            <a:r>
              <a:rPr lang="en-US" sz="2400" b="1" dirty="0">
                <a:solidFill>
                  <a:schemeClr val="accent1"/>
                </a:solidFill>
                <a:latin typeface="Calibri" panose="020F0502020204030204" pitchFamily="34" charset="0"/>
                <a:cs typeface="Calibri" panose="020F0502020204030204" pitchFamily="34" charset="0"/>
              </a:rPr>
              <a:t>Discussion Questions</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club officers participate in training for their positions?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Are members encouraged to take leadership positions?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members regularly attend and participate in club functions?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you need to reconsider the format of club meetings?</a:t>
            </a:r>
          </a:p>
        </p:txBody>
      </p:sp>
    </p:spTree>
    <p:extLst>
      <p:ext uri="{BB962C8B-B14F-4D97-AF65-F5344CB8AC3E}">
        <p14:creationId xmlns:p14="http://schemas.microsoft.com/office/powerpoint/2010/main" val="2408545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287000" y="5779702"/>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0F4AF62-5E00-9106-BA34-81F02378DF60}"/>
              </a:ext>
            </a:extLst>
          </p:cNvPr>
          <p:cNvSpPr/>
          <p:nvPr/>
        </p:nvSpPr>
        <p:spPr>
          <a:xfrm>
            <a:off x="0" y="457200"/>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Text Placeholder 18">
            <a:extLst>
              <a:ext uri="{FF2B5EF4-FFF2-40B4-BE49-F238E27FC236}">
                <a16:creationId xmlns:a16="http://schemas.microsoft.com/office/drawing/2014/main" id="{12AA58F2-C55F-E516-C773-5D5DFEF3FBAB}"/>
              </a:ext>
            </a:extLst>
          </p:cNvPr>
          <p:cNvSpPr txBox="1">
            <a:spLocks/>
          </p:cNvSpPr>
          <p:nvPr/>
        </p:nvSpPr>
        <p:spPr>
          <a:xfrm>
            <a:off x="596569" y="457200"/>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latin typeface="Calibri" panose="020F0502020204030204" pitchFamily="34" charset="0"/>
                <a:ea typeface="Arial" charset="0"/>
                <a:cs typeface="Calibri" panose="020F0502020204030204" pitchFamily="34" charset="0"/>
              </a:rPr>
              <a:t>Focus Area 4</a:t>
            </a:r>
          </a:p>
          <a:p>
            <a:r>
              <a:rPr lang="en-US" kern="0" dirty="0">
                <a:solidFill>
                  <a:schemeClr val="bg1"/>
                </a:solidFill>
                <a:latin typeface="Calibri" panose="020F0502020204030204" pitchFamily="34" charset="0"/>
                <a:ea typeface="Arial" charset="0"/>
                <a:cs typeface="Calibri" panose="020F0502020204030204" pitchFamily="34" charset="0"/>
              </a:rPr>
              <a:t>Share your Club’s Achievements with your Community</a:t>
            </a:r>
          </a:p>
        </p:txBody>
      </p:sp>
      <p:sp>
        <p:nvSpPr>
          <p:cNvPr id="8" name="Rectangle 7">
            <a:extLst>
              <a:ext uri="{FF2B5EF4-FFF2-40B4-BE49-F238E27FC236}">
                <a16:creationId xmlns:a16="http://schemas.microsoft.com/office/drawing/2014/main" id="{21CD107F-91C2-FBAB-7B6B-3C4C3AE47846}"/>
              </a:ext>
            </a:extLst>
          </p:cNvPr>
          <p:cNvSpPr/>
          <p:nvPr/>
        </p:nvSpPr>
        <p:spPr>
          <a:xfrm>
            <a:off x="977569" y="2476139"/>
            <a:ext cx="9906000" cy="3728393"/>
          </a:xfrm>
          <a:prstGeom prst="rect">
            <a:avLst/>
          </a:prstGeom>
        </p:spPr>
        <p:txBody>
          <a:bodyPr wrap="square">
            <a:spAutoFit/>
          </a:bodyPr>
          <a:lstStyle/>
          <a:p>
            <a:pPr>
              <a:lnSpc>
                <a:spcPct val="110000"/>
              </a:lnSpc>
            </a:pPr>
            <a:r>
              <a:rPr lang="en-US" sz="2400" b="1" dirty="0">
                <a:solidFill>
                  <a:schemeClr val="accent1"/>
                </a:solidFill>
                <a:latin typeface="Calibri" panose="020F0502020204030204" pitchFamily="34" charset="0"/>
                <a:cs typeface="Calibri" panose="020F0502020204030204" pitchFamily="34" charset="0"/>
              </a:rPr>
              <a:t>Discussion Questions</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Is the club active on social media (Facebook, Instagram, Twitter)?</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Does your club have an e-Clubhouse or website?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How are you keeping the public informed of your events?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we include welcoming messaging that encourages people to join? </a:t>
            </a:r>
          </a:p>
        </p:txBody>
      </p:sp>
    </p:spTree>
    <p:extLst>
      <p:ext uri="{BB962C8B-B14F-4D97-AF65-F5344CB8AC3E}">
        <p14:creationId xmlns:p14="http://schemas.microsoft.com/office/powerpoint/2010/main" val="1297576805"/>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66385</TotalTime>
  <Words>1136</Words>
  <Application>Microsoft Office PowerPoint</Application>
  <PresentationFormat>Widescreen</PresentationFormat>
  <Paragraphs>210</Paragraphs>
  <Slides>26</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Calibri</vt:lpstr>
      <vt:lpstr>Calibri Light</vt:lpstr>
      <vt:lpstr>Helvetica</vt:lpstr>
      <vt:lpstr>Helvetica Neue</vt:lpstr>
      <vt:lpstr>Open Sans Regular</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2090</cp:revision>
  <cp:lastPrinted>2018-07-23T15:21:46Z</cp:lastPrinted>
  <dcterms:created xsi:type="dcterms:W3CDTF">2016-11-15T15:12:50Z</dcterms:created>
  <dcterms:modified xsi:type="dcterms:W3CDTF">2023-10-20T19:58:50Z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