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70_A78F40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7" r:id="rId4"/>
  </p:sldMasterIdLst>
  <p:notesMasterIdLst>
    <p:notesMasterId r:id="rId21"/>
  </p:notesMasterIdLst>
  <p:handoutMasterIdLst>
    <p:handoutMasterId r:id="rId22"/>
  </p:handoutMasterIdLst>
  <p:sldIdLst>
    <p:sldId id="872" r:id="rId5"/>
    <p:sldId id="1771" r:id="rId6"/>
    <p:sldId id="1768" r:id="rId7"/>
    <p:sldId id="1390" r:id="rId8"/>
    <p:sldId id="1770" r:id="rId9"/>
    <p:sldId id="1389" r:id="rId10"/>
    <p:sldId id="979" r:id="rId11"/>
    <p:sldId id="1772" r:id="rId12"/>
    <p:sldId id="1136" r:id="rId13"/>
    <p:sldId id="894" r:id="rId14"/>
    <p:sldId id="991" r:id="rId15"/>
    <p:sldId id="984" r:id="rId16"/>
    <p:sldId id="917" r:id="rId17"/>
    <p:sldId id="1108" r:id="rId18"/>
    <p:sldId id="884"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E0E3E9-0FFD-F235-3739-E7AEAB902E02}" name="Castillo, Richard" initials="CR" userId="S::Rcastillo@lionsclubs.org::055918b2-66f9-4ee8-bb7a-a237a9cf7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FFC000"/>
    <a:srgbClr val="00338D"/>
    <a:srgbClr val="EBB700"/>
    <a:srgbClr val="F6F6F6"/>
    <a:srgbClr val="407CCA"/>
    <a:srgbClr val="55565A"/>
    <a:srgbClr val="7A2682"/>
    <a:srgbClr val="FF5C35"/>
    <a:srgbClr val="00A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p:restoredTop sz="73552" autoAdjust="0"/>
  </p:normalViewPr>
  <p:slideViewPr>
    <p:cSldViewPr snapToGrid="0" snapToObjects="1">
      <p:cViewPr varScale="1">
        <p:scale>
          <a:sx n="52" d="100"/>
          <a:sy n="52" d="100"/>
        </p:scale>
        <p:origin x="1059" y="48"/>
      </p:cViewPr>
      <p:guideLst>
        <p:guide orient="horz" pos="2184"/>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102" d="100"/>
          <a:sy n="102" d="100"/>
        </p:scale>
        <p:origin x="33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470_A78F406C.xml><?xml version="1.0" encoding="utf-8"?>
<p188:cmLst xmlns:a="http://schemas.openxmlformats.org/drawingml/2006/main" xmlns:r="http://schemas.openxmlformats.org/officeDocument/2006/relationships" xmlns:p188="http://schemas.microsoft.com/office/powerpoint/2018/8/main">
  <p188:cm id="{D8916CD8-70BE-49BB-AD34-1586FD5BD81A}" authorId="{1BE0E3E9-0FFD-F235-3739-E7AEAB902E02}" created="2022-04-25T16:01:57.962">
    <pc:sldMkLst xmlns:pc="http://schemas.microsoft.com/office/powerpoint/2013/main/command">
      <pc:docMk/>
      <pc:sldMk cId="2811183212" sldId="1136"/>
    </pc:sldMkLst>
    <p188:txBody>
      <a:bodyPr/>
      <a:lstStyle/>
      <a:p>
        <a:r>
          <a:rPr lang="en-US"/>
          <a:t>@Christy we will need to replace it with the New Chairperson Landingpage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ACCC-C6A5-11B4-A642-DFF000642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26B5010-1D0E-54E9-E5C8-DA4A40D33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A9899-048E-574B-A2D1-98587963863D}" type="datetimeFigureOut">
              <a:rPr lang="en-US" smtClean="0"/>
              <a:t>7/18/2022</a:t>
            </a:fld>
            <a:endParaRPr lang="en-US" dirty="0"/>
          </a:p>
        </p:txBody>
      </p:sp>
      <p:sp>
        <p:nvSpPr>
          <p:cNvPr id="4" name="Footer Placeholder 3">
            <a:extLst>
              <a:ext uri="{FF2B5EF4-FFF2-40B4-BE49-F238E27FC236}">
                <a16:creationId xmlns:a16="http://schemas.microsoft.com/office/drawing/2014/main" id="{FF06510F-53EE-7882-1F21-48103156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931B7F-509D-0168-5CF1-B299286160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70432C-9A1D-6640-9861-284B9D592B0F}" type="slidenum">
              <a:rPr lang="en-US" smtClean="0"/>
              <a:t>‹#›</a:t>
            </a:fld>
            <a:endParaRPr lang="en-US" dirty="0"/>
          </a:p>
        </p:txBody>
      </p:sp>
    </p:spTree>
    <p:extLst>
      <p:ext uri="{BB962C8B-B14F-4D97-AF65-F5344CB8AC3E}">
        <p14:creationId xmlns:p14="http://schemas.microsoft.com/office/powerpoint/2010/main" val="419261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Buongiorno, sono [Inserisci Nome], [Inserisci Titolo, Distretto, Multidistretto, Area Costituzionale]. Oggi vi presenterò gli strumenti utili e i vantaggi di avere un presidente di comitato soci di club. Slide successiva.</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64891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Le risorse disponibili sono costantemente aggiornate per garantire il successo dei Lions.</a:t>
            </a:r>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266983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dirty="0"/>
              <a:t>Ecco una delle risorse che mi è stata molto utile:</a:t>
            </a:r>
          </a:p>
          <a:p>
            <a:r>
              <a:rPr lang="it-IT" b="0" dirty="0"/>
              <a:t>La guida “Semplicemente... chiedete! Suggerimenti rapidi” è un ottimo punto di partenza per iniziare a pianificare la propria campagna di reclutamento dei soci come presidente di comitato soci. Illustra le quattro fasi per il reclutamento di nuovi soci. Consultate anche “Semplicemente... chiedete! Guida al reclutamento di nuovi soci” per un approfondimento di ciascuna di queste fasi. Questa guida è stata utilizzata dai Lions di tutto il mondo, i presidenti di comitato soci di successo ne hanno esaminato i contenuti e concordano sul fatto che sia un valido aiuto per garantire il successo della campagna di reclutamento del club.</a:t>
            </a:r>
          </a:p>
        </p:txBody>
      </p:sp>
    </p:spTree>
    <p:extLst>
      <p:ext uri="{BB962C8B-B14F-4D97-AF65-F5344CB8AC3E}">
        <p14:creationId xmlns:p14="http://schemas.microsoft.com/office/powerpoint/2010/main" val="142303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112311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[Inserire n.]% (inserire i club con presidente di comitato soci, ad es. “1.000”) hanno nominato un presidente di comitato soci</a:t>
            </a:r>
          </a:p>
          <a:p>
            <a:endParaRPr lang="en-US" dirty="0"/>
          </a:p>
          <a:p>
            <a:r>
              <a:rPr lang="it-IT" dirty="0"/>
              <a:t>[Inserire n.]% (inserire i club senza un presidente di comitato soci, ad es. “800“) club nel [Inserire Distretto, Multidistretto, Area Costituzionale] hanno una carica vacante di Presidente di comitato soci</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7712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800" dirty="0">
                <a:latin typeface="Calibri" panose="020F0502020204030204" pitchFamily="34" charset="0"/>
                <a:ea typeface="Calibri" panose="020F0502020204030204" pitchFamily="34" charset="0"/>
              </a:rPr>
              <a:t>Quali sono stati alcuni dei successi ottenuti dal vostro club con il suo presidente di comitato soci?</a:t>
            </a:r>
          </a:p>
          <a:p>
            <a:r>
              <a:rPr lang="it-IT" sz="1800" dirty="0">
                <a:latin typeface="Calibri" panose="020F0502020204030204" pitchFamily="34" charset="0"/>
              </a:rPr>
              <a:t>Per i club, quali sono le sfide che il vostro presidente di comitato soci deve affrontare?</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214305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2207986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Ecco alcune delle ragioni per cui è utile avere un presidente di comitato soci:</a:t>
            </a:r>
          </a:p>
          <a:p>
            <a:endParaRPr lang="en-US" dirty="0"/>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it-IT"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Sviluppare un piano per la crescita associativa</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it-IT"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Individuare gli obiettivi a breve e a lungo termine per il reclutamento di nuovi soci nel tempo, ma soprattutto formare i soci del club a coinvolgere altri con il metodo “semplicemente chiedete”</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it-IT"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Verificare che i nuovi soci ricevano un orientamento adeguato</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it-IT"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Assicurarsi che i soci comprendano la storia del club e dell'associazione, i progetti di service annuali, le modalità di svolgimento delle riunioni e le opportunità di leadership all'interno del club, della zona/circoscrizione e del distretto</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it-IT"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Promuovere il club in occasione di eventi di service in pubblico, collaborando con gli altri officer del club</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it-IT"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Identificare le opportunità per reclutare potenziali soci e invitarli a entrare a far parte del club</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it-IT"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Migliorare la visibilità del club, l'impegno, l'impatto sulla comunità e l'utilizzo dei programmi di soddisfazione dei soci</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304880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it-IT" dirty="0"/>
              <a:t>Quando pensiamo al presidente di comitato soci di club, le priorità principali sono le prime impressioni e il mantenimento dei soci.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dirty="0"/>
              <a:t>I presidenti di comitato soci si occupano dei seguenti aspetti:</a:t>
            </a:r>
          </a:p>
          <a:p>
            <a:pPr marL="628650" lvl="1" indent="-171450">
              <a:buFont typeface="Arial" panose="020B0604020202020204" pitchFamily="34" charset="0"/>
              <a:buChar char="•"/>
            </a:pPr>
            <a:r>
              <a:rPr lang="it-IT" dirty="0"/>
              <a:t>Reclutamento di nuovi soci</a:t>
            </a:r>
          </a:p>
          <a:p>
            <a:pPr marL="1085850" lvl="2" indent="-171450">
              <a:buFont typeface="Arial" panose="020B0604020202020204" pitchFamily="34" charset="0"/>
              <a:buChar char="•"/>
            </a:pPr>
            <a:r>
              <a:rPr lang="it-IT" dirty="0"/>
              <a:t>Familiari/amici/persone della loro rete di contatti</a:t>
            </a:r>
          </a:p>
          <a:p>
            <a:pPr marL="628650" lvl="1" indent="-171450">
              <a:buFont typeface="Arial" panose="020B0604020202020204" pitchFamily="34" charset="0"/>
              <a:buChar char="•"/>
            </a:pPr>
            <a:r>
              <a:rPr lang="it-IT" dirty="0"/>
              <a:t>Soddisfazione degli attuali soci</a:t>
            </a:r>
          </a:p>
          <a:p>
            <a:pPr marL="1085850" lvl="2" indent="-171450">
              <a:buFont typeface="Arial" panose="020B0604020202020204" pitchFamily="34" charset="0"/>
              <a:buChar char="•"/>
            </a:pPr>
            <a:r>
              <a:rPr lang="it-IT" dirty="0"/>
              <a:t>Assicurarsi che tutti siano soddisfatti e che qualsiasi problema venga affrontato prima di invitare nuovi soci a far parte del club</a:t>
            </a:r>
          </a:p>
          <a:p>
            <a:pPr marL="628650" lvl="1" indent="-171450">
              <a:buFont typeface="Arial" panose="020B0604020202020204" pitchFamily="34" charset="0"/>
              <a:buChar char="•"/>
            </a:pPr>
            <a:r>
              <a:rPr lang="it-IT" dirty="0"/>
              <a:t>Prime impressioni e aspettative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9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Una delle fasi più importanti per il mantenimento dei nuovi soci, al di là dell’orientamento, è garantire che tutti i soci siano coinvolti e ispirati dal lavoro svolto dal loro club.</a:t>
            </a:r>
          </a:p>
          <a:p>
            <a:r>
              <a:rPr lang="it-IT" dirty="0"/>
              <a:t>La Guida alla soddisfazione dei soci fornisce un processo passo passo per migliorare il livello di soddisfazione dei soci nel vostro club.</a:t>
            </a:r>
          </a:p>
          <a:p>
            <a:endParaRPr lang="en-US" dirty="0"/>
          </a:p>
          <a:p>
            <a:r>
              <a:rPr lang="it-IT" b="1" i="1" dirty="0"/>
              <a:t>Nella prima fase, è importante adottare un approccio personalizzato alla soddisfazione dei soci.</a:t>
            </a:r>
            <a:r>
              <a:rPr lang="it-IT" dirty="0"/>
              <a:t> Tutti i club sono diversi, quindi ciò che può andare bene per un club può non funzionare bene per un altro. </a:t>
            </a:r>
            <a:r>
              <a:rPr lang="it-IT" b="1" i="1" dirty="0"/>
              <a:t>È importante realizzare questa fase del processo per conoscere le esigenze dei soci, in modo da poterle soddisfare.</a:t>
            </a:r>
            <a:r>
              <a:rPr lang="it-IT" dirty="0"/>
              <a:t> </a:t>
            </a:r>
          </a:p>
          <a:p>
            <a:endParaRPr lang="en-US" dirty="0"/>
          </a:p>
          <a:p>
            <a:r>
              <a:rPr lang="it-IT" dirty="0"/>
              <a:t>Fase 2: Le ricerche hanno dimostrato che uno dei fattori chiave per cui i soci si dimettono è spesso legato a un conflitto, alla sensazione di non fare la differenza o di non avere un senso di appartenenza. Questa guida offre suggerimenti e strategie per risolvere questi problemi, ma ricorda anche che è importante un approccio personalizzato, perché, ad esempio, ogni socio può avere un'idea diversa di cosa significhi "fare la differenza". </a:t>
            </a:r>
          </a:p>
          <a:p>
            <a:endParaRPr lang="en-US" dirty="0"/>
          </a:p>
          <a:p>
            <a:r>
              <a:rPr lang="it-IT" dirty="0"/>
              <a:t>Fase 3: Quando siete pronti, implementate il vostro piano. In primo luogo, i leader di club dovranno essere sulla stessa lunghezza d’onda, assicurare una buona comunicazione è fondamentale. Questo aiuterà a far sì che i soci comprendano il motivo per cui state apportando alcuni cambiamenti, il che può contribuire a mitigare eventuali resistenze. In alcuni casi, queste potrebbero verificarsi, e la guida fornirà alcuni suggerimenti anche su questo aspetto. Si tratta di un processo costante, non è qualcosa che si può fare una sola volta e archiviare. Considerate come volete rivedere il vostro piano e aggiornatelo regolarmente mentre sperimentate nuove idee. </a:t>
            </a:r>
          </a:p>
          <a:p>
            <a:endParaRPr lang="en-US" dirty="0"/>
          </a:p>
          <a:p>
            <a:r>
              <a:rPr lang="it-IT" dirty="0"/>
              <a:t>Infine, sebbene esistano altri strumenti che possono aiutarvi a capire i vostri soci, questa guida ne contiene alcuni che vi aiuteranno con le basi. Utilizzate i questionari per imparare dai vostri nuovi soci e assicurarvi che stiano ottenendo ciò che sperano dal vostro club. Raggiungete i vostri soci potenziali. Potreste imparare dagli errori commessi o avere l'opportunità di coinvolgerli nuovamente, soprattutto se si rendono conto che il club sta impegnandosi ad apportare cambiamenti. Utilizzate il piano d'azione come modello per rimanere organizzati durante il processo.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presidente di comitato soci facilita la formazione dei soci per conoscere meglio le opportunità di sviluppo della cultura/servizio/leadership all'interno del proprio club, zona, regione e distretto.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3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Ci sono diversi strumenti e risorse disponibili per i club, tutti disponibili sulla pagina del presidente di comitato soci all’indirizzo lionsclubs.org/it/membershipchair</a:t>
            </a:r>
          </a:p>
          <a:p>
            <a:endParaRPr lang="en-US" dirty="0"/>
          </a:p>
          <a:p>
            <a:r>
              <a:rPr lang="it-IT" dirty="0"/>
              <a:t>Utilizzate il questionario per i nuovi soci, che si trova nella guida “Semplicemente... chiedete!”, per personalizzare l'esperienza di un nuovo socio. Questo aiuterà il nuovo socio a scoprire modi per fare la differenza impegnandosi in attività che lo appassionano.</a:t>
            </a:r>
          </a:p>
          <a:p>
            <a:endParaRPr lang="en-US" dirty="0"/>
          </a:p>
          <a:p>
            <a:r>
              <a:rPr lang="it-IT" dirty="0"/>
              <a:t>La “Guida alla cerimonia dell’investitura per nuovi soci” vi aiuterà a preparare il giuramento di un nuovo socio e contiene suggerimenti per un evento di successo, come la preparazione del kit per i nuovi soci e il promemoria per personalizzare la cerimonia in modo che sia significativa per i nuovi soci a cui darete il benvenuto. Potete anche rivedere le risposte al questionario per i nuovi soci e fare un collegamento agli interessi del nuovo socio nel discorso e nella presentazione.</a:t>
            </a:r>
          </a:p>
          <a:p>
            <a:endParaRPr lang="en-US" dirty="0"/>
          </a:p>
          <a:p>
            <a:r>
              <a:rPr lang="it-IT" dirty="0"/>
              <a:t>Le risorse per l'orientamento dei nuovi soci includono la Guida per i formatori, la Guida per i partecipanti e una presentazione PowerPoint. L'utilizzo congiunto di queste risorse consentirà al club di avere una presentazione professionale per orientare il nuovo socio a conoscere le basi dei Lions, la storia del club e aiutarlo a capire che fa parte di una grande organizzazione, con molte opportunità. Inoltre, i soci potranno conoscere l'impatto della loro famiglia Lions allargata in tutto il mondo. </a:t>
            </a:r>
          </a:p>
          <a:p>
            <a:endParaRPr lang="en-US" dirty="0"/>
          </a:p>
          <a:p>
            <a:r>
              <a:rPr lang="it-IT" dirty="0"/>
              <a:t>Il Programma Mentori è un ottimo modo per accompagnare i soci oltre l'orientamento e collegarli ad alcune delle opportunità offerte ai Lions a livello di club e non solo. </a:t>
            </a:r>
          </a:p>
          <a:p>
            <a:endParaRPr lang="en-US" dirty="0"/>
          </a:p>
          <a:p>
            <a:r>
              <a:rPr lang="it-IT" dirty="0"/>
              <a:t>Infine, al momento dell’ingresso in un club, un nuovo socio e il suo sponsor ricevono delle e-mail. Per il nuovo socio, queste e-mail contribuiranno a informare, ispirare e incoraggiare l'impegno nei primi tre anni di permanenza nel club. Lo sponsor riceverà un'e-mail corrispondente per essere al corrente di ciò che il nuovo socio sta leggendo. Soprattutto, gli sponsor riceveranno una guida e saranno pronti a continuare a offrire un sostegno personale al nuovo socio mentre esplora tutto ciò che i Lions hanno da offrire nei primi anni di affiliazione.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Fortunatamente, sono disponibili molte risorse per aiutare il presidente di comitato soci a mettere a punto un piano ben strutturato per acquisire soci, imparare come orientarli ai Lions e al club e, se necessario, adottare misure per cambiare la cultura del club in modo che sia un ambiente accogliente, non solo per i nuovi soci, ma anche per le persone che fanno parte del club da molto tempo.</a:t>
            </a:r>
          </a:p>
          <a:p>
            <a:endParaRPr lang="en-US" dirty="0"/>
          </a:p>
          <a:p>
            <a:r>
              <a:rPr lang="it-IT" dirty="0"/>
              <a:t>Iniziamo con una guida che vi aiuterà a mettere a punto un solido piano di reclutamento per assicurare il mantenimento dei soci nel vostro club.</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9231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392110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Consultate la pagina del Presidente del comitato soci di club all’indirizzo lionsclubs.org/it/membershipchair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1754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42915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01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04605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53743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6946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270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881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33240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908443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41327138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354027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7645339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5603175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958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477754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3973393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5" name="Picture 4">
            <a:extLst>
              <a:ext uri="{FF2B5EF4-FFF2-40B4-BE49-F238E27FC236}">
                <a16:creationId xmlns:a16="http://schemas.microsoft.com/office/drawing/2014/main" id="{C38F4E3E-8309-BDD4-18C8-9B742EED9D3B}"/>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24189392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20782"/>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7" name="Picture 6">
            <a:extLst>
              <a:ext uri="{FF2B5EF4-FFF2-40B4-BE49-F238E27FC236}">
                <a16:creationId xmlns:a16="http://schemas.microsoft.com/office/drawing/2014/main" id="{9CC403D2-3D39-87B3-8C32-B56C3A12F522}"/>
              </a:ext>
            </a:extLst>
          </p:cNvPr>
          <p:cNvPicPr preferRelativeResize="0">
            <a:picLocks/>
          </p:cNvPicPr>
          <p:nvPr userDrawn="1"/>
        </p:nvPicPr>
        <p:blipFill>
          <a:blip r:embed="rId3"/>
          <a:stretch/>
        </p:blipFill>
        <p:spPr>
          <a:xfrm>
            <a:off x="8904765" y="3701421"/>
            <a:ext cx="3081495" cy="2919716"/>
          </a:xfrm>
          <a:prstGeom prst="rect">
            <a:avLst/>
          </a:prstGeom>
        </p:spPr>
      </p:pic>
    </p:spTree>
    <p:extLst>
      <p:ext uri="{BB962C8B-B14F-4D97-AF65-F5344CB8AC3E}">
        <p14:creationId xmlns:p14="http://schemas.microsoft.com/office/powerpoint/2010/main" val="4212366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5" name="Picture 4">
            <a:extLst>
              <a:ext uri="{FF2B5EF4-FFF2-40B4-BE49-F238E27FC236}">
                <a16:creationId xmlns:a16="http://schemas.microsoft.com/office/drawing/2014/main" id="{9E6A5CE1-61A2-694F-A3EC-9F9F972A0C41}"/>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13560585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143925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644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86001" y="555074"/>
            <a:ext cx="7543800"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12542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A9FF69D-0D01-9839-3ED7-7B0797DFD019}"/>
              </a:ext>
            </a:extLst>
          </p:cNvPr>
          <p:cNvPicPr preferRelativeResize="0">
            <a:picLocks/>
          </p:cNvPicPr>
          <p:nvPr userDrawn="1"/>
        </p:nvPicPr>
        <p:blipFill>
          <a:blip r:embed="rId2">
            <a:alphaModFix amt="15000"/>
          </a:blip>
          <a:stretch/>
        </p:blipFill>
        <p:spPr>
          <a:xfrm>
            <a:off x="8904765" y="3701421"/>
            <a:ext cx="3081495" cy="2919716"/>
          </a:xfrm>
          <a:prstGeom prst="rect">
            <a:avLst/>
          </a:prstGeom>
          <a:solidFill>
            <a:srgbClr val="10233F"/>
          </a:solidFill>
          <a:effectLst>
            <a:outerShdw blurRad="50800" dist="50800" dir="5400000" sx="1000" sy="1000" algn="ctr" rotWithShape="0">
              <a:srgbClr val="000000"/>
            </a:outerShdw>
          </a:effectLst>
        </p:spPr>
      </p:pic>
    </p:spTree>
    <p:extLst>
      <p:ext uri="{BB962C8B-B14F-4D97-AF65-F5344CB8AC3E}">
        <p14:creationId xmlns:p14="http://schemas.microsoft.com/office/powerpoint/2010/main" val="58157930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6678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681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4095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32673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56547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085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810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810059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402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629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onsclubs.org/it/membershipchai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lionsclubs.org/it/membershipchai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470_A78F406C.xm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745957" y="2848490"/>
            <a:ext cx="9193910" cy="445043"/>
          </a:xfrm>
        </p:spPr>
        <p:txBody>
          <a:bodyPr/>
          <a:lstStyle/>
          <a:p>
            <a:r>
              <a:rPr lang="it-IT" sz="4000" dirty="0"/>
              <a:t>Strumenti utili e vantaggi di avere un </a:t>
            </a:r>
            <a:br>
              <a:rPr lang="it-IT" sz="4000" dirty="0"/>
            </a:br>
            <a:r>
              <a:rPr lang="it-IT" sz="4000" dirty="0"/>
              <a:t>Presidente di comitato soci di club</a:t>
            </a:r>
          </a:p>
        </p:txBody>
      </p:sp>
    </p:spTree>
    <p:extLst>
      <p:ext uri="{BB962C8B-B14F-4D97-AF65-F5344CB8AC3E}">
        <p14:creationId xmlns:p14="http://schemas.microsoft.com/office/powerpoint/2010/main" val="271951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pic>
        <p:nvPicPr>
          <p:cNvPr id="11" name="Picture 10">
            <a:extLst>
              <a:ext uri="{FF2B5EF4-FFF2-40B4-BE49-F238E27FC236}">
                <a16:creationId xmlns:a16="http://schemas.microsoft.com/office/drawing/2014/main" id="{304CAFA2-CA4C-4F1C-A007-83EE1C10398E}"/>
              </a:ext>
            </a:extLst>
          </p:cNvPr>
          <p:cNvPicPr>
            <a:picLocks noChangeAspect="1"/>
          </p:cNvPicPr>
          <p:nvPr/>
        </p:nvPicPr>
        <p:blipFill rotWithShape="1">
          <a:blip r:embed="rId3"/>
          <a:srcRect b="3826"/>
          <a:stretch/>
        </p:blipFill>
        <p:spPr>
          <a:xfrm>
            <a:off x="674254" y="2019428"/>
            <a:ext cx="10049779" cy="4409440"/>
          </a:xfrm>
          <a:prstGeom prst="rect">
            <a:avLst/>
          </a:prstGeom>
        </p:spPr>
      </p:pic>
      <p:sp>
        <p:nvSpPr>
          <p:cNvPr id="13" name="TextBox 12">
            <a:extLst>
              <a:ext uri="{FF2B5EF4-FFF2-40B4-BE49-F238E27FC236}">
                <a16:creationId xmlns:a16="http://schemas.microsoft.com/office/drawing/2014/main" id="{87ED12DC-D2AD-4957-8DE3-0813F8A4ED9F}"/>
              </a:ext>
            </a:extLst>
          </p:cNvPr>
          <p:cNvSpPr txBox="1"/>
          <p:nvPr/>
        </p:nvSpPr>
        <p:spPr>
          <a:xfrm>
            <a:off x="685800" y="1297508"/>
            <a:ext cx="10306665" cy="677108"/>
          </a:xfrm>
          <a:prstGeom prst="rect">
            <a:avLst/>
          </a:prstGeom>
          <a:noFill/>
        </p:spPr>
        <p:txBody>
          <a:bodyPr wrap="square">
            <a:spAutoFit/>
          </a:bodyPr>
          <a:lstStyle/>
          <a:p>
            <a:r>
              <a:rPr lang="it-IT" sz="1900" b="1" dirty="0">
                <a:solidFill>
                  <a:srgbClr val="0D2240"/>
                </a:solidFill>
                <a:latin typeface="Arial" panose="020B0604020202020204" pitchFamily="34" charset="0"/>
                <a:cs typeface="Arial" panose="020B0604020202020204" pitchFamily="34" charset="0"/>
              </a:rPr>
              <a:t>Visitate la pagina web del Presidente di comitato soci di club: </a:t>
            </a:r>
            <a:r>
              <a:rPr lang="it-IT" sz="1900" dirty="0">
                <a:solidFill>
                  <a:srgbClr val="0D2240"/>
                </a:solidFill>
                <a:latin typeface="Arial" panose="020B0604020202020204" pitchFamily="34" charset="0"/>
                <a:cs typeface="Arial" panose="020B0604020202020204" pitchFamily="34" charset="0"/>
              </a:rPr>
              <a:t>lionsclubs.org/it/membershipchair</a:t>
            </a:r>
          </a:p>
        </p:txBody>
      </p:sp>
      <p:sp>
        <p:nvSpPr>
          <p:cNvPr id="7" name="Rectangle 6">
            <a:extLst>
              <a:ext uri="{FF2B5EF4-FFF2-40B4-BE49-F238E27FC236}">
                <a16:creationId xmlns:a16="http://schemas.microsoft.com/office/drawing/2014/main" id="{7FF2C1B9-70F8-A2B7-6B4C-FD6737E8D01E}"/>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0033FA1F-297F-8AA5-232C-A1A9DF8D4F3E}"/>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3000" u="none" strike="noStrike" cap="none" normalizeH="0" baseline="0" noProof="0" dirty="0">
                <a:ln>
                  <a:noFill/>
                </a:ln>
                <a:solidFill>
                  <a:srgbClr val="00338D"/>
                </a:solidFill>
                <a:uLnTx/>
                <a:uFillTx/>
              </a:rPr>
              <a:t>Volete saperne di più?</a:t>
            </a:r>
          </a:p>
        </p:txBody>
      </p:sp>
    </p:spTree>
    <p:extLst>
      <p:ext uri="{BB962C8B-B14F-4D97-AF65-F5344CB8AC3E}">
        <p14:creationId xmlns:p14="http://schemas.microsoft.com/office/powerpoint/2010/main" val="38710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0938529">
            <a:off x="1112865" y="1596116"/>
            <a:ext cx="3609751" cy="4814887"/>
          </a:xfrm>
          <a:prstGeom prst="rect">
            <a:avLst/>
          </a:prstGeom>
        </p:spPr>
      </p:pic>
      <p:pic>
        <p:nvPicPr>
          <p:cNvPr id="15" name="Picture 14"/>
          <p:cNvPicPr>
            <a:picLocks noChangeAspect="1"/>
          </p:cNvPicPr>
          <p:nvPr/>
        </p:nvPicPr>
        <p:blipFill>
          <a:blip r:embed="rId4"/>
          <a:stretch>
            <a:fillRect/>
          </a:stretch>
        </p:blipFill>
        <p:spPr>
          <a:xfrm rot="479025">
            <a:off x="3264631" y="1053895"/>
            <a:ext cx="4905375" cy="2979159"/>
          </a:xfrm>
          <a:prstGeom prst="rect">
            <a:avLst/>
          </a:prstGeom>
        </p:spPr>
      </p:pic>
      <p:pic>
        <p:nvPicPr>
          <p:cNvPr id="16" name="Picture 15"/>
          <p:cNvPicPr>
            <a:picLocks noChangeAspect="1"/>
          </p:cNvPicPr>
          <p:nvPr/>
        </p:nvPicPr>
        <p:blipFill>
          <a:blip r:embed="rId5"/>
          <a:stretch>
            <a:fillRect/>
          </a:stretch>
        </p:blipFill>
        <p:spPr>
          <a:xfrm rot="20275132">
            <a:off x="3953123" y="2634136"/>
            <a:ext cx="5228554" cy="3221464"/>
          </a:xfrm>
          <a:prstGeom prst="rect">
            <a:avLst/>
          </a:prstGeom>
        </p:spPr>
      </p:pic>
      <p:pic>
        <p:nvPicPr>
          <p:cNvPr id="17" name="Picture 16"/>
          <p:cNvPicPr>
            <a:picLocks noChangeAspect="1"/>
          </p:cNvPicPr>
          <p:nvPr/>
        </p:nvPicPr>
        <p:blipFill>
          <a:blip r:embed="rId6"/>
          <a:stretch>
            <a:fillRect/>
          </a:stretch>
        </p:blipFill>
        <p:spPr>
          <a:xfrm rot="20998688">
            <a:off x="7286463" y="993179"/>
            <a:ext cx="4307437" cy="5224463"/>
          </a:xfrm>
          <a:prstGeom prst="rect">
            <a:avLst/>
          </a:prstGeom>
        </p:spPr>
      </p:pic>
      <p:sp>
        <p:nvSpPr>
          <p:cNvPr id="7" name="Text Placeholder 18">
            <a:extLst>
              <a:ext uri="{FF2B5EF4-FFF2-40B4-BE49-F238E27FC236}">
                <a16:creationId xmlns:a16="http://schemas.microsoft.com/office/drawing/2014/main" id="{E4B29533-9491-EF98-5EF8-60723E807A3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3000" u="none" strike="noStrike" cap="none" normalizeH="0" baseline="0" noProof="0" dirty="0">
                <a:ln>
                  <a:noFill/>
                </a:ln>
                <a:solidFill>
                  <a:srgbClr val="00338D"/>
                </a:solidFill>
                <a:uLnTx/>
                <a:uFillTx/>
              </a:rPr>
              <a:t>Risorse</a:t>
            </a:r>
          </a:p>
        </p:txBody>
      </p:sp>
    </p:spTree>
    <p:extLst>
      <p:ext uri="{BB962C8B-B14F-4D97-AF65-F5344CB8AC3E}">
        <p14:creationId xmlns:p14="http://schemas.microsoft.com/office/powerpoint/2010/main" val="17918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Overlay">
            <a:extLst>
              <a:ext uri="{FF2B5EF4-FFF2-40B4-BE49-F238E27FC236}">
                <a16:creationId xmlns:a16="http://schemas.microsoft.com/office/drawing/2014/main" id="{4A8B8953-2866-F20B-7AF2-72ED528C633C}"/>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Headline">
            <a:extLst>
              <a:ext uri="{FF2B5EF4-FFF2-40B4-BE49-F238E27FC236}">
                <a16:creationId xmlns:a16="http://schemas.microsoft.com/office/drawing/2014/main" id="{7C7FB152-9992-0E79-04F7-D31BB26A5552}"/>
              </a:ext>
            </a:extLst>
          </p:cNvPr>
          <p:cNvSpPr txBox="1">
            <a:spLocks/>
          </p:cNvSpPr>
          <p:nvPr/>
        </p:nvSpPr>
        <p:spPr>
          <a:xfrm>
            <a:off x="1" y="4041167"/>
            <a:ext cx="12192000"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4000" u="none" strike="noStrike" cap="none" normalizeH="0" baseline="0" noProof="0" dirty="0">
                <a:ln>
                  <a:noFill/>
                </a:ln>
                <a:solidFill>
                  <a:schemeClr val="bg1"/>
                </a:solidFill>
                <a:uLnTx/>
                <a:uFillTx/>
              </a:rPr>
              <a:t>Incoraggiare i club a nominare </a:t>
            </a:r>
            <a:br>
              <a:rPr kumimoji="0" lang="it-IT" sz="4000" u="none" strike="noStrike" cap="none" normalizeH="0" baseline="0" noProof="0" dirty="0">
                <a:ln>
                  <a:noFill/>
                </a:ln>
                <a:solidFill>
                  <a:schemeClr val="bg1"/>
                </a:solidFill>
                <a:uLnTx/>
                <a:uFillTx/>
              </a:rPr>
            </a:br>
            <a:r>
              <a:rPr kumimoji="0" lang="it-IT" sz="4000" u="none" strike="noStrike" cap="none" normalizeH="0" baseline="0" noProof="0" dirty="0">
                <a:ln>
                  <a:noFill/>
                </a:ln>
                <a:solidFill>
                  <a:schemeClr val="bg1"/>
                </a:solidFill>
                <a:uLnTx/>
                <a:uFillTx/>
              </a:rPr>
              <a:t>un Presidente di comitato soci</a:t>
            </a:r>
          </a:p>
        </p:txBody>
      </p:sp>
      <p:sp>
        <p:nvSpPr>
          <p:cNvPr id="7" name="Rectangle 6">
            <a:extLst>
              <a:ext uri="{FF2B5EF4-FFF2-40B4-BE49-F238E27FC236}">
                <a16:creationId xmlns:a16="http://schemas.microsoft.com/office/drawing/2014/main" id="{36752B78-3D88-2E41-89B3-A84904B345E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2" name="Page Number - Blue">
            <a:extLst>
              <a:ext uri="{FF2B5EF4-FFF2-40B4-BE49-F238E27FC236}">
                <a16:creationId xmlns:a16="http://schemas.microsoft.com/office/drawing/2014/main" id="{77498BCA-AFA0-CDAC-34F0-20418483FA6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6104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353" y="1151467"/>
            <a:ext cx="4800600" cy="2015936"/>
          </a:xfrm>
          <a:prstGeom prst="rect">
            <a:avLst/>
          </a:prstGeom>
          <a:noFill/>
        </p:spPr>
        <p:txBody>
          <a:bodyPr wrap="square" rtlCol="0">
            <a:spAutoFit/>
          </a:bodyPr>
          <a:lstStyle/>
          <a:p>
            <a:pPr algn="ctr"/>
            <a:r>
              <a:rPr lang="it-IT" sz="12500" b="1" dirty="0">
                <a:solidFill>
                  <a:srgbClr val="00338D"/>
                </a:solidFill>
                <a:latin typeface="Arial" charset="0"/>
                <a:ea typeface="Arial" charset="0"/>
                <a:cs typeface="Arial" charset="0"/>
              </a:rPr>
              <a:t>N.</a:t>
            </a:r>
          </a:p>
        </p:txBody>
      </p:sp>
      <p:sp>
        <p:nvSpPr>
          <p:cNvPr id="4" name="TextBox 3"/>
          <p:cNvSpPr txBox="1"/>
          <p:nvPr/>
        </p:nvSpPr>
        <p:spPr>
          <a:xfrm>
            <a:off x="952501" y="3173439"/>
            <a:ext cx="3962400" cy="1323439"/>
          </a:xfrm>
          <a:prstGeom prst="rect">
            <a:avLst/>
          </a:prstGeom>
          <a:noFill/>
        </p:spPr>
        <p:txBody>
          <a:bodyPr wrap="square" rtlCol="0">
            <a:spAutoFit/>
          </a:bodyPr>
          <a:lstStyle/>
          <a:p>
            <a:pPr algn="ctr"/>
            <a:r>
              <a:rPr lang="it-IT" sz="8000" b="1" dirty="0">
                <a:solidFill>
                  <a:srgbClr val="0D2240"/>
                </a:solidFill>
                <a:latin typeface="Arial" panose="020B0604020202020204" pitchFamily="34" charset="0"/>
                <a:ea typeface="Arial" charset="0"/>
                <a:cs typeface="Arial" panose="020B0604020202020204" pitchFamily="34" charset="0"/>
              </a:rPr>
              <a:t>Club</a:t>
            </a:r>
          </a:p>
        </p:txBody>
      </p:sp>
      <p:cxnSp>
        <p:nvCxnSpPr>
          <p:cNvPr id="8" name="Straight Connector 7"/>
          <p:cNvCxnSpPr/>
          <p:nvPr/>
        </p:nvCxnSpPr>
        <p:spPr bwMode="auto">
          <a:xfrm>
            <a:off x="6096000" y="1219200"/>
            <a:ext cx="0" cy="4800600"/>
          </a:xfrm>
          <a:prstGeom prst="line">
            <a:avLst/>
          </a:prstGeom>
          <a:solidFill>
            <a:srgbClr val="FFFFFF"/>
          </a:solidFill>
          <a:ln w="47625" cap="flat" cmpd="sng" algn="ctr">
            <a:solidFill>
              <a:srgbClr val="B3B2B1"/>
            </a:solidFill>
            <a:prstDash val="sysDot"/>
            <a:round/>
            <a:headEnd type="none" w="med" len="med"/>
            <a:tailEnd type="none" w="med" len="med"/>
          </a:ln>
          <a:effectLst/>
        </p:spPr>
      </p:cxnSp>
      <p:sp>
        <p:nvSpPr>
          <p:cNvPr id="9" name="TextBox 8"/>
          <p:cNvSpPr txBox="1"/>
          <p:nvPr/>
        </p:nvSpPr>
        <p:spPr>
          <a:xfrm>
            <a:off x="6443382" y="1092203"/>
            <a:ext cx="4800600" cy="2015936"/>
          </a:xfrm>
          <a:prstGeom prst="rect">
            <a:avLst/>
          </a:prstGeom>
          <a:noFill/>
        </p:spPr>
        <p:txBody>
          <a:bodyPr wrap="square" rtlCol="0">
            <a:spAutoFit/>
          </a:bodyPr>
          <a:lstStyle/>
          <a:p>
            <a:pPr algn="ctr"/>
            <a:r>
              <a:rPr lang="it-IT" sz="12500" b="1" dirty="0">
                <a:solidFill>
                  <a:srgbClr val="EBB700"/>
                </a:solidFill>
                <a:latin typeface="Arial" charset="0"/>
                <a:ea typeface="Arial" charset="0"/>
                <a:cs typeface="Arial" charset="0"/>
              </a:rPr>
              <a:t>N.%</a:t>
            </a:r>
          </a:p>
        </p:txBody>
      </p:sp>
      <p:sp>
        <p:nvSpPr>
          <p:cNvPr id="21" name="Page Number - Blue">
            <a:extLst>
              <a:ext uri="{FF2B5EF4-FFF2-40B4-BE49-F238E27FC236}">
                <a16:creationId xmlns:a16="http://schemas.microsoft.com/office/drawing/2014/main" id="{0E2EE005-FB0E-CE4C-8F64-07AF0F3C9B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sp>
        <p:nvSpPr>
          <p:cNvPr id="13" name="TextBox 12">
            <a:extLst>
              <a:ext uri="{FF2B5EF4-FFF2-40B4-BE49-F238E27FC236}">
                <a16:creationId xmlns:a16="http://schemas.microsoft.com/office/drawing/2014/main" id="{E05E00E2-EF1D-4883-9069-13343FEB00CC}"/>
              </a:ext>
            </a:extLst>
          </p:cNvPr>
          <p:cNvSpPr txBox="1"/>
          <p:nvPr/>
        </p:nvSpPr>
        <p:spPr>
          <a:xfrm>
            <a:off x="6438899" y="3384233"/>
            <a:ext cx="4800600" cy="2015936"/>
          </a:xfrm>
          <a:prstGeom prst="rect">
            <a:avLst/>
          </a:prstGeom>
          <a:noFill/>
        </p:spPr>
        <p:txBody>
          <a:bodyPr wrap="square" rtlCol="0">
            <a:spAutoFit/>
          </a:bodyPr>
          <a:lstStyle/>
          <a:p>
            <a:pPr algn="ctr"/>
            <a:r>
              <a:rPr lang="it-IT" sz="12500" b="1" dirty="0">
                <a:solidFill>
                  <a:srgbClr val="EBB700"/>
                </a:solidFill>
                <a:latin typeface="Arial" charset="0"/>
                <a:ea typeface="Arial" charset="0"/>
                <a:cs typeface="Arial" charset="0"/>
              </a:rPr>
              <a:t>N.%</a:t>
            </a:r>
          </a:p>
        </p:txBody>
      </p:sp>
      <p:sp>
        <p:nvSpPr>
          <p:cNvPr id="14" name="TextBox 13">
            <a:extLst>
              <a:ext uri="{FF2B5EF4-FFF2-40B4-BE49-F238E27FC236}">
                <a16:creationId xmlns:a16="http://schemas.microsoft.com/office/drawing/2014/main" id="{914AD3AC-10E7-4170-BE10-D8DA7EB2FAA3}"/>
              </a:ext>
            </a:extLst>
          </p:cNvPr>
          <p:cNvSpPr txBox="1"/>
          <p:nvPr/>
        </p:nvSpPr>
        <p:spPr>
          <a:xfrm>
            <a:off x="6092302" y="5281953"/>
            <a:ext cx="5871411" cy="677108"/>
          </a:xfrm>
          <a:prstGeom prst="rect">
            <a:avLst/>
          </a:prstGeom>
          <a:noFill/>
        </p:spPr>
        <p:txBody>
          <a:bodyPr wrap="square" rtlCol="0">
            <a:spAutoFit/>
          </a:bodyPr>
          <a:lstStyle/>
          <a:p>
            <a:pPr algn="ctr"/>
            <a:r>
              <a:rPr lang="it-IT" sz="1900" dirty="0">
                <a:solidFill>
                  <a:srgbClr val="55565A"/>
                </a:solidFill>
                <a:latin typeface="Arial" charset="0"/>
                <a:ea typeface="Arial" charset="0"/>
                <a:cs typeface="Arial" charset="0"/>
              </a:rPr>
              <a:t>con carica vacante di </a:t>
            </a:r>
          </a:p>
          <a:p>
            <a:pPr algn="ctr"/>
            <a:r>
              <a:rPr lang="it-IT" sz="1900" dirty="0">
                <a:solidFill>
                  <a:srgbClr val="55565A"/>
                </a:solidFill>
                <a:latin typeface="Arial" charset="0"/>
                <a:ea typeface="Arial" charset="0"/>
                <a:cs typeface="Arial" charset="0"/>
              </a:rPr>
              <a:t>Presidente di comitato soci di club</a:t>
            </a:r>
          </a:p>
        </p:txBody>
      </p:sp>
      <p:sp>
        <p:nvSpPr>
          <p:cNvPr id="15" name="TextBox 14">
            <a:extLst>
              <a:ext uri="{FF2B5EF4-FFF2-40B4-BE49-F238E27FC236}">
                <a16:creationId xmlns:a16="http://schemas.microsoft.com/office/drawing/2014/main" id="{3ACEF402-C5D4-467A-BECF-B938C98411F1}"/>
              </a:ext>
            </a:extLst>
          </p:cNvPr>
          <p:cNvSpPr txBox="1"/>
          <p:nvPr/>
        </p:nvSpPr>
        <p:spPr>
          <a:xfrm>
            <a:off x="121756" y="4616794"/>
            <a:ext cx="5871411" cy="384721"/>
          </a:xfrm>
          <a:prstGeom prst="rect">
            <a:avLst/>
          </a:prstGeom>
          <a:noFill/>
        </p:spPr>
        <p:txBody>
          <a:bodyPr wrap="square" rtlCol="0">
            <a:spAutoFit/>
          </a:bodyPr>
          <a:lstStyle/>
          <a:p>
            <a:pPr algn="ctr"/>
            <a:r>
              <a:rPr lang="it-IT" sz="1900" dirty="0">
                <a:solidFill>
                  <a:srgbClr val="55565A"/>
                </a:solidFill>
                <a:latin typeface="Arial" charset="0"/>
                <a:ea typeface="Arial" charset="0"/>
                <a:cs typeface="Arial" charset="0"/>
              </a:rPr>
              <a:t>Totale di Lions club nei gruppi GAT 4C e 4D</a:t>
            </a:r>
          </a:p>
        </p:txBody>
      </p:sp>
      <p:sp>
        <p:nvSpPr>
          <p:cNvPr id="10" name="TextBox 9"/>
          <p:cNvSpPr txBox="1"/>
          <p:nvPr/>
        </p:nvSpPr>
        <p:spPr>
          <a:xfrm>
            <a:off x="5993167" y="2821817"/>
            <a:ext cx="5871411" cy="677108"/>
          </a:xfrm>
          <a:prstGeom prst="rect">
            <a:avLst/>
          </a:prstGeom>
          <a:noFill/>
        </p:spPr>
        <p:txBody>
          <a:bodyPr wrap="square" rtlCol="0">
            <a:spAutoFit/>
          </a:bodyPr>
          <a:lstStyle/>
          <a:p>
            <a:pPr algn="ctr"/>
            <a:r>
              <a:rPr lang="it-IT" sz="1900" dirty="0">
                <a:solidFill>
                  <a:srgbClr val="55565A"/>
                </a:solidFill>
                <a:latin typeface="Arial" charset="0"/>
                <a:ea typeface="Arial" charset="0"/>
                <a:cs typeface="Arial" charset="0"/>
              </a:rPr>
              <a:t>hanno nominato un </a:t>
            </a:r>
          </a:p>
          <a:p>
            <a:pPr algn="ctr"/>
            <a:r>
              <a:rPr lang="it-IT" sz="1900" dirty="0">
                <a:solidFill>
                  <a:srgbClr val="55565A"/>
                </a:solidFill>
                <a:latin typeface="Arial" charset="0"/>
                <a:ea typeface="Arial" charset="0"/>
                <a:cs typeface="Arial" charset="0"/>
              </a:rPr>
              <a:t>Presidente di comitato soci di club</a:t>
            </a:r>
          </a:p>
        </p:txBody>
      </p:sp>
    </p:spTree>
    <p:extLst>
      <p:ext uri="{BB962C8B-B14F-4D97-AF65-F5344CB8AC3E}">
        <p14:creationId xmlns:p14="http://schemas.microsoft.com/office/powerpoint/2010/main" val="49698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pic>
        <p:nvPicPr>
          <p:cNvPr id="8" name="Picture 7">
            <a:extLst>
              <a:ext uri="{FF2B5EF4-FFF2-40B4-BE49-F238E27FC236}">
                <a16:creationId xmlns:a16="http://schemas.microsoft.com/office/drawing/2014/main" id="{835D4A39-A4FE-47ED-8F6C-1B755D181824}"/>
              </a:ext>
            </a:extLst>
          </p:cNvPr>
          <p:cNvPicPr>
            <a:picLocks noChangeAspect="1"/>
          </p:cNvPicPr>
          <p:nvPr/>
        </p:nvPicPr>
        <p:blipFill>
          <a:blip r:embed="rId3"/>
          <a:srcRect/>
          <a:stretch/>
        </p:blipFill>
        <p:spPr>
          <a:xfrm>
            <a:off x="6253896" y="1958501"/>
            <a:ext cx="5239940" cy="3492441"/>
          </a:xfrm>
          <a:prstGeom prst="rect">
            <a:avLst/>
          </a:prstGeom>
        </p:spPr>
      </p:pic>
      <p:sp>
        <p:nvSpPr>
          <p:cNvPr id="13" name="Text Placeholder 18">
            <a:extLst>
              <a:ext uri="{FF2B5EF4-FFF2-40B4-BE49-F238E27FC236}">
                <a16:creationId xmlns:a16="http://schemas.microsoft.com/office/drawing/2014/main" id="{45948853-29CE-4C91-96DF-EFAAC9A73AE1}"/>
              </a:ext>
            </a:extLst>
          </p:cNvPr>
          <p:cNvSpPr txBox="1">
            <a:spLocks/>
          </p:cNvSpPr>
          <p:nvPr/>
        </p:nvSpPr>
        <p:spPr>
          <a:xfrm>
            <a:off x="0" y="311568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6000" dirty="0">
                <a:solidFill>
                  <a:srgbClr val="00338D"/>
                </a:solidFill>
              </a:rPr>
              <a:t>Discussione</a:t>
            </a:r>
          </a:p>
        </p:txBody>
      </p:sp>
      <p:sp>
        <p:nvSpPr>
          <p:cNvPr id="10" name="Text Placeholder 18">
            <a:extLst>
              <a:ext uri="{FF2B5EF4-FFF2-40B4-BE49-F238E27FC236}">
                <a16:creationId xmlns:a16="http://schemas.microsoft.com/office/drawing/2014/main" id="{DFF1D858-B0A5-16A6-A351-63DBCF7A2D4C}"/>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3000" u="none" strike="noStrike" cap="none" normalizeH="0" baseline="0" noProof="0" dirty="0">
                <a:ln>
                  <a:noFill/>
                </a:ln>
                <a:solidFill>
                  <a:srgbClr val="00338D"/>
                </a:solidFill>
                <a:uLnTx/>
                <a:uFillTx/>
              </a:rPr>
              <a:t>Presidente di comitato soci</a:t>
            </a:r>
          </a:p>
        </p:txBody>
      </p:sp>
      <p:pic>
        <p:nvPicPr>
          <p:cNvPr id="15" name="Picture 14">
            <a:extLst>
              <a:ext uri="{FF2B5EF4-FFF2-40B4-BE49-F238E27FC236}">
                <a16:creationId xmlns:a16="http://schemas.microsoft.com/office/drawing/2014/main" id="{07AA7764-30D5-1F8C-C974-26F5414F554A}"/>
              </a:ext>
            </a:extLst>
          </p:cNvPr>
          <p:cNvPicPr>
            <a:picLocks noChangeAspect="1"/>
          </p:cNvPicPr>
          <p:nvPr/>
        </p:nvPicPr>
        <p:blipFill>
          <a:blip r:embed="rId4"/>
          <a:srcRect/>
          <a:stretch/>
        </p:blipFill>
        <p:spPr>
          <a:xfrm>
            <a:off x="616288" y="5698526"/>
            <a:ext cx="702199" cy="702199"/>
          </a:xfrm>
          <a:prstGeom prst="rect">
            <a:avLst/>
          </a:prstGeom>
        </p:spPr>
      </p:pic>
      <p:sp>
        <p:nvSpPr>
          <p:cNvPr id="16" name="Rectangle 15">
            <a:extLst>
              <a:ext uri="{FF2B5EF4-FFF2-40B4-BE49-F238E27FC236}">
                <a16:creationId xmlns:a16="http://schemas.microsoft.com/office/drawing/2014/main" id="{D2B9AC01-AB46-7F4E-5D5D-CA78695EC374}"/>
              </a:ext>
            </a:extLst>
          </p:cNvPr>
          <p:cNvSpPr/>
          <p:nvPr/>
        </p:nvSpPr>
        <p:spPr>
          <a:xfrm>
            <a:off x="2281027" y="3911600"/>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9331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396845" y="3056465"/>
            <a:ext cx="9553958" cy="1752600"/>
          </a:xfrm>
        </p:spPr>
        <p:txBody>
          <a:bodyPr/>
          <a:lstStyle/>
          <a:p>
            <a:r>
              <a:rPr lang="it-IT" sz="3300" dirty="0"/>
              <a:t>Ringraziandovi, vi invito a contattarci </a:t>
            </a:r>
          </a:p>
          <a:p>
            <a:r>
              <a:rPr lang="it-IT" sz="3300" b="1" dirty="0">
                <a:solidFill>
                  <a:srgbClr val="FFC000"/>
                </a:solidFill>
              </a:rPr>
              <a:t>[Inserire qui le vostre informazioni di contatto]</a:t>
            </a:r>
            <a:r>
              <a:rPr lang="it-IT" sz="3300" dirty="0"/>
              <a:t> </a:t>
            </a:r>
          </a:p>
          <a:p>
            <a:r>
              <a:rPr lang="it-IT" sz="3300" dirty="0"/>
              <a:t>per qualsiasi ulteriore domanda.</a:t>
            </a:r>
          </a:p>
        </p:txBody>
      </p:sp>
    </p:spTree>
    <p:extLst>
      <p:ext uri="{BB962C8B-B14F-4D97-AF65-F5344CB8AC3E}">
        <p14:creationId xmlns:p14="http://schemas.microsoft.com/office/powerpoint/2010/main" val="25356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3DE123AE-45F7-AD45-9A03-670F7C850085}"/>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ABA97F3C-FB3B-BB42-84C0-9E85ABB520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5" name="Picture 14">
            <a:extLst>
              <a:ext uri="{FF2B5EF4-FFF2-40B4-BE49-F238E27FC236}">
                <a16:creationId xmlns:a16="http://schemas.microsoft.com/office/drawing/2014/main" id="{7304098B-FD38-0249-B57F-1FE5ED74133A}"/>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255034"/>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it-IT" sz="6000" b="1" dirty="0">
                <a:solidFill>
                  <a:schemeClr val="bg1"/>
                </a:solidFill>
                <a:latin typeface="Arial" panose="020B0604020202020204" pitchFamily="34" charset="0"/>
                <a:ea typeface="Helvetica Neue" charset="0"/>
                <a:cs typeface="Arial" panose="020B0604020202020204" pitchFamily="34" charset="0"/>
              </a:rPr>
              <a:t>Grazie</a:t>
            </a:r>
          </a:p>
        </p:txBody>
      </p:sp>
      <p:sp>
        <p:nvSpPr>
          <p:cNvPr id="6" name="Gold Bar"/>
          <p:cNvSpPr/>
          <p:nvPr/>
        </p:nvSpPr>
        <p:spPr>
          <a:xfrm>
            <a:off x="5379111" y="33783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3171770" y="6248400"/>
            <a:ext cx="3399810" cy="338554"/>
          </a:xfrm>
          <a:prstGeom prst="rect">
            <a:avLst/>
          </a:prstGeom>
          <a:noFill/>
        </p:spPr>
        <p:txBody>
          <a:bodyPr wrap="square" rtlCol="0">
            <a:spAutoFit/>
          </a:bodyPr>
          <a:lstStyle/>
          <a:p>
            <a:r>
              <a:rPr lang="it-IT" sz="1600" b="1" dirty="0">
                <a:solidFill>
                  <a:schemeClr val="bg1"/>
                </a:solidFill>
              </a:rPr>
              <a:t>© 2022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it-IT" sz="1600" b="1" dirty="0">
                <a:solidFill>
                  <a:schemeClr val="bg1"/>
                </a:solidFill>
              </a:rPr>
              <a:t>XXXX 00/00 IT</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10" name="Picture 9">
            <a:extLst>
              <a:ext uri="{FF2B5EF4-FFF2-40B4-BE49-F238E27FC236}">
                <a16:creationId xmlns:a16="http://schemas.microsoft.com/office/drawing/2014/main" id="{7BEFAC29-297A-184B-B803-5B2FB20B298C}"/>
              </a:ext>
            </a:extLst>
          </p:cNvPr>
          <p:cNvPicPr>
            <a:picLocks noChangeAspect="1"/>
          </p:cNvPicPr>
          <p:nvPr/>
        </p:nvPicPr>
        <p:blipFill>
          <a:blip r:embed="rId3"/>
          <a:srcRect/>
          <a:stretch/>
        </p:blipFill>
        <p:spPr>
          <a:xfrm>
            <a:off x="616288" y="5698526"/>
            <a:ext cx="702199" cy="702199"/>
          </a:xfrm>
          <a:prstGeom prst="rect">
            <a:avLst/>
          </a:prstGeom>
        </p:spPr>
      </p:pic>
      <p:sp>
        <p:nvSpPr>
          <p:cNvPr id="9" name="Rectangle 8">
            <a:extLst>
              <a:ext uri="{FF2B5EF4-FFF2-40B4-BE49-F238E27FC236}">
                <a16:creationId xmlns:a16="http://schemas.microsoft.com/office/drawing/2014/main" id="{EFD82CCD-8BE4-4712-8692-2F42D58F9EAE}"/>
              </a:ext>
            </a:extLst>
          </p:cNvPr>
          <p:cNvSpPr/>
          <p:nvPr/>
        </p:nvSpPr>
        <p:spPr>
          <a:xfrm>
            <a:off x="616288" y="673197"/>
            <a:ext cx="10686712" cy="553998"/>
          </a:xfrm>
          <a:prstGeom prst="rect">
            <a:avLst/>
          </a:prstGeom>
        </p:spPr>
        <p:txBody>
          <a:bodyPr wrap="square">
            <a:spAutoFit/>
          </a:bodyPr>
          <a:lstStyle/>
          <a:p>
            <a:r>
              <a:rPr lang="it-IT" sz="3000" b="1" dirty="0">
                <a:solidFill>
                  <a:srgbClr val="00338D"/>
                </a:solidFill>
                <a:latin typeface="Arial" panose="020B0604020202020204" pitchFamily="34" charset="0"/>
                <a:cs typeface="Arial" panose="020B0604020202020204" pitchFamily="34" charset="0"/>
              </a:rPr>
              <a:t>I vantaggi di avere un Presidente di comitato soci di club</a:t>
            </a:r>
          </a:p>
        </p:txBody>
      </p:sp>
      <p:sp>
        <p:nvSpPr>
          <p:cNvPr id="11" name="TextBox 10">
            <a:extLst>
              <a:ext uri="{FF2B5EF4-FFF2-40B4-BE49-F238E27FC236}">
                <a16:creationId xmlns:a16="http://schemas.microsoft.com/office/drawing/2014/main" id="{91C207AA-140B-40FA-A28B-2F9AB3ADEF14}"/>
              </a:ext>
            </a:extLst>
          </p:cNvPr>
          <p:cNvSpPr txBox="1"/>
          <p:nvPr/>
        </p:nvSpPr>
        <p:spPr>
          <a:xfrm>
            <a:off x="616288" y="1403360"/>
            <a:ext cx="5982485" cy="3893374"/>
          </a:xfrm>
          <a:prstGeom prst="rect">
            <a:avLst/>
          </a:prstGeom>
          <a:noFill/>
        </p:spPr>
        <p:txBody>
          <a:bodyPr wrap="square" rtlCol="0">
            <a:spAutoFit/>
          </a:bodyPr>
          <a:lstStyle/>
          <a:p>
            <a:pPr marL="514350" indent="-514350" fontAlgn="base">
              <a:spcBef>
                <a:spcPct val="0"/>
              </a:spcBef>
              <a:spcAft>
                <a:spcPct val="0"/>
              </a:spcAft>
              <a:buFont typeface="+mj-lt"/>
              <a:buAutoNum type="arabicPeriod"/>
            </a:pPr>
            <a:r>
              <a:rPr lang="it-IT"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Sviluppare un piano per la crescita associativa</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it-IT"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Verificare che i nuovi soci ricevano un orientamento adeguato</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it-IT"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Promuovere il club in occasione di eventi di service in pubblico, collaborando con gli altri officer del club</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it-IT"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Identificare le opportunità per reclutare potenziali soci e invitarli a entrare a far parte del club</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it-IT"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Migliorare la visibilità del club, l'impegno, l'impatto sulla comunità e l'utilizzo dei programmi di soddisfazione dei soci</a:t>
            </a:r>
          </a:p>
        </p:txBody>
      </p:sp>
      <p:pic>
        <p:nvPicPr>
          <p:cNvPr id="3" name="Picture 2">
            <a:extLst>
              <a:ext uri="{FF2B5EF4-FFF2-40B4-BE49-F238E27FC236}">
                <a16:creationId xmlns:a16="http://schemas.microsoft.com/office/drawing/2014/main" id="{AC3CC86F-7F9C-4C9E-89F2-6D389BAB0E18}"/>
              </a:ext>
            </a:extLst>
          </p:cNvPr>
          <p:cNvPicPr>
            <a:picLocks noChangeAspect="1"/>
          </p:cNvPicPr>
          <p:nvPr/>
        </p:nvPicPr>
        <p:blipFill>
          <a:blip r:embed="rId4"/>
          <a:stretch>
            <a:fillRect/>
          </a:stretch>
        </p:blipFill>
        <p:spPr>
          <a:xfrm>
            <a:off x="6788936" y="1492835"/>
            <a:ext cx="4690975" cy="3128890"/>
          </a:xfrm>
          <a:prstGeom prst="rect">
            <a:avLst/>
          </a:prstGeom>
        </p:spPr>
      </p:pic>
      <p:sp>
        <p:nvSpPr>
          <p:cNvPr id="12" name="Rectangle 11">
            <a:extLst>
              <a:ext uri="{FF2B5EF4-FFF2-40B4-BE49-F238E27FC236}">
                <a16:creationId xmlns:a16="http://schemas.microsoft.com/office/drawing/2014/main" id="{8229E145-CD7E-9EB8-932D-09C0A583C4B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4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67ECB-F462-46C4-8FC1-43F24B3E687D}"/>
              </a:ext>
            </a:extLst>
          </p:cNvPr>
          <p:cNvPicPr>
            <a:picLocks noChangeAspect="1"/>
          </p:cNvPicPr>
          <p:nvPr/>
        </p:nvPicPr>
        <p:blipFill>
          <a:blip r:embed="rId3"/>
          <a:stretch>
            <a:fillRect/>
          </a:stretch>
        </p:blipFill>
        <p:spPr>
          <a:xfrm>
            <a:off x="0" y="0"/>
            <a:ext cx="12192000" cy="6857999"/>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10" name="Overlay">
            <a:extLst>
              <a:ext uri="{FF2B5EF4-FFF2-40B4-BE49-F238E27FC236}">
                <a16:creationId xmlns:a16="http://schemas.microsoft.com/office/drawing/2014/main" id="{6D44972E-3941-CAED-2845-267AB7CA1BF8}"/>
              </a:ext>
            </a:extLst>
          </p:cNvPr>
          <p:cNvSpPr/>
          <p:nvPr/>
        </p:nvSpPr>
        <p:spPr>
          <a:xfrm>
            <a:off x="16933"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B302187-9CA7-8D43-BA0A-B93259139B6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4000" u="none" strike="noStrike" cap="none" normalizeH="0" baseline="0" noProof="0" dirty="0">
                <a:ln>
                  <a:noFill/>
                </a:ln>
                <a:solidFill>
                  <a:schemeClr val="bg1"/>
                </a:solidFill>
                <a:uLnTx/>
                <a:uFillTx/>
              </a:rPr>
              <a:t>Prime impressioni e mantenimento dei soci</a:t>
            </a:r>
          </a:p>
        </p:txBody>
      </p:sp>
      <p:sp>
        <p:nvSpPr>
          <p:cNvPr id="11" name="Rectangle 10">
            <a:extLst>
              <a:ext uri="{FF2B5EF4-FFF2-40B4-BE49-F238E27FC236}">
                <a16:creationId xmlns:a16="http://schemas.microsoft.com/office/drawing/2014/main" id="{FC6C96E9-5F84-BB73-C1E8-5F51CFD7FD03}"/>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2" name="Page Number - Blue">
            <a:extLst>
              <a:ext uri="{FF2B5EF4-FFF2-40B4-BE49-F238E27FC236}">
                <a16:creationId xmlns:a16="http://schemas.microsoft.com/office/drawing/2014/main" id="{58585EA3-1F78-76B0-1A45-48E20D1AEC4F}"/>
              </a:ext>
            </a:extLst>
          </p:cNvPr>
          <p:cNvSpPr txBox="1">
            <a:spLocks noChangeArrowheads="1"/>
          </p:cNvSpPr>
          <p:nvPr/>
        </p:nvSpPr>
        <p:spPr bwMode="auto">
          <a:xfrm>
            <a:off x="11520226" y="638379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chemeClr val="bg1"/>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chemeClr val="bg1"/>
              </a:solidFill>
              <a:effectLst/>
              <a:uLnTx/>
              <a:uFillTx/>
              <a:latin typeface="Arial" charset="0"/>
              <a:ea typeface="ヒラギノ角ゴ Pro W3" charset="0"/>
            </a:endParaRPr>
          </a:p>
        </p:txBody>
      </p:sp>
    </p:spTree>
    <p:extLst>
      <p:ext uri="{BB962C8B-B14F-4D97-AF65-F5344CB8AC3E}">
        <p14:creationId xmlns:p14="http://schemas.microsoft.com/office/powerpoint/2010/main" val="26243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cap="none" normalizeH="0" baseline="0" noProof="0" dirty="0">
                <a:ln>
                  <a:noFill/>
                </a:ln>
                <a:solidFill>
                  <a:prstClr val="white">
                    <a:alpha val="44000"/>
                  </a:prstClr>
                </a:solidFill>
                <a:uLnTx/>
                <a:uFillTx/>
                <a:latin typeface="Calibri" panose="020F0502020204030204"/>
                <a:ea typeface="+mn-ea"/>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Box 3">
            <a:extLst>
              <a:ext uri="{FF2B5EF4-FFF2-40B4-BE49-F238E27FC236}">
                <a16:creationId xmlns:a16="http://schemas.microsoft.com/office/drawing/2014/main" id="{3F323634-9FCC-4FCA-84AF-44CA63661321}"/>
              </a:ext>
            </a:extLst>
          </p:cNvPr>
          <p:cNvSpPr txBox="1"/>
          <p:nvPr/>
        </p:nvSpPr>
        <p:spPr>
          <a:xfrm>
            <a:off x="2541744" y="6019048"/>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Questa risorsa è disponibile all’indirizzo: </a:t>
            </a: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hlinkClick r:id="rId3"/>
              </a:rPr>
              <a:t>http://lionsclubs.org/it/membershipchair</a:t>
            </a: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B42A4A2-9406-4FA0-B4E4-C9D0CB797771}"/>
              </a:ext>
            </a:extLst>
          </p:cNvPr>
          <p:cNvSpPr txBox="1"/>
          <p:nvPr/>
        </p:nvSpPr>
        <p:spPr>
          <a:xfrm>
            <a:off x="2541744" y="965878"/>
            <a:ext cx="5213925"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Fase 1: </a:t>
            </a:r>
            <a:r>
              <a:rPr lang="it-IT" sz="1900" b="1" dirty="0">
                <a:solidFill>
                  <a:prstClr val="black"/>
                </a:solidFill>
                <a:latin typeface="Arial" panose="020B0604020202020204" pitchFamily="34" charset="0"/>
                <a:cs typeface="Arial" panose="020B0604020202020204" pitchFamily="34" charset="0"/>
              </a:rPr>
              <a:t>Definire la soddisfazione dei soci del vostro club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Imparate dai vostri soci!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Fase 2: Creare il vostro piano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Risolvere i conflitti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Non fare la differenza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Non avere un senso di appartenenza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Fase 3: Implementare ed esaminare il piano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Comunicare il vostro piano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Gestire eventuali resistenze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Implementazione in itinere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Risorse in questa guida: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900" dirty="0">
                <a:solidFill>
                  <a:prstClr val="black"/>
                </a:solidFill>
                <a:latin typeface="Arial" panose="020B0604020202020204" pitchFamily="34" charset="0"/>
                <a:cs typeface="Arial" panose="020B0604020202020204" pitchFamily="34" charset="0"/>
              </a:rPr>
              <a:t>Questionario per i nuovi soci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900" dirty="0">
                <a:solidFill>
                  <a:prstClr val="black"/>
                </a:solidFill>
                <a:latin typeface="Arial" panose="020B0604020202020204" pitchFamily="34" charset="0"/>
                <a:cs typeface="Arial" panose="020B0604020202020204" pitchFamily="34" charset="0"/>
              </a:rPr>
              <a:t>Questionario per gli ex soci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Modello di piano d'azione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27A3D8-DEB5-4684-9D66-37C5742DEB0E}"/>
              </a:ext>
            </a:extLst>
          </p:cNvPr>
          <p:cNvPicPr>
            <a:picLocks noChangeAspect="1"/>
          </p:cNvPicPr>
          <p:nvPr/>
        </p:nvPicPr>
        <p:blipFill>
          <a:blip r:embed="rId4"/>
          <a:stretch>
            <a:fillRect/>
          </a:stretch>
        </p:blipFill>
        <p:spPr>
          <a:xfrm>
            <a:off x="7920790" y="988593"/>
            <a:ext cx="3774439" cy="4872789"/>
          </a:xfrm>
          <a:prstGeom prst="rect">
            <a:avLst/>
          </a:prstGeom>
        </p:spPr>
      </p:pic>
      <p:sp>
        <p:nvSpPr>
          <p:cNvPr id="14" name="Headline">
            <a:extLst>
              <a:ext uri="{FF2B5EF4-FFF2-40B4-BE49-F238E27FC236}">
                <a16:creationId xmlns:a16="http://schemas.microsoft.com/office/drawing/2014/main" id="{E17E5898-9DAB-4020-80C6-DD9F5A14055A}"/>
              </a:ext>
            </a:extLst>
          </p:cNvPr>
          <p:cNvSpPr txBox="1">
            <a:spLocks/>
          </p:cNvSpPr>
          <p:nvPr/>
        </p:nvSpPr>
        <p:spPr>
          <a:xfrm>
            <a:off x="110067" y="366727"/>
            <a:ext cx="2266555" cy="965362"/>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lang="it-IT" sz="2400" dirty="0">
                <a:solidFill>
                  <a:srgbClr val="FFC000"/>
                </a:solidFill>
                <a:latin typeface="Arial" panose="020B0604020202020204" pitchFamily="34" charset="0"/>
                <a:cs typeface="Arial" panose="020B0604020202020204" pitchFamily="34" charset="0"/>
              </a:rPr>
              <a:t>M</a:t>
            </a:r>
            <a:r>
              <a:rPr kumimoji="0" lang="it-IT" sz="2400" u="none" strike="noStrike" cap="none" normalizeH="0" baseline="0" noProof="0" dirty="0">
                <a:ln>
                  <a:noFill/>
                </a:ln>
                <a:solidFill>
                  <a:srgbClr val="FFC000"/>
                </a:solidFill>
                <a:uLnTx/>
                <a:uFillTx/>
                <a:latin typeface="Arial" panose="020B0604020202020204" pitchFamily="34" charset="0"/>
                <a:cs typeface="Arial" panose="020B0604020202020204" pitchFamily="34" charset="0"/>
              </a:rPr>
              <a:t>antenimento dei soci</a:t>
            </a:r>
          </a:p>
        </p:txBody>
      </p:sp>
    </p:spTree>
    <p:extLst>
      <p:ext uri="{BB962C8B-B14F-4D97-AF65-F5344CB8AC3E}">
        <p14:creationId xmlns:p14="http://schemas.microsoft.com/office/powerpoint/2010/main" val="3157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6" name="Overlay">
            <a:extLst>
              <a:ext uri="{FF2B5EF4-FFF2-40B4-BE49-F238E27FC236}">
                <a16:creationId xmlns:a16="http://schemas.microsoft.com/office/drawing/2014/main" id="{D86DA45A-CED1-EE1E-8EA4-4DDD6ADBD6C3}"/>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CFD49E0D-E6D2-65AF-9A18-0B862EA9B099}"/>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4000" u="none" strike="noStrike" cap="none" normalizeH="0" baseline="0" noProof="0" dirty="0">
                <a:ln>
                  <a:noFill/>
                </a:ln>
                <a:solidFill>
                  <a:schemeClr val="bg1"/>
                </a:solidFill>
                <a:uLnTx/>
                <a:uFillTx/>
              </a:rPr>
              <a:t>Investitura e orientamento</a:t>
            </a:r>
          </a:p>
        </p:txBody>
      </p:sp>
      <p:sp>
        <p:nvSpPr>
          <p:cNvPr id="10" name="Rectangle 9">
            <a:extLst>
              <a:ext uri="{FF2B5EF4-FFF2-40B4-BE49-F238E27FC236}">
                <a16:creationId xmlns:a16="http://schemas.microsoft.com/office/drawing/2014/main" id="{675D9730-4770-C0F7-7148-2D0B263CA8D6}"/>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984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cap="none" normalizeH="0" baseline="0" noProof="0" dirty="0">
                <a:ln>
                  <a:noFill/>
                </a:ln>
                <a:solidFill>
                  <a:prstClr val="white">
                    <a:alpha val="44000"/>
                  </a:prstClr>
                </a:solidFill>
                <a:uLnTx/>
                <a:uFillTx/>
                <a:latin typeface="Calibri" panose="020F0502020204030204"/>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11667"/>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39" name="TextBox 138"/>
          <p:cNvSpPr txBox="1"/>
          <p:nvPr/>
        </p:nvSpPr>
        <p:spPr>
          <a:xfrm>
            <a:off x="685800" y="1257244"/>
            <a:ext cx="99920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cap="none" normalizeH="0" baseline="0" noProof="0" dirty="0">
                <a:ln>
                  <a:noFill/>
                </a:ln>
                <a:solidFill>
                  <a:prstClr val="black"/>
                </a:solidFill>
                <a:uLnTx/>
                <a:uFillTx/>
                <a:latin typeface="Arial" charset="0"/>
                <a:ea typeface="Arial" charset="0"/>
                <a:cs typeface="Arial" charset="0"/>
              </a:rPr>
              <a:t>La preparazione e l'orientamento dovranno essere ben pianificati e ponderati. Utilizzate i seguenti strumenti per garantire il successo.</a:t>
            </a:r>
          </a:p>
        </p:txBody>
      </p:sp>
      <p:sp>
        <p:nvSpPr>
          <p:cNvPr id="140" name="TextBox 139"/>
          <p:cNvSpPr txBox="1"/>
          <p:nvPr/>
        </p:nvSpPr>
        <p:spPr>
          <a:xfrm>
            <a:off x="953704" y="2227278"/>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900" b="1" dirty="0">
                <a:solidFill>
                  <a:srgbClr val="00338D"/>
                </a:solidFill>
                <a:latin typeface="Arial" charset="0"/>
                <a:ea typeface="Arial" charset="0"/>
                <a:cs typeface="Arial" charset="0"/>
              </a:rPr>
              <a:t>Questionario per i nuovi soci</a:t>
            </a:r>
          </a:p>
        </p:txBody>
      </p:sp>
      <p:sp>
        <p:nvSpPr>
          <p:cNvPr id="141" name="TextBox 140"/>
          <p:cNvSpPr txBox="1"/>
          <p:nvPr/>
        </p:nvSpPr>
        <p:spPr>
          <a:xfrm>
            <a:off x="961610" y="3270570"/>
            <a:ext cx="617579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900" b="1" dirty="0">
                <a:solidFill>
                  <a:srgbClr val="00338D"/>
                </a:solidFill>
                <a:latin typeface="Arial" charset="0"/>
                <a:ea typeface="Arial" charset="0"/>
                <a:cs typeface="Arial" charset="0"/>
              </a:rPr>
              <a:t>Guida alla cerimonia dell’investitura per nuovi soci</a:t>
            </a:r>
          </a:p>
        </p:txBody>
      </p:sp>
      <p:sp>
        <p:nvSpPr>
          <p:cNvPr id="147" name="TextBox 146"/>
          <p:cNvSpPr txBox="1"/>
          <p:nvPr/>
        </p:nvSpPr>
        <p:spPr>
          <a:xfrm>
            <a:off x="961609" y="2582515"/>
            <a:ext cx="85747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cap="none" normalizeH="0" baseline="0" noProof="0" dirty="0">
                <a:ln>
                  <a:noFill/>
                </a:ln>
                <a:solidFill>
                  <a:srgbClr val="55565A"/>
                </a:solidFill>
                <a:uLnTx/>
                <a:uFillTx/>
                <a:latin typeface="Arial" charset="0"/>
                <a:ea typeface="Arial" charset="0"/>
                <a:cs typeface="Arial" charset="0"/>
              </a:rPr>
              <a:t>Incluso nella guida “Semplicemente... chiedete!”, può essere usato per mettere in collegamento i soci con esperienze arricchenti per loro.</a:t>
            </a:r>
          </a:p>
        </p:txBody>
      </p:sp>
      <p:sp>
        <p:nvSpPr>
          <p:cNvPr id="29" name="TextBox 28"/>
          <p:cNvSpPr txBox="1"/>
          <p:nvPr/>
        </p:nvSpPr>
        <p:spPr>
          <a:xfrm>
            <a:off x="961610" y="3787804"/>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900" b="1" dirty="0">
                <a:solidFill>
                  <a:srgbClr val="00338D"/>
                </a:solidFill>
                <a:latin typeface="Arial" charset="0"/>
                <a:ea typeface="Arial" charset="0"/>
                <a:cs typeface="Arial" charset="0"/>
              </a:rPr>
              <a:t>Risorse per l’orientamento dei nuovi soci</a:t>
            </a:r>
          </a:p>
        </p:txBody>
      </p:sp>
      <p:sp>
        <p:nvSpPr>
          <p:cNvPr id="30" name="TextBox 29"/>
          <p:cNvSpPr txBox="1"/>
          <p:nvPr/>
        </p:nvSpPr>
        <p:spPr>
          <a:xfrm>
            <a:off x="1136624" y="4238713"/>
            <a:ext cx="570989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cap="none" normalizeH="0" baseline="0" noProof="0" dirty="0">
                <a:ln>
                  <a:noFill/>
                </a:ln>
                <a:solidFill>
                  <a:srgbClr val="55565A"/>
                </a:solidFill>
                <a:uLnTx/>
                <a:uFillTx/>
                <a:latin typeface="Arial" charset="0"/>
                <a:ea typeface="Arial" charset="0"/>
                <a:cs typeface="Arial" charset="0"/>
              </a:rPr>
              <a:t>Guida del formatore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cap="none" normalizeH="0" baseline="0" noProof="0" dirty="0">
                <a:ln>
                  <a:noFill/>
                </a:ln>
                <a:solidFill>
                  <a:srgbClr val="55565A"/>
                </a:solidFill>
                <a:uLnTx/>
                <a:uFillTx/>
                <a:latin typeface="Arial" charset="0"/>
                <a:ea typeface="Arial" charset="0"/>
                <a:cs typeface="Arial" charset="0"/>
              </a:rPr>
              <a:t>Guida del partecipante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cap="none" normalizeH="0" baseline="0" noProof="0" dirty="0">
                <a:ln>
                  <a:noFill/>
                </a:ln>
                <a:solidFill>
                  <a:srgbClr val="55565A"/>
                </a:solidFill>
                <a:uLnTx/>
                <a:uFillTx/>
                <a:latin typeface="Arial" charset="0"/>
                <a:ea typeface="Arial" charset="0"/>
                <a:cs typeface="Arial" charset="0"/>
              </a:rPr>
              <a:t>PowerPoint Orientamento</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it-IT" sz="3000" dirty="0">
                <a:solidFill>
                  <a:srgbClr val="00338D"/>
                </a:solidFill>
              </a:rPr>
              <a:t>Orientamento dei nuovi soci</a:t>
            </a:r>
          </a:p>
        </p:txBody>
      </p:sp>
      <p:sp>
        <p:nvSpPr>
          <p:cNvPr id="35" name="TextBox 34">
            <a:extLst>
              <a:ext uri="{FF2B5EF4-FFF2-40B4-BE49-F238E27FC236}">
                <a16:creationId xmlns:a16="http://schemas.microsoft.com/office/drawing/2014/main" id="{DA0089E0-5E2D-4802-A64C-8ED03F8C5041}"/>
              </a:ext>
            </a:extLst>
          </p:cNvPr>
          <p:cNvSpPr txBox="1"/>
          <p:nvPr/>
        </p:nvSpPr>
        <p:spPr>
          <a:xfrm>
            <a:off x="969516" y="5113426"/>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1" i="0" u="none" strike="noStrike" cap="none" normalizeH="0" baseline="0" noProof="0" dirty="0">
                <a:ln>
                  <a:noFill/>
                </a:ln>
                <a:solidFill>
                  <a:srgbClr val="00338D"/>
                </a:solidFill>
                <a:uLnTx/>
                <a:uFillTx/>
                <a:latin typeface="Arial" charset="0"/>
                <a:ea typeface="Arial" charset="0"/>
                <a:cs typeface="Arial" charset="0"/>
              </a:rPr>
              <a:t>Programma Mentori</a:t>
            </a:r>
          </a:p>
        </p:txBody>
      </p:sp>
      <p:sp>
        <p:nvSpPr>
          <p:cNvPr id="37" name="TextBox 36">
            <a:extLst>
              <a:ext uri="{FF2B5EF4-FFF2-40B4-BE49-F238E27FC236}">
                <a16:creationId xmlns:a16="http://schemas.microsoft.com/office/drawing/2014/main" id="{C303ABAD-F3C8-4B4A-B64F-81B2EEB95AA9}"/>
              </a:ext>
            </a:extLst>
          </p:cNvPr>
          <p:cNvSpPr txBox="1"/>
          <p:nvPr/>
        </p:nvSpPr>
        <p:spPr>
          <a:xfrm>
            <a:off x="961610" y="5613957"/>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900" b="1" dirty="0">
                <a:solidFill>
                  <a:srgbClr val="00338D"/>
                </a:solidFill>
                <a:latin typeface="Arial" charset="0"/>
                <a:ea typeface="Arial" charset="0"/>
                <a:cs typeface="Arial" charset="0"/>
              </a:rPr>
              <a:t>Email sull’esperienza dei nuovi soci</a:t>
            </a:r>
          </a:p>
        </p:txBody>
      </p:sp>
      <p:sp>
        <p:nvSpPr>
          <p:cNvPr id="53" name="TextBox 52">
            <a:extLst>
              <a:ext uri="{FF2B5EF4-FFF2-40B4-BE49-F238E27FC236}">
                <a16:creationId xmlns:a16="http://schemas.microsoft.com/office/drawing/2014/main" id="{A28C63BB-5F4A-4DDF-9D66-7D7EDD1CC86B}"/>
              </a:ext>
            </a:extLst>
          </p:cNvPr>
          <p:cNvSpPr txBox="1"/>
          <p:nvPr/>
        </p:nvSpPr>
        <p:spPr>
          <a:xfrm>
            <a:off x="969516" y="6163020"/>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900" b="0" i="0" u="none" strike="noStrike" cap="none" normalizeH="0" baseline="0" noProof="0" dirty="0">
                <a:ln>
                  <a:noFill/>
                </a:ln>
                <a:solidFill>
                  <a:prstClr val="black"/>
                </a:solidFill>
                <a:uLnTx/>
                <a:uFillTx/>
                <a:latin typeface="Calibri" panose="020F0502020204030204"/>
                <a:ea typeface="+mn-ea"/>
                <a:cs typeface="+mn-cs"/>
              </a:rPr>
              <a:t>Queste risorse sono disponibili all’indirizzo: </a:t>
            </a:r>
            <a:r>
              <a:rPr kumimoji="0" lang="it-IT" sz="1900" b="0" i="0" u="none" strike="noStrike" cap="none" normalizeH="0" baseline="0" noProof="0" dirty="0">
                <a:ln>
                  <a:noFill/>
                </a:ln>
                <a:solidFill>
                  <a:prstClr val="black"/>
                </a:solidFill>
                <a:uLnTx/>
                <a:uFillTx/>
                <a:latin typeface="Calibri" panose="020F0502020204030204"/>
                <a:ea typeface="+mn-ea"/>
                <a:cs typeface="+mn-cs"/>
                <a:hlinkClick r:id="rId3"/>
              </a:rPr>
              <a:t>http://lionsclubs.org/it/membershipchair</a:t>
            </a:r>
            <a:r>
              <a:rPr kumimoji="0" lang="it-IT" sz="1900" b="0" i="0" u="none" strike="noStrike" cap="none" normalizeH="0" baseline="0" noProof="0" dirty="0">
                <a:ln>
                  <a:noFill/>
                </a:ln>
                <a:solidFill>
                  <a:prstClr val="black"/>
                </a:solidFill>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7A7EA1FB-A0F0-002E-4B7B-3229DD0C6011}"/>
              </a:ext>
            </a:extLst>
          </p:cNvPr>
          <p:cNvPicPr>
            <a:picLocks noChangeAspect="1"/>
          </p:cNvPicPr>
          <p:nvPr/>
        </p:nvPicPr>
        <p:blipFill>
          <a:blip r:embed="rId4"/>
          <a:srcRect/>
          <a:stretch/>
        </p:blipFill>
        <p:spPr>
          <a:xfrm>
            <a:off x="10053000" y="599095"/>
            <a:ext cx="702199" cy="702199"/>
          </a:xfrm>
          <a:prstGeom prst="rect">
            <a:avLst/>
          </a:prstGeom>
        </p:spPr>
      </p:pic>
    </p:spTree>
    <p:extLst>
      <p:ext uri="{BB962C8B-B14F-4D97-AF65-F5344CB8AC3E}">
        <p14:creationId xmlns:p14="http://schemas.microsoft.com/office/powerpoint/2010/main" val="236819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Overlay">
            <a:extLst>
              <a:ext uri="{FF2B5EF4-FFF2-40B4-BE49-F238E27FC236}">
                <a16:creationId xmlns:a16="http://schemas.microsoft.com/office/drawing/2014/main" id="{6FA0D1F0-F215-19FE-88B5-0A87ABE5FA66}"/>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BD4446A9-7334-2CC3-281B-F74596C1A19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4000" u="none" strike="noStrike" cap="none" normalizeH="0" baseline="0" noProof="0" dirty="0">
                <a:ln>
                  <a:noFill/>
                </a:ln>
                <a:solidFill>
                  <a:schemeClr val="bg1"/>
                </a:solidFill>
                <a:uLnTx/>
                <a:uFillTx/>
              </a:rPr>
              <a:t>Kit strumenti del Presidente di comitato soci</a:t>
            </a:r>
          </a:p>
        </p:txBody>
      </p:sp>
      <p:sp>
        <p:nvSpPr>
          <p:cNvPr id="6" name="Rectangle 5">
            <a:extLst>
              <a:ext uri="{FF2B5EF4-FFF2-40B4-BE49-F238E27FC236}">
                <a16:creationId xmlns:a16="http://schemas.microsoft.com/office/drawing/2014/main" id="{FEC9D1DE-BA22-F26B-EEAE-F544AF6606B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Page Number - Blue">
            <a:extLst>
              <a:ext uri="{FF2B5EF4-FFF2-40B4-BE49-F238E27FC236}">
                <a16:creationId xmlns:a16="http://schemas.microsoft.com/office/drawing/2014/main" id="{E17CCE74-843F-644E-47EE-04A7656688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96483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1F10644C-7EA6-D111-AB0C-25886D4AE8D3}"/>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A0E551C7-6490-C99E-6B53-0FCCE3AA73A0}"/>
              </a:ext>
            </a:extLst>
          </p:cNvPr>
          <p:cNvSpPr txBox="1">
            <a:spLocks/>
          </p:cNvSpPr>
          <p:nvPr/>
        </p:nvSpPr>
        <p:spPr>
          <a:xfrm>
            <a:off x="728135" y="698501"/>
            <a:ext cx="8686801" cy="53340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000" dirty="0">
                <a:solidFill>
                  <a:schemeClr val="bg1"/>
                </a:solidFill>
                <a:latin typeface="Arial" panose="020B0604020202020204" pitchFamily="34" charset="0"/>
                <a:cs typeface="Arial" panose="020B0604020202020204" pitchFamily="34" charset="0"/>
              </a:rPr>
              <a:t>Risorse principali del Presidente di comitato soci</a:t>
            </a:r>
          </a:p>
        </p:txBody>
      </p:sp>
      <p:sp>
        <p:nvSpPr>
          <p:cNvPr id="4" name="Body Copy 1">
            <a:extLst>
              <a:ext uri="{FF2B5EF4-FFF2-40B4-BE49-F238E27FC236}">
                <a16:creationId xmlns:a16="http://schemas.microsoft.com/office/drawing/2014/main" id="{6F4AAE22-0525-EDB0-366C-B8CE2ED353AF}"/>
              </a:ext>
            </a:extLst>
          </p:cNvPr>
          <p:cNvSpPr txBox="1">
            <a:spLocks/>
          </p:cNvSpPr>
          <p:nvPr/>
        </p:nvSpPr>
        <p:spPr>
          <a:xfrm>
            <a:off x="838200"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it-IT" sz="1600" dirty="0">
                <a:solidFill>
                  <a:schemeClr val="bg1"/>
                </a:solidFill>
                <a:ea typeface="Arial Hebrew Scholar" charset="-79"/>
              </a:rPr>
              <a:t>Comprendere appieno il vostro ruolo e le sue responsabilità</a:t>
            </a:r>
          </a:p>
        </p:txBody>
      </p:sp>
      <p:pic>
        <p:nvPicPr>
          <p:cNvPr id="5" name="Picture 4">
            <a:extLst>
              <a:ext uri="{FF2B5EF4-FFF2-40B4-BE49-F238E27FC236}">
                <a16:creationId xmlns:a16="http://schemas.microsoft.com/office/drawing/2014/main" id="{8BA7A287-8774-5674-FC75-47BA5646105C}"/>
              </a:ext>
            </a:extLst>
          </p:cNvPr>
          <p:cNvPicPr>
            <a:picLocks noChangeAspect="1"/>
          </p:cNvPicPr>
          <p:nvPr/>
        </p:nvPicPr>
        <p:blipFill>
          <a:blip r:embed="rId3"/>
          <a:stretch>
            <a:fillRect/>
          </a:stretch>
        </p:blipFill>
        <p:spPr>
          <a:xfrm>
            <a:off x="838200" y="1458142"/>
            <a:ext cx="9161752" cy="2731681"/>
          </a:xfrm>
          <a:prstGeom prst="rect">
            <a:avLst/>
          </a:prstGeom>
        </p:spPr>
      </p:pic>
      <p:sp>
        <p:nvSpPr>
          <p:cNvPr id="6" name="Body Copy 1">
            <a:extLst>
              <a:ext uri="{FF2B5EF4-FFF2-40B4-BE49-F238E27FC236}">
                <a16:creationId xmlns:a16="http://schemas.microsoft.com/office/drawing/2014/main" id="{AA9DB498-26DE-426E-29D1-D3A9E002DDF9}"/>
              </a:ext>
            </a:extLst>
          </p:cNvPr>
          <p:cNvSpPr txBox="1">
            <a:spLocks/>
          </p:cNvSpPr>
          <p:nvPr/>
        </p:nvSpPr>
        <p:spPr>
          <a:xfrm>
            <a:off x="3939887"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it-IT" sz="1600" dirty="0">
                <a:solidFill>
                  <a:schemeClr val="bg1"/>
                </a:solidFill>
                <a:ea typeface="Arial Hebrew Scholar" charset="-79"/>
              </a:rPr>
              <a:t>Aiutare a supportare i soci, vecchi e nuovi</a:t>
            </a:r>
          </a:p>
          <a:p>
            <a:pPr marL="342900" indent="-342900">
              <a:buFont typeface="Arial" panose="020B0604020202020204" pitchFamily="34" charset="0"/>
              <a:buChar char="•"/>
            </a:pPr>
            <a:r>
              <a:rPr lang="it-IT" sz="1600" dirty="0">
                <a:solidFill>
                  <a:schemeClr val="bg1"/>
                </a:solidFill>
                <a:ea typeface="Arial Hebrew Scholar" charset="-79"/>
              </a:rPr>
              <a:t>Assicurare che i soci abbiano un’esperienza gratificante, significativa e arricchente come parte del club</a:t>
            </a:r>
          </a:p>
        </p:txBody>
      </p:sp>
      <p:sp>
        <p:nvSpPr>
          <p:cNvPr id="7" name="Body Copy 1">
            <a:extLst>
              <a:ext uri="{FF2B5EF4-FFF2-40B4-BE49-F238E27FC236}">
                <a16:creationId xmlns:a16="http://schemas.microsoft.com/office/drawing/2014/main" id="{595DF607-60CA-9D80-D695-41DD9FC4CDE5}"/>
              </a:ext>
            </a:extLst>
          </p:cNvPr>
          <p:cNvSpPr txBox="1">
            <a:spLocks/>
          </p:cNvSpPr>
          <p:nvPr/>
        </p:nvSpPr>
        <p:spPr>
          <a:xfrm>
            <a:off x="7041574" y="4315756"/>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it-IT" sz="1600" dirty="0">
                <a:solidFill>
                  <a:schemeClr val="bg1"/>
                </a:solidFill>
                <a:ea typeface="Arial Hebrew Scholar" charset="-79"/>
              </a:rPr>
              <a:t>Prepararsi a fare da guida: Prepararsi a eccellere</a:t>
            </a:r>
          </a:p>
          <a:p>
            <a:pPr marL="342900" indent="-342900">
              <a:buFont typeface="Arial" panose="020B0604020202020204" pitchFamily="34" charset="0"/>
              <a:buChar char="•"/>
            </a:pPr>
            <a:r>
              <a:rPr lang="it-IT" sz="1600" dirty="0">
                <a:solidFill>
                  <a:schemeClr val="bg1"/>
                </a:solidFill>
                <a:ea typeface="Arial Hebrew Scholar" charset="-79"/>
              </a:rPr>
              <a:t>Un elenco di strumenti e risorse per assicurarsi il successo come presidente di comitato soci</a:t>
            </a:r>
          </a:p>
        </p:txBody>
      </p:sp>
      <p:sp>
        <p:nvSpPr>
          <p:cNvPr id="8" name="Rectangle 7">
            <a:extLst>
              <a:ext uri="{FF2B5EF4-FFF2-40B4-BE49-F238E27FC236}">
                <a16:creationId xmlns:a16="http://schemas.microsoft.com/office/drawing/2014/main" id="{EFFAC416-5D66-55EB-998C-AB6ACE69C84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E28AE902-6676-FFCE-6399-77E017C8698F}"/>
              </a:ext>
            </a:extLst>
          </p:cNvPr>
          <p:cNvPicPr>
            <a:picLocks noChangeAspect="1"/>
          </p:cNvPicPr>
          <p:nvPr/>
        </p:nvPicPr>
        <p:blipFill>
          <a:blip r:embed="rId4"/>
          <a:srcRect/>
          <a:stretch/>
        </p:blipFill>
        <p:spPr>
          <a:xfrm>
            <a:off x="616288" y="5698526"/>
            <a:ext cx="702199" cy="702199"/>
          </a:xfrm>
          <a:prstGeom prst="rect">
            <a:avLst/>
          </a:prstGeom>
        </p:spPr>
      </p:pic>
      <p:sp>
        <p:nvSpPr>
          <p:cNvPr id="10" name="Page Number - Blue">
            <a:extLst>
              <a:ext uri="{FF2B5EF4-FFF2-40B4-BE49-F238E27FC236}">
                <a16:creationId xmlns:a16="http://schemas.microsoft.com/office/drawing/2014/main" id="{FACA9420-8340-9BFA-9286-DC5B741BD6FC}"/>
              </a:ext>
            </a:extLst>
          </p:cNvPr>
          <p:cNvSpPr txBox="1">
            <a:spLocks noChangeArrowheads="1"/>
          </p:cNvSpPr>
          <p:nvPr/>
        </p:nvSpPr>
        <p:spPr bwMode="auto">
          <a:xfrm>
            <a:off x="11520226" y="640072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16260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C08E4802-5753-DB60-F6EA-3B1B32440F45}"/>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cap="none" normalizeH="0" baseline="0" noProof="0" dirty="0">
                <a:ln>
                  <a:noFill/>
                </a:ln>
                <a:solidFill>
                  <a:prstClr val="white">
                    <a:alpha val="44000"/>
                  </a:prstClr>
                </a:solidFill>
                <a:uLnTx/>
                <a:uFillTx/>
                <a:latin typeface="Calibri" panose="020F0502020204030204"/>
                <a:ea typeface="+mn-ea"/>
                <a:cs typeface="+mn-cs"/>
              </a:rPr>
              <a:t>aa</a:t>
            </a:r>
          </a:p>
        </p:txBody>
      </p:sp>
      <p:sp>
        <p:nvSpPr>
          <p:cNvPr id="16" name="Slice - Solid">
            <a:extLst>
              <a:ext uri="{FF2B5EF4-FFF2-40B4-BE49-F238E27FC236}">
                <a16:creationId xmlns:a16="http://schemas.microsoft.com/office/drawing/2014/main" id="{3B830920-B748-69EB-1CB5-EDDF24670B5F}"/>
              </a:ext>
            </a:extLst>
          </p:cNvPr>
          <p:cNvSpPr/>
          <p:nvPr/>
        </p:nvSpPr>
        <p:spPr>
          <a:xfrm rot="10800000">
            <a:off x="0" y="-9548"/>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35BA38-08DA-94D8-3C95-639B561AAC7C}"/>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24" name="Text Placeholder 18">
            <a:extLst>
              <a:ext uri="{FF2B5EF4-FFF2-40B4-BE49-F238E27FC236}">
                <a16:creationId xmlns:a16="http://schemas.microsoft.com/office/drawing/2014/main" id="{7EA192E5-616A-D4E5-8466-BA6F642F4F9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3000" u="none" strike="noStrike" cap="none" normalizeH="0" baseline="0" noProof="0" dirty="0">
                <a:ln>
                  <a:noFill/>
                </a:ln>
                <a:solidFill>
                  <a:srgbClr val="00338D"/>
                </a:solidFill>
                <a:uLnTx/>
                <a:uFillTx/>
              </a:rPr>
              <a:t>Presidente di comitato soci</a:t>
            </a:r>
          </a:p>
        </p:txBody>
      </p:sp>
      <p:sp>
        <p:nvSpPr>
          <p:cNvPr id="3" name="Text Placeholder 2">
            <a:extLst>
              <a:ext uri="{FF2B5EF4-FFF2-40B4-BE49-F238E27FC236}">
                <a16:creationId xmlns:a16="http://schemas.microsoft.com/office/drawing/2014/main" id="{F4A3E680-B976-A240-AC92-D9FDD9281336}"/>
              </a:ext>
            </a:extLst>
          </p:cNvPr>
          <p:cNvSpPr>
            <a:spLocks noGrp="1"/>
          </p:cNvSpPr>
          <p:nvPr>
            <p:ph type="body" sz="quarter" idx="13"/>
          </p:nvPr>
        </p:nvSpPr>
        <p:spPr>
          <a:xfrm>
            <a:off x="692937" y="1301294"/>
            <a:ext cx="9941196" cy="529677"/>
          </a:xfrm>
        </p:spPr>
        <p:txBody>
          <a:bodyPr/>
          <a:lstStyle/>
          <a:p>
            <a:r>
              <a:rPr lang="it-IT" sz="2400" b="1" dirty="0">
                <a:solidFill>
                  <a:schemeClr val="tx1"/>
                </a:solidFill>
              </a:rPr>
              <a:t>Utilizzare e personalizzare le risorse esistenti per le necessità dei vostri club</a:t>
            </a:r>
          </a:p>
        </p:txBody>
      </p:sp>
      <p:pic>
        <p:nvPicPr>
          <p:cNvPr id="13" name="Picture 12">
            <a:extLst>
              <a:ext uri="{FF2B5EF4-FFF2-40B4-BE49-F238E27FC236}">
                <a16:creationId xmlns:a16="http://schemas.microsoft.com/office/drawing/2014/main" id="{2C4E3EC7-50ED-4F99-AF5F-8D0942E5EB21}"/>
              </a:ext>
            </a:extLst>
          </p:cNvPr>
          <p:cNvPicPr>
            <a:picLocks noChangeAspect="1"/>
          </p:cNvPicPr>
          <p:nvPr/>
        </p:nvPicPr>
        <p:blipFill rotWithShape="1">
          <a:blip r:embed="rId4"/>
          <a:srcRect b="85387"/>
          <a:stretch/>
        </p:blipFill>
        <p:spPr>
          <a:xfrm>
            <a:off x="679776" y="2209913"/>
            <a:ext cx="3232443" cy="529677"/>
          </a:xfrm>
          <a:prstGeom prst="rect">
            <a:avLst/>
          </a:prstGeom>
        </p:spPr>
      </p:pic>
      <p:pic>
        <p:nvPicPr>
          <p:cNvPr id="8" name="Picture 7">
            <a:extLst>
              <a:ext uri="{FF2B5EF4-FFF2-40B4-BE49-F238E27FC236}">
                <a16:creationId xmlns:a16="http://schemas.microsoft.com/office/drawing/2014/main" id="{BA0AB855-C870-457D-B45D-6EB26639EF07}"/>
              </a:ext>
            </a:extLst>
          </p:cNvPr>
          <p:cNvPicPr>
            <a:picLocks noChangeAspect="1"/>
          </p:cNvPicPr>
          <p:nvPr/>
        </p:nvPicPr>
        <p:blipFill rotWithShape="1">
          <a:blip r:embed="rId4"/>
          <a:srcRect t="19868"/>
          <a:stretch/>
        </p:blipFill>
        <p:spPr>
          <a:xfrm>
            <a:off x="685800" y="2793973"/>
            <a:ext cx="3232443" cy="2904553"/>
          </a:xfrm>
          <a:prstGeom prst="rect">
            <a:avLst/>
          </a:prstGeom>
        </p:spPr>
      </p:pic>
      <p:grpSp>
        <p:nvGrpSpPr>
          <p:cNvPr id="25" name="Group 24">
            <a:extLst>
              <a:ext uri="{FF2B5EF4-FFF2-40B4-BE49-F238E27FC236}">
                <a16:creationId xmlns:a16="http://schemas.microsoft.com/office/drawing/2014/main" id="{FA8CEB6E-03E5-2884-148A-9CB5E4D2BC06}"/>
              </a:ext>
            </a:extLst>
          </p:cNvPr>
          <p:cNvGrpSpPr/>
          <p:nvPr/>
        </p:nvGrpSpPr>
        <p:grpSpPr>
          <a:xfrm>
            <a:off x="3967614" y="2220444"/>
            <a:ext cx="2906316" cy="1179258"/>
            <a:chOff x="692937" y="5390402"/>
            <a:chExt cx="2906316" cy="1179258"/>
          </a:xfrm>
        </p:grpSpPr>
        <p:pic>
          <p:nvPicPr>
            <p:cNvPr id="14" name="Picture 13">
              <a:extLst>
                <a:ext uri="{FF2B5EF4-FFF2-40B4-BE49-F238E27FC236}">
                  <a16:creationId xmlns:a16="http://schemas.microsoft.com/office/drawing/2014/main" id="{149902C3-9A9C-4BA3-B89E-DB02EE88912F}"/>
                </a:ext>
              </a:extLst>
            </p:cNvPr>
            <p:cNvPicPr>
              <a:picLocks noChangeAspect="1"/>
            </p:cNvPicPr>
            <p:nvPr/>
          </p:nvPicPr>
          <p:blipFill rotWithShape="1">
            <a:blip r:embed="rId5"/>
            <a:srcRect b="69132"/>
            <a:stretch/>
          </p:blipFill>
          <p:spPr>
            <a:xfrm>
              <a:off x="692937" y="5390402"/>
              <a:ext cx="2906316" cy="494307"/>
            </a:xfrm>
            <a:prstGeom prst="rect">
              <a:avLst/>
            </a:prstGeom>
          </p:spPr>
        </p:pic>
        <p:pic>
          <p:nvPicPr>
            <p:cNvPr id="9" name="Picture 8">
              <a:extLst>
                <a:ext uri="{FF2B5EF4-FFF2-40B4-BE49-F238E27FC236}">
                  <a16:creationId xmlns:a16="http://schemas.microsoft.com/office/drawing/2014/main" id="{AD652E37-828E-424C-B60E-F8DA2E7538F0}"/>
                </a:ext>
              </a:extLst>
            </p:cNvPr>
            <p:cNvPicPr>
              <a:picLocks noChangeAspect="1"/>
            </p:cNvPicPr>
            <p:nvPr/>
          </p:nvPicPr>
          <p:blipFill rotWithShape="1">
            <a:blip r:embed="rId5"/>
            <a:srcRect t="40446" b="20494"/>
            <a:stretch/>
          </p:blipFill>
          <p:spPr>
            <a:xfrm>
              <a:off x="692937" y="5944169"/>
              <a:ext cx="2906316" cy="625491"/>
            </a:xfrm>
            <a:prstGeom prst="rect">
              <a:avLst/>
            </a:prstGeom>
          </p:spPr>
        </p:pic>
      </p:grpSp>
      <p:grpSp>
        <p:nvGrpSpPr>
          <p:cNvPr id="7" name="Group 6">
            <a:extLst>
              <a:ext uri="{FF2B5EF4-FFF2-40B4-BE49-F238E27FC236}">
                <a16:creationId xmlns:a16="http://schemas.microsoft.com/office/drawing/2014/main" id="{8AE8AE7C-0C9A-A569-C328-065E907B67A6}"/>
              </a:ext>
            </a:extLst>
          </p:cNvPr>
          <p:cNvGrpSpPr/>
          <p:nvPr/>
        </p:nvGrpSpPr>
        <p:grpSpPr>
          <a:xfrm>
            <a:off x="4007585" y="3778674"/>
            <a:ext cx="2826374" cy="1853803"/>
            <a:chOff x="4180288" y="1842918"/>
            <a:chExt cx="2826374" cy="1853803"/>
          </a:xfrm>
        </p:grpSpPr>
        <p:pic>
          <p:nvPicPr>
            <p:cNvPr id="15" name="Picture 14">
              <a:extLst>
                <a:ext uri="{FF2B5EF4-FFF2-40B4-BE49-F238E27FC236}">
                  <a16:creationId xmlns:a16="http://schemas.microsoft.com/office/drawing/2014/main" id="{00FCA9DB-3E7D-4028-90E9-2ECBCA6E5C52}"/>
                </a:ext>
              </a:extLst>
            </p:cNvPr>
            <p:cNvPicPr>
              <a:picLocks noChangeAspect="1"/>
            </p:cNvPicPr>
            <p:nvPr/>
          </p:nvPicPr>
          <p:blipFill rotWithShape="1">
            <a:blip r:embed="rId6"/>
            <a:srcRect b="71573"/>
            <a:stretch/>
          </p:blipFill>
          <p:spPr>
            <a:xfrm>
              <a:off x="4180288" y="1842918"/>
              <a:ext cx="2826374" cy="580193"/>
            </a:xfrm>
            <a:prstGeom prst="rect">
              <a:avLst/>
            </a:prstGeom>
          </p:spPr>
        </p:pic>
        <p:pic>
          <p:nvPicPr>
            <p:cNvPr id="10" name="Picture 9">
              <a:extLst>
                <a:ext uri="{FF2B5EF4-FFF2-40B4-BE49-F238E27FC236}">
                  <a16:creationId xmlns:a16="http://schemas.microsoft.com/office/drawing/2014/main" id="{94F00C55-B214-44C7-BF70-72691B3DC9EA}"/>
                </a:ext>
              </a:extLst>
            </p:cNvPr>
            <p:cNvPicPr>
              <a:picLocks noChangeAspect="1"/>
            </p:cNvPicPr>
            <p:nvPr/>
          </p:nvPicPr>
          <p:blipFill rotWithShape="1">
            <a:blip r:embed="rId6"/>
            <a:srcRect t="36233"/>
            <a:stretch/>
          </p:blipFill>
          <p:spPr>
            <a:xfrm>
              <a:off x="4183124" y="2482571"/>
              <a:ext cx="2636761" cy="1214150"/>
            </a:xfrm>
            <a:prstGeom prst="rect">
              <a:avLst/>
            </a:prstGeom>
          </p:spPr>
        </p:pic>
      </p:grpSp>
      <p:grpSp>
        <p:nvGrpSpPr>
          <p:cNvPr id="6" name="Group 5">
            <a:extLst>
              <a:ext uri="{FF2B5EF4-FFF2-40B4-BE49-F238E27FC236}">
                <a16:creationId xmlns:a16="http://schemas.microsoft.com/office/drawing/2014/main" id="{1E1DE119-E3D8-B5EF-0A1B-62D5ECF5C242}"/>
              </a:ext>
            </a:extLst>
          </p:cNvPr>
          <p:cNvGrpSpPr/>
          <p:nvPr/>
        </p:nvGrpSpPr>
        <p:grpSpPr>
          <a:xfrm>
            <a:off x="6923301" y="2220444"/>
            <a:ext cx="3234191" cy="1963898"/>
            <a:chOff x="12863647" y="4276076"/>
            <a:chExt cx="3234191" cy="1963898"/>
          </a:xfrm>
        </p:grpSpPr>
        <p:pic>
          <p:nvPicPr>
            <p:cNvPr id="18" name="Picture 17">
              <a:extLst>
                <a:ext uri="{FF2B5EF4-FFF2-40B4-BE49-F238E27FC236}">
                  <a16:creationId xmlns:a16="http://schemas.microsoft.com/office/drawing/2014/main" id="{2CBDE8BD-C61B-4B20-A404-1396BAEC0941}"/>
                </a:ext>
              </a:extLst>
            </p:cNvPr>
            <p:cNvPicPr>
              <a:picLocks noChangeAspect="1"/>
            </p:cNvPicPr>
            <p:nvPr/>
          </p:nvPicPr>
          <p:blipFill rotWithShape="1">
            <a:blip r:embed="rId7"/>
            <a:srcRect t="1720" r="43861" b="74472"/>
            <a:stretch/>
          </p:blipFill>
          <p:spPr>
            <a:xfrm>
              <a:off x="12884937" y="4276076"/>
              <a:ext cx="1767127" cy="505215"/>
            </a:xfrm>
            <a:prstGeom prst="rect">
              <a:avLst/>
            </a:prstGeom>
          </p:spPr>
        </p:pic>
        <p:pic>
          <p:nvPicPr>
            <p:cNvPr id="11" name="Picture 10">
              <a:extLst>
                <a:ext uri="{FF2B5EF4-FFF2-40B4-BE49-F238E27FC236}">
                  <a16:creationId xmlns:a16="http://schemas.microsoft.com/office/drawing/2014/main" id="{5590C811-5059-44DF-B37C-79BA1CEF4844}"/>
                </a:ext>
              </a:extLst>
            </p:cNvPr>
            <p:cNvPicPr>
              <a:picLocks noChangeAspect="1"/>
            </p:cNvPicPr>
            <p:nvPr/>
          </p:nvPicPr>
          <p:blipFill rotWithShape="1">
            <a:blip r:embed="rId7"/>
            <a:srcRect t="32506" b="3086"/>
            <a:stretch/>
          </p:blipFill>
          <p:spPr>
            <a:xfrm>
              <a:off x="12863647" y="4835713"/>
              <a:ext cx="3234191" cy="1404261"/>
            </a:xfrm>
            <a:prstGeom prst="rect">
              <a:avLst/>
            </a:prstGeom>
          </p:spPr>
        </p:pic>
      </p:grpSp>
      <p:pic>
        <p:nvPicPr>
          <p:cNvPr id="26" name="Picture 25">
            <a:extLst>
              <a:ext uri="{FF2B5EF4-FFF2-40B4-BE49-F238E27FC236}">
                <a16:creationId xmlns:a16="http://schemas.microsoft.com/office/drawing/2014/main" id="{881A80EA-D5CC-6654-0FEB-9BD0FD8158E9}"/>
              </a:ext>
            </a:extLst>
          </p:cNvPr>
          <p:cNvPicPr>
            <a:picLocks noChangeAspect="1"/>
          </p:cNvPicPr>
          <p:nvPr/>
        </p:nvPicPr>
        <p:blipFill>
          <a:blip r:embed="rId8"/>
          <a:srcRect/>
          <a:stretch/>
        </p:blipFill>
        <p:spPr>
          <a:xfrm>
            <a:off x="616288" y="5698526"/>
            <a:ext cx="702199" cy="702199"/>
          </a:xfrm>
          <a:prstGeom prst="rect">
            <a:avLst/>
          </a:prstGeom>
        </p:spPr>
      </p:pic>
      <p:sp>
        <p:nvSpPr>
          <p:cNvPr id="27" name="Page Number - Blue">
            <a:extLst>
              <a:ext uri="{FF2B5EF4-FFF2-40B4-BE49-F238E27FC236}">
                <a16:creationId xmlns:a16="http://schemas.microsoft.com/office/drawing/2014/main" id="{0436860A-4273-4637-3DEA-2FC2938E588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81118321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9998</TotalTime>
  <Words>1959</Words>
  <Application>Microsoft Office PowerPoint</Application>
  <PresentationFormat>Widescreen</PresentationFormat>
  <Paragraphs>153</Paragraphs>
  <Slides>16</Slides>
  <Notes>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Arial Hebrew Scholar</vt:lpstr>
      <vt:lpstr>Calibri</vt:lpstr>
      <vt:lpstr>Helvetica</vt:lpstr>
      <vt:lpstr>Helvetica Neue</vt:lpstr>
      <vt:lpstr>Open Sans</vt:lpstr>
      <vt:lpstr>Segoe UI</vt:lpstr>
      <vt:lpstr>Segoe UI Semibold</vt:lpstr>
      <vt:lpstr>MASTER SLIDE - BLANK</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Barsema, Cheryl</cp:lastModifiedBy>
  <cp:revision>281</cp:revision>
  <cp:lastPrinted>2019-06-19T16:24:35Z</cp:lastPrinted>
  <dcterms:created xsi:type="dcterms:W3CDTF">2018-11-12T16:45:52Z</dcterms:created>
  <dcterms:modified xsi:type="dcterms:W3CDTF">2022-07-18T13:14:23Z</dcterms:modified>
</cp:coreProperties>
</file>