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1" autoAdjust="0"/>
    <p:restoredTop sz="95182" autoAdjust="0"/>
  </p:normalViewPr>
  <p:slideViewPr>
    <p:cSldViewPr showGuides="1">
      <p:cViewPr varScale="1">
        <p:scale>
          <a:sx n="105" d="100"/>
          <a:sy n="105" d="100"/>
        </p:scale>
        <p:origin x="144" y="18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fi-FI">
              <a:solidFill>
                <a:schemeClr val="tx1"/>
              </a:solidFill>
              <a:latin typeface="Calibri" panose="020F0502020204030204" pitchFamily="34" charset="0"/>
              <a:cs typeface="Calibri" panose="020F0502020204030204" pitchFamily="34" charset="0"/>
            </a:rPr>
            <a:t>Kasvattakaa jäsenyyttä klubissa.</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i-FI">
              <a:solidFill>
                <a:schemeClr val="tx1"/>
              </a:solidFill>
              <a:latin typeface="Calibri" panose="020F0502020204030204" pitchFamily="34" charset="0"/>
              <a:cs typeface="Calibri" panose="020F0502020204030204" pitchFamily="34" charset="0"/>
            </a:rPr>
            <a:t>Innostakaa klubianne uusilla palveluaktiviteeteilla</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i-FI">
              <a:solidFill>
                <a:schemeClr val="tx1"/>
              </a:solidFill>
              <a:latin typeface="Calibri" panose="020F0502020204030204" pitchFamily="34" charset="0"/>
              <a:cs typeface="Calibri" panose="020F0502020204030204" pitchFamily="34" charset="0"/>
            </a:rPr>
            <a:t>Innostakaa klubia uusilla jäsenillä</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i-FI">
              <a:solidFill>
                <a:schemeClr val="tx1"/>
              </a:solidFill>
              <a:latin typeface="Calibri" panose="020F0502020204030204" pitchFamily="34" charset="0"/>
              <a:cs typeface="Calibri" panose="020F0502020204030204" pitchFamily="34" charset="0"/>
            </a:rPr>
            <a:t>Toteuttakaa erinomaista toimintaa johtajuuden kehittämisessä ja klubin toiminnassa</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i-FI">
              <a:solidFill>
                <a:schemeClr val="accent6"/>
              </a:solidFill>
              <a:latin typeface="Calibri" panose="020F0502020204030204" pitchFamily="34" charset="0"/>
              <a:cs typeface="Calibri" panose="020F0502020204030204" pitchFamily="34" charset="0"/>
            </a:rPr>
            <a:t>Kertokaa klubinne saavutuksista paikkakunnallanne</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i-FI" sz="3200" dirty="0">
              <a:solidFill>
                <a:schemeClr val="bg1"/>
              </a:solidFill>
              <a:latin typeface="Calibri" panose="020F0502020204030204" pitchFamily="34" charset="0"/>
              <a:cs typeface="Calibri" panose="020F0502020204030204" pitchFamily="34" charset="0"/>
            </a:rPr>
            <a:t>Jakaminen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i-FI" sz="3200">
              <a:solidFill>
                <a:schemeClr val="bg1"/>
              </a:solidFill>
              <a:latin typeface="Calibri" panose="020F0502020204030204" pitchFamily="34" charset="0"/>
              <a:cs typeface="Calibri" panose="020F0502020204030204" pitchFamily="34" charset="0"/>
            </a:rPr>
            <a:t>Tuki</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i-FI" sz="3200" dirty="0">
              <a:solidFill>
                <a:schemeClr val="bg1"/>
              </a:solidFill>
              <a:latin typeface="Calibri" panose="020F0502020204030204" pitchFamily="34" charset="0"/>
              <a:cs typeface="Calibri" panose="020F0502020204030204" pitchFamily="34" charset="0"/>
            </a:rPr>
            <a:t>Tunnustus</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i-FI" sz="3200" dirty="0">
              <a:solidFill>
                <a:schemeClr val="bg1"/>
              </a:solidFill>
              <a:latin typeface="Calibri" panose="020F0502020204030204" pitchFamily="34" charset="0"/>
              <a:cs typeface="Calibri" panose="020F0502020204030204" pitchFamily="34" charset="0"/>
            </a:rPr>
            <a:t>Arviointi</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i-FI" sz="3200">
              <a:solidFill>
                <a:schemeClr val="bg1"/>
              </a:solidFill>
              <a:latin typeface="Calibri" panose="020F0502020204030204" pitchFamily="34" charset="0"/>
              <a:cs typeface="Calibri" panose="020F0502020204030204" pitchFamily="34" charset="0"/>
            </a:rPr>
            <a:t>Muutos</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80951">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4969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i-FI" sz="2500" kern="1200">
              <a:solidFill>
                <a:schemeClr val="tx1"/>
              </a:solidFill>
              <a:latin typeface="Calibri" panose="020F0502020204030204" pitchFamily="34" charset="0"/>
              <a:cs typeface="Calibri" panose="020F0502020204030204" pitchFamily="34" charset="0"/>
            </a:rPr>
            <a:t>Kasvattakaa jäsenyyttä klubissa.</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Innostakaa klubia uusilla jäsenillä</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Innostakaa klubianne uusilla palveluaktiviteeteilla</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Toteuttakaa erinomaista toimintaa johtajuuden kehittämisessä ja klubin toiminnassa</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accent6"/>
              </a:solidFill>
              <a:latin typeface="Calibri" panose="020F0502020204030204" pitchFamily="34" charset="0"/>
              <a:cs typeface="Calibri" panose="020F0502020204030204" pitchFamily="34" charset="0"/>
            </a:rPr>
            <a:t>Kertokaa klubinne saavutuksista paikkakunnallanne</a:t>
          </a:r>
        </a:p>
      </dsp:txBody>
      <dsp:txXfrm>
        <a:off x="6849876" y="2654698"/>
        <a:ext cx="2014131" cy="1591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4968539" y="39726"/>
          <a:ext cx="2488185"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i-FI" sz="3200" kern="1200" dirty="0">
              <a:solidFill>
                <a:schemeClr val="bg1"/>
              </a:solidFill>
              <a:latin typeface="Calibri" panose="020F0502020204030204" pitchFamily="34" charset="0"/>
              <a:cs typeface="Calibri" panose="020F0502020204030204" pitchFamily="34" charset="0"/>
            </a:rPr>
            <a:t>Jakaminen</a:t>
          </a:r>
        </a:p>
      </dsp:txBody>
      <dsp:txXfrm>
        <a:off x="4968539" y="39726"/>
        <a:ext cx="2488185" cy="1375060"/>
      </dsp:txXfrm>
    </dsp:sp>
    <dsp:sp modelId="{38F3E115-2726-41E2-A1A9-A5F5D41654D6}">
      <dsp:nvSpPr>
        <dsp:cNvPr id="0" name=""/>
        <dsp:cNvSpPr/>
      </dsp:nvSpPr>
      <dsp:spPr>
        <a:xfrm>
          <a:off x="2283613" y="-878"/>
          <a:ext cx="5164122" cy="5164122"/>
        </a:xfrm>
        <a:prstGeom prst="circularArrow">
          <a:avLst>
            <a:gd name="adj1" fmla="val 5192"/>
            <a:gd name="adj2" fmla="val 335341"/>
            <a:gd name="adj3" fmla="val 21295574"/>
            <a:gd name="adj4" fmla="val 1976419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6015892" y="2601790"/>
          <a:ext cx="205841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i-FI" sz="3200" kern="1200">
              <a:solidFill>
                <a:schemeClr val="bg1"/>
              </a:solidFill>
              <a:latin typeface="Calibri" panose="020F0502020204030204" pitchFamily="34" charset="0"/>
              <a:cs typeface="Calibri" panose="020F0502020204030204" pitchFamily="34" charset="0"/>
            </a:rPr>
            <a:t>Tuki</a:t>
          </a:r>
        </a:p>
      </dsp:txBody>
      <dsp:txXfrm>
        <a:off x="6015892" y="2601790"/>
        <a:ext cx="2058410" cy="1375060"/>
      </dsp:txXfrm>
    </dsp:sp>
    <dsp:sp modelId="{8BA4A4AD-AE21-4519-907E-3292F261B497}">
      <dsp:nvSpPr>
        <dsp:cNvPr id="0" name=""/>
        <dsp:cNvSpPr/>
      </dsp:nvSpPr>
      <dsp:spPr>
        <a:xfrm>
          <a:off x="2283613"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790653"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i-FI" sz="3200" kern="1200" dirty="0">
              <a:solidFill>
                <a:schemeClr val="bg1"/>
              </a:solidFill>
              <a:latin typeface="Calibri" panose="020F0502020204030204" pitchFamily="34" charset="0"/>
              <a:cs typeface="Calibri" panose="020F0502020204030204" pitchFamily="34" charset="0"/>
            </a:rPr>
            <a:t>Tunnustus</a:t>
          </a:r>
        </a:p>
      </dsp:txBody>
      <dsp:txXfrm>
        <a:off x="3790653" y="4185232"/>
        <a:ext cx="2150044" cy="1375060"/>
      </dsp:txXfrm>
    </dsp:sp>
    <dsp:sp modelId="{9E39B2B2-8846-4D64-9C36-18324217A6E5}">
      <dsp:nvSpPr>
        <dsp:cNvPr id="0" name=""/>
        <dsp:cNvSpPr/>
      </dsp:nvSpPr>
      <dsp:spPr>
        <a:xfrm>
          <a:off x="2283613"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603097"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i-FI" sz="3200" kern="1200" dirty="0">
              <a:solidFill>
                <a:schemeClr val="bg1"/>
              </a:solidFill>
              <a:latin typeface="Calibri" panose="020F0502020204030204" pitchFamily="34" charset="0"/>
              <a:cs typeface="Calibri" panose="020F0502020204030204" pitchFamily="34" charset="0"/>
            </a:rPr>
            <a:t>Arviointi</a:t>
          </a:r>
        </a:p>
      </dsp:txBody>
      <dsp:txXfrm>
        <a:off x="1603097" y="2601790"/>
        <a:ext cx="2166311" cy="1375060"/>
      </dsp:txXfrm>
    </dsp:sp>
    <dsp:sp modelId="{2E3351E2-2A4A-4DA6-8386-CAD3C32A7C8A}">
      <dsp:nvSpPr>
        <dsp:cNvPr id="0" name=""/>
        <dsp:cNvSpPr/>
      </dsp:nvSpPr>
      <dsp:spPr>
        <a:xfrm>
          <a:off x="2283613" y="-878"/>
          <a:ext cx="5164122" cy="5164122"/>
        </a:xfrm>
        <a:prstGeom prst="circularArrow">
          <a:avLst>
            <a:gd name="adj1" fmla="val 5192"/>
            <a:gd name="adj2" fmla="val 335341"/>
            <a:gd name="adj3" fmla="val 12300464"/>
            <a:gd name="adj4" fmla="val 10769086"/>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2831188"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i-FI" sz="3200" kern="1200">
              <a:solidFill>
                <a:schemeClr val="bg1"/>
              </a:solidFill>
              <a:latin typeface="Calibri" panose="020F0502020204030204" pitchFamily="34" charset="0"/>
              <a:cs typeface="Calibri" panose="020F0502020204030204" pitchFamily="34" charset="0"/>
            </a:rPr>
            <a:t>Muutos</a:t>
          </a:r>
        </a:p>
      </dsp:txBody>
      <dsp:txXfrm>
        <a:off x="2831188" y="39726"/>
        <a:ext cx="1375060" cy="1375060"/>
      </dsp:txXfrm>
    </dsp:sp>
    <dsp:sp modelId="{530FA79C-3F31-40E4-83D7-8F47B18CD322}">
      <dsp:nvSpPr>
        <dsp:cNvPr id="0" name=""/>
        <dsp:cNvSpPr/>
      </dsp:nvSpPr>
      <dsp:spPr>
        <a:xfrm>
          <a:off x="2283613" y="-878"/>
          <a:ext cx="5164122" cy="5164122"/>
        </a:xfrm>
        <a:prstGeom prst="circularArrow">
          <a:avLst>
            <a:gd name="adj1" fmla="val 5192"/>
            <a:gd name="adj2" fmla="val 335341"/>
            <a:gd name="adj3" fmla="val 16019024"/>
            <a:gd name="adj4" fmla="val 15196563"/>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Tervetuloa osallistumaan Klubin erinomaisuuden saavuttaminen -esitelmään </a:t>
            </a:r>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Käyttäkää SWOT-analyysia tarpeiden tunnistamiseen ja tavoitteiden strategisoimiseen.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fi-FI" sz="1200">
                <a:solidFill>
                  <a:schemeClr val="bg1"/>
                </a:solidFill>
                <a:latin typeface="Calibri" panose="020F0502020204030204" pitchFamily="34" charset="0"/>
                <a:cs typeface="Calibri" panose="020F0502020204030204" pitchFamily="34" charset="0"/>
              </a:rPr>
              <a:t>Hyödynnetään vahvuuksiamme</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fi-FI" sz="1200">
                <a:solidFill>
                  <a:schemeClr val="bg1"/>
                </a:solidFill>
                <a:latin typeface="Calibri" panose="020F0502020204030204" pitchFamily="34" charset="0"/>
                <a:cs typeface="Calibri" panose="020F0502020204030204" pitchFamily="34" charset="0"/>
              </a:rPr>
              <a:t>Hallitaan heikkouksiamme</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fi-FI" sz="1200">
                <a:solidFill>
                  <a:schemeClr val="bg1"/>
                </a:solidFill>
                <a:latin typeface="Calibri" panose="020F0502020204030204" pitchFamily="34" charset="0"/>
                <a:cs typeface="Calibri" panose="020F0502020204030204" pitchFamily="34" charset="0"/>
              </a:rPr>
              <a:t>Hyödynnetään tilaisuuksia</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fi-FI" sz="1200">
                <a:solidFill>
                  <a:schemeClr val="bg1"/>
                </a:solidFill>
                <a:latin typeface="Calibri" panose="020F0502020204030204" pitchFamily="34" charset="0"/>
                <a:cs typeface="Calibri" panose="020F0502020204030204" pitchFamily="34" charset="0"/>
              </a:rPr>
              <a:t>Minimoidaan uhkiemme vaikutus</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3990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Klubin ja paikkakunnan tarpeiden arviointi - Tarkoituksena on antaa suosituksia ja auttaa klubianne pohtimaan palveluaan ja löytämään uusia tapoja vaikuttaa yhteisöön.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a:solidFill>
                  <a:schemeClr val="tx2"/>
                </a:solidFill>
              </a:rPr>
              <a:t>Teidän klubinne, teidän tapanne - Tämä opas sisältää vaiheet prosessiin, jonka avulla klubinne voi suunnitella ja järjestää klubikokouksia, jotka ovat hyvin suunniteltuja, toteutettuja ja hauskoja, mikä lisää yhteisöllisyyttä ja jäsenten tyytyväisyyttä.</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solidFill>
                  <a:schemeClr val="tx2"/>
                </a:solidFill>
              </a:rPr>
              <a:t>Klubin laatualoite - Tämä resurssi auttaa klubia selvittämään, miten se voi jatkuvasti parantaa toimintaa ja miten sitä voi käyttää jokavuotisena suunnittelutyökaluna.  Se kannustaa kaikkia jäseniä osallistumaan.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solidFill>
                  <a:schemeClr val="tx2"/>
                </a:solidFill>
              </a:rPr>
              <a:t>Klubin jäsenjohtajan opas - Suunniteltu auttamaan sinua tukemaan sekä nykyisiä että uusia jäseniä ja varmistamaan, että heillä on mielekäs, vaikuttava ja palkitseva kokemus klubin jäseninä.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i-FI" sz="1800" b="0" i="0" u="none" strike="noStrike" baseline="0" dirty="0">
                <a:solidFill>
                  <a:srgbClr val="FFC000"/>
                </a:solidFill>
                <a:latin typeface="Arial" panose="020B0604020202020204" pitchFamily="34" charset="0"/>
              </a:rPr>
              <a:t>Jäsenten tyytyväisyysopas - </a:t>
            </a:r>
            <a:r>
              <a:rPr lang="fi-FI" sz="1800" b="0" i="0" u="none" strike="noStrike" baseline="0" dirty="0">
                <a:latin typeface="Arial" panose="020B0604020202020204" pitchFamily="34" charset="0"/>
              </a:rPr>
              <a:t>Hahmottelee kolmivaiheisen prosessin, joka auttaa parantamaan klubin jäsenten tyytyväisyyttä, ja antaa vinkkejä yhteisistä esteistä jäsenten tyytyväisyyteen.</a:t>
            </a:r>
            <a:r>
              <a:rPr lang="fi-FI" sz="1800" b="0" i="0" u="none" strike="noStrike" baseline="0" dirty="0">
                <a:solidFill>
                  <a:srgbClr val="FFFFFF"/>
                </a:solidFill>
                <a:latin typeface="Arial" panose="020B0604020202020204" pitchFamily="34" charset="0"/>
              </a:rPr>
              <a:t> </a:t>
            </a:r>
          </a:p>
          <a:p>
            <a:endParaRPr lang="en-US" sz="1800" b="0" i="0" u="none" strike="noStrike" baseline="0" dirty="0">
              <a:solidFill>
                <a:srgbClr val="FFFFFF"/>
              </a:solidFill>
              <a:latin typeface="Arial" panose="020B0604020202020204" pitchFamily="34" charset="0"/>
            </a:endParaRPr>
          </a:p>
          <a:p>
            <a:r>
              <a:rPr lang="fi-FI" sz="1800" b="0" i="0" u="none" strike="noStrike" baseline="0" dirty="0">
                <a:solidFill>
                  <a:srgbClr val="FFC000"/>
                </a:solidFill>
                <a:latin typeface="Arial" panose="020B0604020202020204" pitchFamily="34" charset="0"/>
              </a:rPr>
              <a:t>Kysy pois! Uuden jäsenen rekrytointiopas: </a:t>
            </a:r>
            <a:r>
              <a:rPr lang="fi-FI" sz="1800" b="0" i="0" u="none" strike="noStrike" baseline="0" dirty="0">
                <a:solidFill>
                  <a:srgbClr val="FFFFFF"/>
                </a:solidFill>
                <a:latin typeface="Arial" panose="020B0604020202020204" pitchFamily="34" charset="0"/>
              </a:rPr>
              <a:t>Suunniteltu opastamaan klubia uusien jäsenten rekrytoimisessa ja klubin kasvun tehokkaassa hallinnassa. </a:t>
            </a:r>
          </a:p>
          <a:p>
            <a:r>
              <a:rPr lang="fi-FI" sz="1800" b="0" i="0" u="none" strike="noStrike" baseline="0" dirty="0">
                <a:solidFill>
                  <a:srgbClr val="FFC000"/>
                </a:solidFill>
                <a:latin typeface="Arial" panose="020B0604020202020204" pitchFamily="34" charset="0"/>
              </a:rPr>
              <a:t>Palvelun matka: </a:t>
            </a:r>
            <a:r>
              <a:rPr lang="fi-FI" sz="1800" b="0" i="0" u="none" strike="noStrike" baseline="0" dirty="0">
                <a:solidFill>
                  <a:srgbClr val="FFFFFF"/>
                </a:solidFill>
                <a:latin typeface="Arial" panose="020B0604020202020204" pitchFamily="34" charset="0"/>
              </a:rPr>
              <a:t>Se käsittää neljä yksinkertaista sanaa: Opi, Löydä, Toimi ja Juhli.  </a:t>
            </a:r>
          </a:p>
          <a:p>
            <a:endParaRPr lang="en-US" sz="1800" b="0" i="0" u="none" strike="noStrike" baseline="0" dirty="0">
              <a:solidFill>
                <a:srgbClr val="FFFFFF"/>
              </a:solidFill>
              <a:latin typeface="Arial" panose="020B0604020202020204" pitchFamily="34" charset="0"/>
            </a:endParaRPr>
          </a:p>
          <a:p>
            <a:r>
              <a:rPr lang="fi-FI" sz="1800" b="0" i="0" u="none" strike="noStrike" baseline="0" dirty="0">
                <a:solidFill>
                  <a:srgbClr val="FFC000"/>
                </a:solidFill>
                <a:latin typeface="Arial" panose="020B0604020202020204" pitchFamily="34" charset="0"/>
              </a:rPr>
              <a:t>Markkinointijohtajan opas: </a:t>
            </a:r>
            <a:r>
              <a:rPr lang="fi-FI" sz="1800" b="0" i="0" u="none" strike="noStrike" baseline="0" dirty="0">
                <a:solidFill>
                  <a:srgbClr val="FFFFFF"/>
                </a:solidFill>
                <a:latin typeface="Arial" panose="020B0604020202020204" pitchFamily="34" charset="0"/>
              </a:rPr>
              <a:t>Sisältää vinkkejä erilaisten mediakanavien kanssa työskentelyyn ja ideoita, of avulla viestit ylittävät uutiskynnyksen sekä käyttöoikeuden Lions Internationalin tarjoamiin resursseihin, joita paikalliset klubit voivat käyttää. </a:t>
            </a:r>
            <a:r>
              <a:rPr lang="fi-FI" sz="1800" b="0" i="0" u="none" strike="noStrike" baseline="0" dirty="0">
                <a:solidFill>
                  <a:srgbClr val="FFC000"/>
                </a:solidFill>
                <a:latin typeface="Arial" panose="020B0604020202020204" pitchFamily="34" charset="0"/>
              </a:rPr>
              <a:t>Klubin terveysarviointi: </a:t>
            </a:r>
            <a:r>
              <a:rPr lang="fi-FI" sz="1800" b="0" i="0" u="none" strike="noStrike" baseline="0" dirty="0">
                <a:solidFill>
                  <a:srgbClr val="FFFFFF"/>
                </a:solidFill>
                <a:latin typeface="Arial" panose="020B0604020202020204" pitchFamily="34" charset="0"/>
              </a:rPr>
              <a:t>auttaa seuraamaan jäsenmäärän kasvua, </a:t>
            </a:r>
          </a:p>
          <a:p>
            <a:endParaRPr lang="en-US" sz="1800" b="0" i="0" u="none" strike="noStrike" baseline="0" dirty="0">
              <a:solidFill>
                <a:srgbClr val="FFFFFF"/>
              </a:solidFill>
              <a:latin typeface="Arial" panose="020B0604020202020204" pitchFamily="34" charset="0"/>
            </a:endParaRPr>
          </a:p>
          <a:p>
            <a:r>
              <a:rPr lang="fi-FI" sz="1800" b="0" i="0" u="none" strike="noStrike" baseline="0" dirty="0">
                <a:solidFill>
                  <a:srgbClr val="FFC000"/>
                </a:solidFill>
                <a:latin typeface="Arial" panose="020B0604020202020204" pitchFamily="34" charset="0"/>
              </a:rPr>
              <a:t>Palvelun matka: </a:t>
            </a:r>
            <a:r>
              <a:rPr lang="fi-FI" sz="1800" b="0" i="0" u="none" strike="noStrike" baseline="0" dirty="0">
                <a:solidFill>
                  <a:srgbClr val="FFFFFF"/>
                </a:solidFill>
                <a:latin typeface="Arial" panose="020B0604020202020204" pitchFamily="34" charset="0"/>
              </a:rPr>
              <a:t>Se käsittää neljä yksinkertaista sanaa: Opi, löydä, toimi ja juhli. </a:t>
            </a:r>
          </a:p>
          <a:p>
            <a:endParaRPr lang="en-US" sz="1800" b="0" i="0" u="none" strike="noStrike" baseline="0" dirty="0">
              <a:solidFill>
                <a:srgbClr val="FFFFFF"/>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Ongelmanratkaisuopas klubeille </a:t>
            </a:r>
            <a:r>
              <a:rPr lang="fi-FI" sz="1800">
                <a:effectLst/>
                <a:latin typeface="Calibri Light" panose="020F0302020204030204" pitchFamily="34" charset="0"/>
                <a:ea typeface="Calibri" panose="020F0502020204030204" pitchFamily="34" charset="0"/>
              </a:rPr>
              <a:t>esittelee yleisiä klubeissa esiintyviä ongelmia ja resursseja, jotka auttavat ratkaisujen löytämisessä. </a:t>
            </a:r>
          </a:p>
          <a:p>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Puhutaan tavoitteiden asettamisesta</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369503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Kannusta klubiasi käyttämään tätä lomaketta ja auta asettamaan tavoitteet klubille</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Keskustellaan menestyksen rakentamisesta</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164323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dirty="0"/>
              <a:t>Kukin esitelmöitsijä ottaa yhden kohdan (lueteltu alla).  Muutkin voivat antaa neuvoja.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dirty="0"/>
              <a:t>Jakaminen: Jakakaa </a:t>
            </a:r>
            <a:r>
              <a:rPr lang="fi-FI" sz="1200" dirty="0">
                <a:solidFill>
                  <a:schemeClr val="bg1"/>
                </a:solidFill>
                <a:latin typeface="Calibri" panose="020F0502020204030204" pitchFamily="34" charset="0"/>
                <a:cs typeface="Calibri" panose="020F0502020204030204" pitchFamily="34" charset="0"/>
              </a:rPr>
              <a:t>klubinne </a:t>
            </a:r>
            <a:r>
              <a:rPr lang="fi-FI" sz="1200" i="1" dirty="0">
                <a:solidFill>
                  <a:schemeClr val="bg1"/>
                </a:solidFill>
                <a:latin typeface="Calibri" panose="020F0502020204030204" pitchFamily="34" charset="0"/>
                <a:cs typeface="Calibri" panose="020F0502020204030204" pitchFamily="34" charset="0"/>
              </a:rPr>
              <a:t>visio</a:t>
            </a:r>
            <a:r>
              <a:rPr lang="fi-FI" sz="1200" dirty="0">
                <a:solidFill>
                  <a:schemeClr val="bg1"/>
                </a:solidFill>
                <a:latin typeface="Calibri" panose="020F0502020204030204" pitchFamily="34" charset="0"/>
                <a:cs typeface="Calibri" panose="020F0502020204030204" pitchFamily="34" charset="0"/>
              </a:rPr>
              <a:t> kaikille jäsenille, jotta he tietävät, mitä klubi haluaa saavuttaa sekä mikä heidän oma roolinsa on klubin tavoitteiden saavuttamisessa. Klubin elinvoimaisuuden kannalta on tärkeää, että jäsenet tuntevat osallisuutta klubin menestykseen.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Tukekaa jäseniä, jotka ovat sitoutuneet suunnitelmaan, jotta heillä on tarvittavat resurssit käytössään. Johtajien tulisi varmistaa uusien jäsenten kohdalta, että he ovat saaneet tarvitsemansa tuen.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Antakaa tunnustusta välisaavutuksista, jotta jäsenet tuntevat arvostusta ja että ovat menossa oikeaan suuntaan. Jokainen matka alkaa ensimmäisestä askeleesta. Kannustakaa jäseniä usein pitääksenne heidät motivoituneina ja aktiivisina. Älkää pitäkö onnistumisianne salaisuutena! Kertokaa onnistumisenne paikkakuntalaisille, jotta saatte samanmieliset (ja mahdolliset uudet jäsenet) mukaan toimintaanne.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a:solidFill>
                  <a:schemeClr val="bg1"/>
                </a:solidFill>
                <a:latin typeface="Calibri" panose="020F0502020204030204" pitchFamily="34" charset="0"/>
                <a:cs typeface="Calibri" panose="020F0502020204030204" pitchFamily="34" charset="0"/>
              </a:rPr>
              <a:t>Arvioikaa suunnitelmaa. </a:t>
            </a:r>
            <a:r>
              <a:rPr lang="fi-FI" sz="1200" dirty="0">
                <a:solidFill>
                  <a:schemeClr val="bg1"/>
                </a:solidFill>
                <a:latin typeface="Calibri" panose="020F0502020204030204" pitchFamily="34" charset="0"/>
                <a:cs typeface="Calibri" panose="020F0502020204030204" pitchFamily="34" charset="0"/>
              </a:rPr>
              <a:t>On myös erittäin tärkeää, että suunnitelmaa arvioidaan säännöllisin väliajoin. Kun olosuhteet muuttuvat, suunnitelmaa on ehkä muutettava. Ensimmäisen suunnitelman laatiminen on vasta kaiken alku. Pitäkää se hengissä ja ajankohtaisena mittaamalla edistymistä ja keräämällä rutiininomaisesti palautetta klubin jäseniltä. Näin pääsette haluttuihin tuloksiin.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Muutos: suunnitelma. Älkää arkailko muuttaa suunnitelmaanne kun tilanteet muuttuvat. Tarkastakaa suunnitelma usein, arvioikaa muuttuneita tarpeita ja vaiheita. Pitäkää jäsenet aktiivisina päätöksenteossa jotta heidän kiinnostuksensa suunnitelman toteutumisen kannalta säilyy.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a:p>
        </p:txBody>
      </p:sp>
    </p:spTree>
    <p:extLst>
      <p:ext uri="{BB962C8B-B14F-4D97-AF65-F5344CB8AC3E}">
        <p14:creationId xmlns:p14="http://schemas.microsoft.com/office/powerpoint/2010/main" val="296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Klubin juhliminen on tärkeää.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358457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Lions Shop on helppo tapa juhlistaa lioneita.  Monet tuotteet voidaan tilata verkossa.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a:t>Klubin erinomaisuuspalkinto on hieno tapa, jolla klubi voi saada tunnustusta työstään.  Tämä on klubin erinomaisuuspalkinnon aloitussivu.  Hakemus ja hyödylliset resurssit löytyvät täältä.  Verkkosivu on jaettu osioihin, jotka vastaavat palkintohakemusta.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250932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trike="noStrike" dirty="0">
                <a:solidFill>
                  <a:schemeClr val="tx2"/>
                </a:solidFill>
                <a:highlight>
                  <a:srgbClr val="FFFF00"/>
                </a:highlight>
                <a:latin typeface="Adobe Devanagari" panose="02040503050201020203" pitchFamily="18" charset="0"/>
                <a:cs typeface="Adobe Devanagari" panose="02040503050201020203" pitchFamily="18" charset="0"/>
              </a:rPr>
              <a:t>Opas klubin huippuosaamisen saavuttamiseen.  Tämä hakemus olisi tarkistettava kunkin toimivuoden alussa.   Kriteereissä keskitytään neljään osa-alueeseen: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highlight>
                <a:srgbClr val="FFFF00"/>
              </a:highlight>
              <a:latin typeface="Adobe Devanagari" panose="02040503050201020203" pitchFamily="18" charset="0"/>
              <a:cs typeface="Adobe Devanagari" panose="02040503050201020203" pitchFamily="18"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trike="noStrike" dirty="0">
                <a:solidFill>
                  <a:schemeClr val="tx2"/>
                </a:solidFill>
                <a:highlight>
                  <a:srgbClr val="FFFF00"/>
                </a:highlight>
                <a:latin typeface="Adobe Devanagari" panose="02040503050201020203" pitchFamily="18" charset="0"/>
                <a:cs typeface="Adobe Devanagari" panose="02040503050201020203" pitchFamily="18" charset="0"/>
              </a:rPr>
              <a:t>Klubien tulee tarkastella hakemusta joka vuoden alussa ja käyttää sitä ikään kuin karttana klubin erinomaiseen toimintaan. </a:t>
            </a:r>
          </a:p>
          <a:p>
            <a:endParaRPr lang="en-US" strike="noStrike" dirty="0">
              <a:solidFill>
                <a:schemeClr val="tx2"/>
              </a:solidFill>
            </a:endParaRPr>
          </a:p>
          <a:p>
            <a:endParaRPr lang="en-US" strike="noStrike" dirty="0">
              <a:solidFill>
                <a:schemeClr val="tx2"/>
              </a:solidFill>
            </a:endParaRPr>
          </a:p>
          <a:p>
            <a:pPr>
              <a:buFont typeface="Arial" panose="020B0604020202020204" pitchFamily="34" charset="0"/>
              <a:buNone/>
            </a:pPr>
            <a:r>
              <a:rPr lang="fi-FI" strike="noStrike" dirty="0">
                <a:solidFill>
                  <a:schemeClr val="tx2"/>
                </a:solidFill>
              </a:rPr>
              <a:t>1. Jäsenhankinta: </a:t>
            </a:r>
            <a:r>
              <a:rPr lang="fi-FI" dirty="0"/>
              <a:t>Saavutettu vähintään yhden tai useamman jäsenen nettokasvu.  Perustettu nykyisen toimivuoden aikana uusi lionsklubi tai liitännäisklubi</a:t>
            </a:r>
          </a:p>
          <a:p>
            <a:pPr marL="0" indent="0">
              <a:buNone/>
            </a:pPr>
            <a:endParaRPr lang="en-US" strike="noStrike" dirty="0">
              <a:solidFill>
                <a:schemeClr val="tx2"/>
              </a:solidFill>
            </a:endParaRPr>
          </a:p>
          <a:p>
            <a:pPr>
              <a:buFont typeface="Arial" panose="020B0604020202020204" pitchFamily="34" charset="0"/>
              <a:buNone/>
            </a:pPr>
            <a:r>
              <a:rPr lang="fi-FI" strike="noStrike" dirty="0">
                <a:solidFill>
                  <a:schemeClr val="tx2"/>
                </a:solidFill>
              </a:rPr>
              <a:t>2.  Palvelu: </a:t>
            </a:r>
            <a:r>
              <a:rPr lang="fi-FI" dirty="0"/>
              <a:t>Lahjoitettu LCIF:lle summa, joka on yhtä suuri tai suurempi kuin klubin jäsenten kokonaismäärä kerrottuna US$5. Aloitettu uusi palveluprojekti </a:t>
            </a:r>
            <a:r>
              <a:rPr lang="fi-FI" i="1" dirty="0"/>
              <a:t>Harkitkaa maailmanlaajuisia palvelukohteitamme! </a:t>
            </a:r>
            <a:r>
              <a:rPr lang="fi-FI" dirty="0"/>
              <a:t>Luettele kolme palveluaktiviteettia, joihin klubinne osallistui ja jotka on raportoitu MyLionissa tai alueellisessa raportointijärjestelmässä: </a:t>
            </a:r>
          </a:p>
          <a:p>
            <a:pPr marL="0" indent="0">
              <a:buNone/>
            </a:pPr>
            <a:endParaRPr lang="en-US" strike="noStrike" dirty="0">
              <a:solidFill>
                <a:schemeClr val="tx2"/>
              </a:solidFill>
            </a:endParaRPr>
          </a:p>
          <a:p>
            <a:pPr>
              <a:buFont typeface="Arial" panose="020B0604020202020204" pitchFamily="34" charset="0"/>
              <a:buNone/>
            </a:pPr>
            <a:r>
              <a:rPr lang="fi-FI" strike="noStrike" dirty="0">
                <a:solidFill>
                  <a:schemeClr val="tx2"/>
                </a:solidFill>
              </a:rPr>
              <a:t>3. Johtaminen &amp; erinomaisuus hallinnossa: </a:t>
            </a:r>
            <a:r>
              <a:rPr lang="fi-FI" dirty="0"/>
              <a:t>Klubi on hyvässä asemassa (ei status quossa tai erotettu taloudellisista syistä); piirin maksut maksettu eikä maksamattomia laskuja LCI:lle ole yli US$50 yli 90 päivän ajalta.  Virkailijat on ilmoitettu LCI:lle  Tärkeimmät virkailijat ovat osallistuneet klubivirkailijoiden koulutukseen</a:t>
            </a:r>
          </a:p>
          <a:p>
            <a:pPr marL="0" indent="0">
              <a:buNone/>
            </a:pPr>
            <a:endParaRPr lang="en-US" strike="noStrike" dirty="0">
              <a:solidFill>
                <a:schemeClr val="tx2"/>
              </a:solidFill>
            </a:endParaRPr>
          </a:p>
          <a:p>
            <a:pPr marL="0" indent="0">
              <a:buNone/>
            </a:pPr>
            <a:r>
              <a:rPr lang="fi-FI" strike="noStrike" dirty="0">
                <a:solidFill>
                  <a:schemeClr val="tx2"/>
                </a:solidFill>
              </a:rPr>
              <a:t>4.  </a:t>
            </a:r>
            <a:r>
              <a:rPr lang="fi-FI" b="0" strike="noStrike" dirty="0">
                <a:solidFill>
                  <a:schemeClr val="tx2"/>
                </a:solidFill>
              </a:rPr>
              <a:t>Markkinointi:</a:t>
            </a:r>
            <a:r>
              <a:rPr lang="fi-FI" strike="noStrike" dirty="0">
                <a:solidFill>
                  <a:schemeClr val="tx2"/>
                </a:solidFill>
              </a:rPr>
              <a:t> </a:t>
            </a:r>
            <a:r>
              <a:rPr lang="fi-FI" dirty="0"/>
              <a:t>Klubi on julkistanut palvelutoimintaansa paikallismedian ja sosiaalisen median välityksellä.</a:t>
            </a:r>
            <a:endParaRPr lang="en-US" strike="noStrike"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a:p>
        </p:txBody>
      </p:sp>
    </p:spTree>
    <p:extLst>
      <p:ext uri="{BB962C8B-B14F-4D97-AF65-F5344CB8AC3E}">
        <p14:creationId xmlns:p14="http://schemas.microsoft.com/office/powerpoint/2010/main" val="204831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fi-FI">
                <a:solidFill>
                  <a:schemeClr val="tx2"/>
                </a:solidFill>
              </a:rPr>
              <a:t>Piiri- ja klubihallinnon jaosto on aina valmiina tukemaan teitä. Tässä diassa on heidän yhteystietonsa.</a:t>
            </a:r>
          </a:p>
          <a:p>
            <a:endParaRPr lang="en-US" dirty="0">
              <a:solidFill>
                <a:schemeClr val="tx2"/>
              </a:solidFill>
            </a:endParaRPr>
          </a:p>
          <a:p>
            <a:r>
              <a:rPr lang="fi-FI">
                <a:solidFill>
                  <a:schemeClr val="tx2"/>
                </a:solidFill>
              </a:rPr>
              <a:t>Nyt voitte esittää kysymyksiä.</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107369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32220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i-FI"/>
              <a:t>Rakenna visio, arvioi tarpeet ja aseta tavoitteet:</a:t>
            </a:r>
          </a:p>
          <a:p>
            <a:endParaRPr lang="en-US" dirty="0"/>
          </a:p>
          <a:p>
            <a:pPr marL="228600" indent="-228600">
              <a:buAutoNum type="arabicPeriod"/>
            </a:pPr>
            <a:r>
              <a:rPr lang="fi-FI"/>
              <a:t>Innostakaa klubia uusilla jäsenillä</a:t>
            </a:r>
          </a:p>
          <a:p>
            <a:pPr marL="228600" indent="-228600">
              <a:buAutoNum type="arabicPeriod"/>
            </a:pPr>
            <a:r>
              <a:rPr lang="fi-FI"/>
              <a:t>Innostakaa klubianne uusilla palveluaktiviteeteilla</a:t>
            </a:r>
          </a:p>
          <a:p>
            <a:pPr marL="228600" indent="-228600">
              <a:buAutoNum type="arabicPeriod"/>
            </a:pPr>
            <a:r>
              <a:rPr lang="fi-FI"/>
              <a:t>Toteuttakaa erinomaista toimintaa johtajuuden kehittämisessä ja klubin toiminnassa</a:t>
            </a:r>
          </a:p>
          <a:p>
            <a:pPr marL="228600" indent="-228600">
              <a:buAutoNum type="arabicPeriod"/>
            </a:pPr>
            <a:r>
              <a:rPr lang="fi-FI"/>
              <a:t>Kertokaa klubinne saavutuksista paikkakunnallanne</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Keskustelkaa tämän dian kysymyksistä ja puhukaa Painopistealue 2:n tärkeydestä</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285543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Painopistealue 2 koskee klubien innostamista uusilla palvelumahdollisuuksilla</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3416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Alue 3 kattaa erinomaisen toiminnan johtajakoulutuksessa ja klubin asioiden hoitamisessa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01236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Alue 4 kattaa klubinne saavutusten jakamisen alueellanne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1597731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lionsclubs.org/fi/resources-for-members/resource-center/improving-club-quality" TargetMode="External"/><Relationship Id="rId4" Type="http://schemas.openxmlformats.org/officeDocument/2006/relationships/hyperlink" Target="mailto:clubofficers@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743200" y="1981200"/>
            <a:ext cx="67056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i-FI" sz="4000" dirty="0">
                <a:solidFill>
                  <a:schemeClr val="bg1"/>
                </a:solidFill>
                <a:latin typeface="Calibri Light" panose="020F0302020204030204" pitchFamily="34" charset="0"/>
                <a:cs typeface="Calibri Light" panose="020F0302020204030204" pitchFamily="34" charset="0"/>
              </a:rPr>
              <a:t>Klubin erinomaisuuden saavuttaminen</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4</a:t>
            </a:r>
          </a:p>
          <a:p>
            <a:r>
              <a:rPr lang="fi-FI">
                <a:solidFill>
                  <a:schemeClr val="bg1"/>
                </a:solidFill>
                <a:latin typeface="Calibri" panose="020F0502020204030204" pitchFamily="34" charset="0"/>
                <a:ea typeface="Arial" charset="0"/>
                <a:cs typeface="Calibri" panose="020F0502020204030204" pitchFamily="34" charset="0"/>
              </a:rPr>
              <a:t>Kertokaa klubinne saavutuksista paikkakunnallanne</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fi-FI" sz="2400" b="1">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Onko klubinne aktiivinen sosiaalisessa mediassa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Onko klubillanne käytössä e-Clubhouse tai verkkosivut?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Miten pidätte paikkakuntalaiset tietoisina klubinne tapahtumista?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Lähetämmekö tervetuloaviestin, joka kannustaa ihmisiä liittymään?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accent1"/>
                </a:solidFill>
                <a:latin typeface="Calibri" panose="020F0502020204030204" pitchFamily="34" charset="0"/>
                <a:cs typeface="Calibri" panose="020F0502020204030204" pitchFamily="34" charset="0"/>
              </a:rPr>
              <a:t>SWOT-analyysi</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Hyödynnetään vahvuuksiamme</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Hallitaan heikkouksiamme</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Hyödynnetään tilaisuuksia</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Minimoidaan uhkiemme vaikutus</a:t>
              </a:r>
            </a:p>
          </p:txBody>
        </p:sp>
      </p:grpSp>
      <p:pic>
        <p:nvPicPr>
          <p:cNvPr id="5" name="Picture 4">
            <a:extLst>
              <a:ext uri="{FF2B5EF4-FFF2-40B4-BE49-F238E27FC236}">
                <a16:creationId xmlns:a16="http://schemas.microsoft.com/office/drawing/2014/main" id="{E11025C3-95FC-4487-83F5-955B1D6E71F7}"/>
              </a:ext>
            </a:extLst>
          </p:cNvPr>
          <p:cNvPicPr>
            <a:picLocks noChangeAspect="1"/>
          </p:cNvPicPr>
          <p:nvPr/>
        </p:nvPicPr>
        <p:blipFill>
          <a:blip r:embed="rId4"/>
          <a:stretch>
            <a:fillRect/>
          </a:stretch>
        </p:blipFill>
        <p:spPr>
          <a:xfrm>
            <a:off x="190500" y="2152861"/>
            <a:ext cx="6575049" cy="217192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RESURSSEJA PAINOPISTEALUEIDEN TUKEMISEEN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6" name="Picture 5">
            <a:extLst>
              <a:ext uri="{FF2B5EF4-FFF2-40B4-BE49-F238E27FC236}">
                <a16:creationId xmlns:a16="http://schemas.microsoft.com/office/drawing/2014/main" id="{C9240FB8-5A70-55C2-8058-9AA94C33C906}"/>
              </a:ext>
            </a:extLst>
          </p:cNvPr>
          <p:cNvPicPr>
            <a:picLocks noChangeAspect="1"/>
          </p:cNvPicPr>
          <p:nvPr/>
        </p:nvPicPr>
        <p:blipFill>
          <a:blip r:embed="rId3"/>
          <a:stretch>
            <a:fillRect/>
          </a:stretch>
        </p:blipFill>
        <p:spPr>
          <a:xfrm>
            <a:off x="6108939" y="1687016"/>
            <a:ext cx="2861620" cy="3679226"/>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814E1574-E279-3C15-A8C0-399D72C99458}"/>
              </a:ext>
            </a:extLst>
          </p:cNvPr>
          <p:cNvPicPr>
            <a:picLocks noChangeAspect="1"/>
          </p:cNvPicPr>
          <p:nvPr/>
        </p:nvPicPr>
        <p:blipFill>
          <a:blip r:embed="rId4"/>
          <a:stretch>
            <a:fillRect/>
          </a:stretch>
        </p:blipFill>
        <p:spPr>
          <a:xfrm>
            <a:off x="3117904" y="2432063"/>
            <a:ext cx="2834324" cy="3657973"/>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0CEB8A93-E834-2386-808E-678713BFFF41}"/>
              </a:ext>
            </a:extLst>
          </p:cNvPr>
          <p:cNvPicPr>
            <a:picLocks noChangeAspect="1"/>
          </p:cNvPicPr>
          <p:nvPr/>
        </p:nvPicPr>
        <p:blipFill>
          <a:blip r:embed="rId5"/>
          <a:stretch>
            <a:fillRect/>
          </a:stretch>
        </p:blipFill>
        <p:spPr>
          <a:xfrm>
            <a:off x="155622" y="1687016"/>
            <a:ext cx="2835610" cy="3679226"/>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B3901BB4-5658-B2BB-2E84-DB490539D044}"/>
              </a:ext>
            </a:extLst>
          </p:cNvPr>
          <p:cNvPicPr>
            <a:picLocks noChangeAspect="1"/>
          </p:cNvPicPr>
          <p:nvPr/>
        </p:nvPicPr>
        <p:blipFill>
          <a:blip r:embed="rId6"/>
          <a:stretch>
            <a:fillRect/>
          </a:stretch>
        </p:blipFill>
        <p:spPr>
          <a:xfrm>
            <a:off x="9093230" y="2432063"/>
            <a:ext cx="2943148" cy="38100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3" name="Picture 2">
            <a:extLst>
              <a:ext uri="{FF2B5EF4-FFF2-40B4-BE49-F238E27FC236}">
                <a16:creationId xmlns:a16="http://schemas.microsoft.com/office/drawing/2014/main" id="{9BF20E4F-7765-02C6-5532-E3522873EEC0}"/>
              </a:ext>
            </a:extLst>
          </p:cNvPr>
          <p:cNvPicPr>
            <a:picLocks noChangeAspect="1"/>
          </p:cNvPicPr>
          <p:nvPr/>
        </p:nvPicPr>
        <p:blipFill>
          <a:blip r:embed="rId3"/>
          <a:stretch>
            <a:fillRect/>
          </a:stretch>
        </p:blipFill>
        <p:spPr>
          <a:xfrm>
            <a:off x="8630375" y="283225"/>
            <a:ext cx="2942549" cy="3796606"/>
          </a:xfrm>
          <a:prstGeom prst="rect">
            <a:avLst/>
          </a:prstGeom>
          <a:ln w="25400">
            <a:solidFill>
              <a:srgbClr val="F0C300"/>
            </a:solidFill>
          </a:ln>
        </p:spPr>
      </p:pic>
      <p:pic>
        <p:nvPicPr>
          <p:cNvPr id="6" name="Picture 5">
            <a:extLst>
              <a:ext uri="{FF2B5EF4-FFF2-40B4-BE49-F238E27FC236}">
                <a16:creationId xmlns:a16="http://schemas.microsoft.com/office/drawing/2014/main" id="{69365DB8-6715-8E00-6A73-DB8747B74BB2}"/>
              </a:ext>
            </a:extLst>
          </p:cNvPr>
          <p:cNvPicPr>
            <a:picLocks noChangeAspect="1"/>
          </p:cNvPicPr>
          <p:nvPr/>
        </p:nvPicPr>
        <p:blipFill>
          <a:blip r:embed="rId4"/>
          <a:stretch>
            <a:fillRect/>
          </a:stretch>
        </p:blipFill>
        <p:spPr>
          <a:xfrm>
            <a:off x="4693438" y="4605703"/>
            <a:ext cx="6357937" cy="2080375"/>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0362CB6C-EA24-7945-D281-9CEE48670054}"/>
              </a:ext>
            </a:extLst>
          </p:cNvPr>
          <p:cNvPicPr>
            <a:picLocks noChangeAspect="1"/>
          </p:cNvPicPr>
          <p:nvPr/>
        </p:nvPicPr>
        <p:blipFill>
          <a:blip r:embed="rId5"/>
          <a:stretch>
            <a:fillRect/>
          </a:stretch>
        </p:blipFill>
        <p:spPr>
          <a:xfrm>
            <a:off x="304800" y="1564627"/>
            <a:ext cx="3118973" cy="4038600"/>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862A5870-D291-63CB-4331-83D91EFB2C44}"/>
              </a:ext>
            </a:extLst>
          </p:cNvPr>
          <p:cNvPicPr>
            <a:picLocks noChangeAspect="1"/>
          </p:cNvPicPr>
          <p:nvPr/>
        </p:nvPicPr>
        <p:blipFill>
          <a:blip r:embed="rId6"/>
          <a:stretch>
            <a:fillRect/>
          </a:stretch>
        </p:blipFill>
        <p:spPr>
          <a:xfrm>
            <a:off x="4411443" y="311030"/>
            <a:ext cx="3118973" cy="400697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6" name="Picture 5" descr="A collage of people in a room&#10;&#10;Description automatically generated">
            <a:extLst>
              <a:ext uri="{FF2B5EF4-FFF2-40B4-BE49-F238E27FC236}">
                <a16:creationId xmlns:a16="http://schemas.microsoft.com/office/drawing/2014/main" id="{FDF60D3F-83C7-A5F5-8D2E-A05B089D040A}"/>
              </a:ext>
            </a:extLst>
          </p:cNvPr>
          <p:cNvPicPr>
            <a:picLocks noChangeAspect="1"/>
          </p:cNvPicPr>
          <p:nvPr/>
        </p:nvPicPr>
        <p:blipFill>
          <a:blip r:embed="rId3"/>
          <a:stretch>
            <a:fillRect/>
          </a:stretch>
        </p:blipFill>
        <p:spPr>
          <a:xfrm>
            <a:off x="4419600" y="582632"/>
            <a:ext cx="4495800" cy="581809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ASETTAKAA TAVOITTEET</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229088" y="1458067"/>
            <a:ext cx="1895637" cy="4068399"/>
            <a:chOff x="229088" y="1458067"/>
            <a:chExt cx="1895637" cy="4068399"/>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Tarkka</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5400" b="0"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229088" y="4326137"/>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Varmistakaa, että tavoite on selkeä.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Mitattavissa</a:t>
              </a:r>
            </a:p>
          </p:txBody>
        </p:sp>
        <p:sp>
          <p:nvSpPr>
            <p:cNvPr id="31" name="Rectangle 21"/>
            <p:cNvSpPr>
              <a:spLocks noChangeArrowheads="1"/>
            </p:cNvSpPr>
            <p:nvPr/>
          </p:nvSpPr>
          <p:spPr bwMode="auto">
            <a:xfrm>
              <a:off x="2589874" y="3324367"/>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54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endParaRP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Edistyksen on oltava mitattavissa.</a:t>
              </a:r>
            </a:p>
          </p:txBody>
        </p:sp>
      </p:grpSp>
      <p:grpSp>
        <p:nvGrpSpPr>
          <p:cNvPr id="17" name="Group 16"/>
          <p:cNvGrpSpPr/>
          <p:nvPr/>
        </p:nvGrpSpPr>
        <p:grpSpPr>
          <a:xfrm>
            <a:off x="5207776" y="1442025"/>
            <a:ext cx="2259757" cy="4448542"/>
            <a:chOff x="5207776" y="1442025"/>
            <a:chExt cx="2259757" cy="4448542"/>
          </a:xfrm>
        </p:grpSpPr>
        <p:sp>
          <p:nvSpPr>
            <p:cNvPr id="29" name="Rectangle 16"/>
            <p:cNvSpPr>
              <a:spLocks noChangeArrowheads="1"/>
            </p:cNvSpPr>
            <p:nvPr/>
          </p:nvSpPr>
          <p:spPr bwMode="auto">
            <a:xfrm>
              <a:off x="5351552" y="3583451"/>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Toteutettavissa</a:t>
              </a:r>
            </a:p>
          </p:txBody>
        </p:sp>
        <p:sp>
          <p:nvSpPr>
            <p:cNvPr id="32" name="Rectangle 22"/>
            <p:cNvSpPr>
              <a:spLocks noChangeArrowheads="1"/>
            </p:cNvSpPr>
            <p:nvPr/>
          </p:nvSpPr>
          <p:spPr bwMode="auto">
            <a:xfrm>
              <a:off x="5385372" y="3324367"/>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5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8" y="4320907"/>
              <a:ext cx="221115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Jokaisen tavoitteen oltava saavutettavissa.</a:t>
              </a:r>
            </a:p>
          </p:txBody>
        </p:sp>
      </p:grpSp>
      <p:grpSp>
        <p:nvGrpSpPr>
          <p:cNvPr id="18" name="Group 17"/>
          <p:cNvGrpSpPr/>
          <p:nvPr/>
        </p:nvGrpSpPr>
        <p:grpSpPr>
          <a:xfrm>
            <a:off x="7655714" y="1458066"/>
            <a:ext cx="2134761" cy="4256933"/>
            <a:chOff x="7655714" y="1458067"/>
            <a:chExt cx="2134761"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Realistinen</a:t>
              </a:r>
            </a:p>
          </p:txBody>
        </p:sp>
        <p:sp>
          <p:nvSpPr>
            <p:cNvPr id="39" name="Rectangle 23"/>
            <p:cNvSpPr>
              <a:spLocks noChangeArrowheads="1"/>
            </p:cNvSpPr>
            <p:nvPr/>
          </p:nvSpPr>
          <p:spPr bwMode="auto">
            <a:xfrm>
              <a:off x="7759524" y="3316805"/>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5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21347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Haastava, muttei epärealistinen</a:t>
              </a: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300" b="1"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Aikaan sidottu</a:t>
              </a:r>
            </a:p>
          </p:txBody>
        </p:sp>
        <p:sp>
          <p:nvSpPr>
            <p:cNvPr id="40" name="Rectangle 24"/>
            <p:cNvSpPr>
              <a:spLocks noChangeArrowheads="1"/>
            </p:cNvSpPr>
            <p:nvPr/>
          </p:nvSpPr>
          <p:spPr bwMode="auto">
            <a:xfrm>
              <a:off x="9928192" y="3324367"/>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5400" b="0"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Aikarajat, johon edistyminen sidotaan</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dirty="0">
                <a:solidFill>
                  <a:srgbClr val="EBB700"/>
                </a:solidFill>
                <a:latin typeface="Calibri" panose="020F0502020204030204" pitchFamily="34" charset="0"/>
                <a:cs typeface="Calibri" panose="020F0502020204030204" pitchFamily="34" charset="0"/>
              </a:rPr>
              <a:t> </a:t>
            </a:r>
          </a:p>
          <a:p>
            <a:r>
              <a:rPr lang="fi-FI" sz="2400" dirty="0">
                <a:solidFill>
                  <a:srgbClr val="EBB700"/>
                </a:solidFill>
                <a:latin typeface="Calibri" panose="020F0502020204030204" pitchFamily="34" charset="0"/>
                <a:cs typeface="Calibri" panose="020F0502020204030204" pitchFamily="34" charset="0"/>
              </a:rPr>
              <a:t>Tavoite-lausunto</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4" name="Picture 3">
            <a:extLst>
              <a:ext uri="{FF2B5EF4-FFF2-40B4-BE49-F238E27FC236}">
                <a16:creationId xmlns:a16="http://schemas.microsoft.com/office/drawing/2014/main" id="{1C61E057-0CB9-410B-9384-DEC4A90D5D6D}"/>
              </a:ext>
            </a:extLst>
          </p:cNvPr>
          <p:cNvPicPr>
            <a:picLocks noChangeAspect="1"/>
          </p:cNvPicPr>
          <p:nvPr/>
        </p:nvPicPr>
        <p:blipFill>
          <a:blip r:embed="rId4"/>
          <a:stretch>
            <a:fillRect/>
          </a:stretch>
        </p:blipFill>
        <p:spPr>
          <a:xfrm>
            <a:off x="5091235" y="293295"/>
            <a:ext cx="4719980" cy="60960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RAKENNA SUUNNITELMA TAVOITTEIDEN SAAVUTTAMISEKSI</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fi-FI"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Suunnittele klubisi menestys</a:t>
            </a:r>
          </a:p>
          <a:p>
            <a:pPr marL="0" marR="0">
              <a:lnSpc>
                <a:spcPct val="107000"/>
              </a:lnSpc>
              <a:spcBef>
                <a:spcPts val="0"/>
              </a:spcBef>
              <a:spcAft>
                <a:spcPts val="0"/>
              </a:spcAft>
            </a:pPr>
            <a:r>
              <a:rPr lang="fi-FI" sz="2000" b="1">
                <a:solidFill>
                  <a:schemeClr val="bg1"/>
                </a:solidFill>
                <a:latin typeface="Calibri" panose="020F0502020204030204" pitchFamily="34" charset="0"/>
                <a:ea typeface="Calibri" panose="020F0502020204030204" pitchFamily="34" charset="0"/>
                <a:cs typeface="Calibri" panose="020F0502020204030204" pitchFamily="34" charset="0"/>
              </a:rPr>
              <a:t>(Maailmanlaajuinen jäsenyysaloite)</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i-FI" sz="2400">
                <a:solidFill>
                  <a:schemeClr val="bg1"/>
                </a:solidFill>
                <a:latin typeface="Calibri" panose="020F0502020204030204" pitchFamily="34" charset="0"/>
                <a:cs typeface="Calibri" panose="020F0502020204030204" pitchFamily="34" charset="0"/>
              </a:rPr>
              <a:t>Jokaisella alueella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a:solidFill>
                  <a:schemeClr val="bg1"/>
                </a:solidFill>
                <a:latin typeface="Calibri" panose="020F0502020204030204" pitchFamily="34" charset="0"/>
                <a:cs typeface="Calibri" panose="020F0502020204030204" pitchFamily="34" charset="0"/>
              </a:rPr>
              <a:t>Mitä? (Tavoitelausunto)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a:solidFill>
                  <a:schemeClr val="bg1"/>
                </a:solidFill>
                <a:latin typeface="Calibri" panose="020F0502020204030204" pitchFamily="34" charset="0"/>
                <a:cs typeface="Calibri" panose="020F0502020204030204" pitchFamily="34" charset="0"/>
              </a:rPr>
              <a:t>Miten? (toimintavaiheet)</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a:solidFill>
                  <a:schemeClr val="bg1"/>
                </a:solidFill>
                <a:latin typeface="Calibri" panose="020F0502020204030204" pitchFamily="34" charset="0"/>
                <a:cs typeface="Calibri" panose="020F0502020204030204" pitchFamily="34" charset="0"/>
              </a:rPr>
              <a:t>Milloin? (Määräaika valmistumiselle)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a:solidFill>
                  <a:schemeClr val="bg1"/>
                </a:solidFill>
                <a:latin typeface="Calibri" panose="020F0502020204030204" pitchFamily="34" charset="0"/>
                <a:cs typeface="Calibri" panose="020F0502020204030204" pitchFamily="34" charset="0"/>
              </a:rPr>
              <a:t>Kuka? (Henkilö(t) vastuussa tehtävästä)</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a:solidFill>
                  <a:schemeClr val="bg1"/>
                </a:solidFill>
                <a:latin typeface="Calibri" panose="020F0502020204030204" pitchFamily="34" charset="0"/>
                <a:cs typeface="Calibri" panose="020F0502020204030204" pitchFamily="34" charset="0"/>
              </a:rPr>
              <a:t>Miten tiedätte? (Mistä tiedätte, että vaihe on toteutunut)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5262979"/>
          </a:xfrm>
          <a:prstGeom prst="rect">
            <a:avLst/>
          </a:prstGeom>
        </p:spPr>
        <p:txBody>
          <a:bodyPr wrap="square">
            <a:spAutoFit/>
          </a:bodyPr>
          <a:lstStyle/>
          <a:p>
            <a:r>
              <a:rPr lang="fi-FI" sz="2400" b="1" dirty="0">
                <a:solidFill>
                  <a:schemeClr val="bg1"/>
                </a:solidFill>
                <a:latin typeface="Calibri" panose="020F0502020204030204" pitchFamily="34" charset="0"/>
                <a:cs typeface="Calibri" panose="020F0502020204030204" pitchFamily="34" charset="0"/>
              </a:rPr>
              <a:t>LAATIKAA </a:t>
            </a:r>
            <a:r>
              <a:rPr lang="fi-FI" sz="2400" b="1" i="1" dirty="0">
                <a:solidFill>
                  <a:schemeClr val="bg1"/>
                </a:solidFill>
                <a:latin typeface="Calibri" panose="020F0502020204030204" pitchFamily="34" charset="0"/>
                <a:cs typeface="Calibri" panose="020F0502020204030204" pitchFamily="34" charset="0"/>
              </a:rPr>
              <a:t>TOIMINTASUUNNITELMA</a:t>
            </a:r>
            <a:r>
              <a:rPr lang="fi-FI" sz="2400" i="1" dirty="0">
                <a:solidFill>
                  <a:schemeClr val="bg1"/>
                </a:solidFill>
                <a:latin typeface="Calibri" panose="020F0502020204030204" pitchFamily="34" charset="0"/>
                <a:cs typeface="Calibri" panose="020F0502020204030204" pitchFamily="34" charset="0"/>
              </a:rPr>
              <a:t> </a:t>
            </a:r>
            <a:r>
              <a:rPr lang="fi-FI" sz="2400" dirty="0">
                <a:solidFill>
                  <a:schemeClr val="bg1"/>
                </a:solidFill>
                <a:latin typeface="Calibri" panose="020F0502020204030204" pitchFamily="34" charset="0"/>
                <a:cs typeface="Calibri" panose="020F0502020204030204" pitchFamily="34" charset="0"/>
              </a:rPr>
              <a:t>vaiheista, joiden kautta uskotte saavuttavanne asettamanne tavoitteet.</a:t>
            </a:r>
            <a:r>
              <a:rPr lang="fi-FI"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fi-FI" sz="2400" dirty="0">
                <a:solidFill>
                  <a:schemeClr val="bg1"/>
                </a:solidFill>
                <a:latin typeface="Calibri" panose="020F0502020204030204" pitchFamily="34" charset="0"/>
                <a:cs typeface="Calibri" panose="020F0502020204030204" pitchFamily="34" charset="0"/>
              </a:rPr>
              <a:t>Tämän avulla määritellään, miten tavoite yritetään saavuttaa (toimintavaihe), milloin mikäkin vaihe suoritetaan, kuka on vastuussa siitä ja miten voitte päätellä vaiheen tulleen valmiiksi. Toimintasuunnitelman lomake on työkalu, jota voitte käyttää laatiessanne suunnitelman kunkin tavoitteen saavuttamiseksi. Jokaisen tavoitteen suunnitelmista muodostuu </a:t>
            </a:r>
            <a:r>
              <a:rPr lang="fi-FI" sz="2400" i="1" dirty="0">
                <a:solidFill>
                  <a:schemeClr val="bg1"/>
                </a:solidFill>
                <a:latin typeface="Calibri" panose="020F0502020204030204" pitchFamily="34" charset="0"/>
                <a:cs typeface="Calibri" panose="020F0502020204030204" pitchFamily="34" charset="0"/>
              </a:rPr>
              <a:t>Visionne.</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117171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Rakenna suunnitelma tavoitteiden saavuttamiselle</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dirty="0">
                <a:solidFill>
                  <a:srgbClr val="EBB700"/>
                </a:solidFill>
                <a:latin typeface="Calibri" panose="020F0502020204030204" pitchFamily="34" charset="0"/>
                <a:cs typeface="Calibri" panose="020F0502020204030204" pitchFamily="34" charset="0"/>
              </a:rPr>
              <a:t>Toiminta-suunnitelman lomake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8155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Ota tästä lomakkeesta kopio ja täytä yksi kutakin tavoitetta varten</a:t>
            </a:r>
          </a:p>
        </p:txBody>
      </p:sp>
      <p:pic>
        <p:nvPicPr>
          <p:cNvPr id="3" name="Picture 2">
            <a:extLst>
              <a:ext uri="{FF2B5EF4-FFF2-40B4-BE49-F238E27FC236}">
                <a16:creationId xmlns:a16="http://schemas.microsoft.com/office/drawing/2014/main" id="{531C3CA3-0B09-CD2C-5252-691E51B18416}"/>
              </a:ext>
            </a:extLst>
          </p:cNvPr>
          <p:cNvPicPr>
            <a:picLocks noChangeAspect="1"/>
          </p:cNvPicPr>
          <p:nvPr/>
        </p:nvPicPr>
        <p:blipFill>
          <a:blip r:embed="rId4"/>
          <a:stretch>
            <a:fillRect/>
          </a:stretch>
        </p:blipFill>
        <p:spPr>
          <a:xfrm>
            <a:off x="5228341" y="254594"/>
            <a:ext cx="4445769" cy="57912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RAKENNA MENESTYS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9204663" y="527046"/>
            <a:ext cx="2514600" cy="5632311"/>
          </a:xfrm>
          <a:prstGeom prst="rect">
            <a:avLst/>
          </a:prstGeom>
        </p:spPr>
        <p:txBody>
          <a:bodyPr wrap="square">
            <a:spAutoFit/>
          </a:bodyPr>
          <a:lstStyle/>
          <a:p>
            <a:r>
              <a:rPr lang="fi-FI" sz="2400" b="1" dirty="0">
                <a:solidFill>
                  <a:schemeClr val="bg1"/>
                </a:solidFill>
                <a:latin typeface="Calibri" panose="020F0502020204030204" pitchFamily="34" charset="0"/>
                <a:cs typeface="Calibri" panose="020F0502020204030204" pitchFamily="34" charset="0"/>
              </a:rPr>
              <a:t>Menestyäksenne: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dirty="0">
                <a:solidFill>
                  <a:schemeClr val="bg1"/>
                </a:solidFill>
                <a:latin typeface="Calibri" panose="020F0502020204030204" pitchFamily="34" charset="0"/>
                <a:cs typeface="Calibri" panose="020F0502020204030204" pitchFamily="34" charset="0"/>
              </a:rPr>
              <a:t>JAKAKAA TIETOJA</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dirty="0">
                <a:solidFill>
                  <a:schemeClr val="bg1"/>
                </a:solidFill>
                <a:latin typeface="Calibri" panose="020F0502020204030204" pitchFamily="34" charset="0"/>
                <a:cs typeface="Calibri" panose="020F0502020204030204" pitchFamily="34" charset="0"/>
              </a:rPr>
              <a:t>ANTAKAA TUKEA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dirty="0">
                <a:solidFill>
                  <a:schemeClr val="bg1"/>
                </a:solidFill>
                <a:latin typeface="Calibri" panose="020F0502020204030204" pitchFamily="34" charset="0"/>
                <a:cs typeface="Calibri" panose="020F0502020204030204" pitchFamily="34" charset="0"/>
              </a:rPr>
              <a:t>ANTAKAA TUNNUSTUSTA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dirty="0">
                <a:solidFill>
                  <a:schemeClr val="bg1"/>
                </a:solidFill>
                <a:latin typeface="Calibri" panose="020F0502020204030204" pitchFamily="34" charset="0"/>
                <a:cs typeface="Calibri" panose="020F0502020204030204" pitchFamily="34" charset="0"/>
              </a:rPr>
              <a:t>ARVIOIKAA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dirty="0">
                <a:solidFill>
                  <a:schemeClr val="bg1"/>
                </a:solidFill>
                <a:latin typeface="Calibri" panose="020F0502020204030204" pitchFamily="34" charset="0"/>
                <a:cs typeface="Calibri" panose="020F0502020204030204" pitchFamily="34" charset="0"/>
              </a:rPr>
              <a:t>TOTEUTTAKAA MUUTOS</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67641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Rakenna menestys</a:t>
            </a: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3780905586"/>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MUISTAKAA  </a:t>
            </a:r>
          </a:p>
          <a:p>
            <a:r>
              <a:rPr lang="fi-FI">
                <a:latin typeface="Calibri" panose="020F0502020204030204" pitchFamily="34" charset="0"/>
                <a:cs typeface="Calibri" panose="020F0502020204030204" pitchFamily="34" charset="0"/>
              </a:rPr>
              <a:t>JUHLIA</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rPr>
              <a:t>Muistakaa juhlia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143000"/>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u="sng">
                <a:solidFill>
                  <a:schemeClr val="bg1"/>
                </a:solidFill>
                <a:latin typeface="Calibri" panose="020F0502020204030204" pitchFamily="34" charset="0"/>
                <a:cs typeface="Calibri" panose="020F0502020204030204" pitchFamily="34" charset="0"/>
                <a:hlinkClick r:id="rId3"/>
              </a:rPr>
              <a:t>Lions Shop</a:t>
            </a:r>
            <a:r>
              <a:rPr lang="fi-FI" sz="2400">
                <a:solidFill>
                  <a:schemeClr val="bg1"/>
                </a:solidFill>
                <a:latin typeface="Calibri" panose="020F0502020204030204" pitchFamily="34" charset="0"/>
                <a:cs typeface="Calibri" panose="020F0502020204030204" pitchFamily="34" charset="0"/>
              </a:rPr>
              <a:t> -verkkokaupasta tilaat helposti todistukset, plaketit ja muut palkinnot. Jos sinulla on kysyttävää klubitarvikkeista, ota yhteyttä osoitteella </a:t>
            </a:r>
            <a:r>
              <a:rPr lang="fi-FI" sz="2400" u="sng">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 </a:t>
            </a:r>
            <a:r>
              <a:rPr lang="fi-FI" sz="240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rPr>
              <a:t>Klubin erinomaisuuspalkinto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4" name="Picture 3">
            <a:extLst>
              <a:ext uri="{FF2B5EF4-FFF2-40B4-BE49-F238E27FC236}">
                <a16:creationId xmlns:a16="http://schemas.microsoft.com/office/drawing/2014/main" id="{B4592E52-C1C1-6FFE-BBFD-50A16DD12B36}"/>
              </a:ext>
            </a:extLst>
          </p:cNvPr>
          <p:cNvPicPr>
            <a:picLocks noChangeAspect="1"/>
          </p:cNvPicPr>
          <p:nvPr/>
        </p:nvPicPr>
        <p:blipFill>
          <a:blip r:embed="rId3"/>
          <a:stretch>
            <a:fillRect/>
          </a:stretch>
        </p:blipFill>
        <p:spPr>
          <a:xfrm>
            <a:off x="4198228" y="887248"/>
            <a:ext cx="6829183" cy="5543958"/>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554571B8-FD80-E25F-C546-501ADA94BF18}"/>
              </a:ext>
            </a:extLst>
          </p:cNvPr>
          <p:cNvPicPr>
            <a:picLocks noChangeAspect="1"/>
          </p:cNvPicPr>
          <p:nvPr/>
        </p:nvPicPr>
        <p:blipFill>
          <a:blip r:embed="rId4"/>
          <a:stretch>
            <a:fillRect/>
          </a:stretch>
        </p:blipFill>
        <p:spPr>
          <a:xfrm>
            <a:off x="528644" y="5029200"/>
            <a:ext cx="1521194" cy="1540288"/>
          </a:xfrm>
          <a:prstGeom prst="rect">
            <a:avLst/>
          </a:prstGeom>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rPr>
              <a:t>Klubin erinomaisuuspalkinto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4"/>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375878" y="2894020"/>
            <a:ext cx="1776218" cy="4734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000" dirty="0">
                <a:solidFill>
                  <a:schemeClr val="accent1"/>
                </a:solidFill>
              </a:rPr>
              <a:t>Rintaneula</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508291" y="5562246"/>
            <a:ext cx="1091910" cy="8871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000">
                <a:solidFill>
                  <a:schemeClr val="accent1"/>
                </a:solidFill>
              </a:rPr>
              <a:t>Lippumerkki</a:t>
            </a:r>
          </a:p>
        </p:txBody>
      </p:sp>
      <p:pic>
        <p:nvPicPr>
          <p:cNvPr id="11" name="Picture 10">
            <a:extLst>
              <a:ext uri="{FF2B5EF4-FFF2-40B4-BE49-F238E27FC236}">
                <a16:creationId xmlns:a16="http://schemas.microsoft.com/office/drawing/2014/main" id="{3340F5E2-6F09-93E3-5B4A-6D1A912CCFB2}"/>
              </a:ext>
            </a:extLst>
          </p:cNvPr>
          <p:cNvPicPr>
            <a:picLocks noChangeAspect="1"/>
          </p:cNvPicPr>
          <p:nvPr/>
        </p:nvPicPr>
        <p:blipFill>
          <a:blip r:embed="rId5"/>
          <a:stretch>
            <a:fillRect/>
          </a:stretch>
        </p:blipFill>
        <p:spPr>
          <a:xfrm>
            <a:off x="2443401" y="886251"/>
            <a:ext cx="4243696" cy="5510574"/>
          </a:xfrm>
          <a:prstGeom prst="rect">
            <a:avLst/>
          </a:prstGeom>
          <a:ln w="25400">
            <a:solidFill>
              <a:schemeClr val="accent1"/>
            </a:solidFill>
          </a:ln>
        </p:spPr>
      </p:pic>
      <p:pic>
        <p:nvPicPr>
          <p:cNvPr id="13" name="Picture 12">
            <a:extLst>
              <a:ext uri="{FF2B5EF4-FFF2-40B4-BE49-F238E27FC236}">
                <a16:creationId xmlns:a16="http://schemas.microsoft.com/office/drawing/2014/main" id="{397CFD12-9080-944D-8F4E-23314C4BA748}"/>
              </a:ext>
            </a:extLst>
          </p:cNvPr>
          <p:cNvPicPr>
            <a:picLocks noChangeAspect="1"/>
          </p:cNvPicPr>
          <p:nvPr/>
        </p:nvPicPr>
        <p:blipFill>
          <a:blip r:embed="rId6"/>
          <a:stretch>
            <a:fillRect/>
          </a:stretch>
        </p:blipFill>
        <p:spPr>
          <a:xfrm>
            <a:off x="7231146" y="886251"/>
            <a:ext cx="4243696" cy="5463069"/>
          </a:xfrm>
          <a:prstGeom prst="rect">
            <a:avLst/>
          </a:prstGeom>
          <a:ln w="25400">
            <a:solidFill>
              <a:schemeClr val="accent1"/>
            </a:solidFill>
          </a:ln>
        </p:spPr>
      </p:pic>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fi-FI" sz="3600">
                <a:solidFill>
                  <a:schemeClr val="bg1"/>
                </a:solidFill>
                <a:latin typeface="Calibri" panose="020F0502020204030204" pitchFamily="34" charset="0"/>
                <a:cs typeface="Calibri" panose="020F0502020204030204" pitchFamily="34" charset="0"/>
              </a:rPr>
              <a:t>LCI:n yhteystiedot </a:t>
            </a:r>
          </a:p>
        </p:txBody>
      </p:sp>
      <p:sp>
        <p:nvSpPr>
          <p:cNvPr id="3" name="TextBox 27">
            <a:extLst>
              <a:ext uri="{FF2B5EF4-FFF2-40B4-BE49-F238E27FC236}">
                <a16:creationId xmlns:a16="http://schemas.microsoft.com/office/drawing/2014/main" id="{A686C3E1-1554-AAF4-03AB-EAF0CB4DD4A4}"/>
              </a:ext>
            </a:extLst>
          </p:cNvPr>
          <p:cNvSpPr txBox="1"/>
          <p:nvPr/>
        </p:nvSpPr>
        <p:spPr>
          <a:xfrm>
            <a:off x="540455" y="2679546"/>
            <a:ext cx="11506200" cy="1546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fi-FI" sz="2400" dirty="0">
                <a:solidFill>
                  <a:srgbClr val="FFFFFF"/>
                </a:solidFill>
                <a:latin typeface="Calibri" panose="020F0502020204030204" pitchFamily="34" charset="0"/>
                <a:ea typeface="Arial"/>
                <a:cs typeface="Calibri" panose="020F0502020204030204" pitchFamily="34" charset="0"/>
                <a:sym typeface="HelveticaNeueLT Std Lt"/>
              </a:rPr>
              <a:t>Sähköposti: </a:t>
            </a:r>
            <a:r>
              <a:rPr lang="fi-FI"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fi-FI"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fi-FI" sz="2400" dirty="0">
                <a:solidFill>
                  <a:srgbClr val="FFFFFF"/>
                </a:solidFill>
                <a:latin typeface="Calibri" panose="020F0502020204030204" pitchFamily="34" charset="0"/>
                <a:ea typeface="Arial"/>
                <a:cs typeface="Calibri" panose="020F0502020204030204" pitchFamily="34" charset="0"/>
                <a:sym typeface="HelveticaNeueLT Std Lt"/>
              </a:rPr>
              <a:t>Verkkosivu: </a:t>
            </a:r>
            <a:r>
              <a:rPr lang="fi-FI"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https://www.lionsclubs.org/fi/resources-for-members/resource-center/improving-club-quality</a:t>
            </a:r>
            <a:r>
              <a:rPr lang="fi-FI"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KIITOS!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i="1">
                <a:solidFill>
                  <a:schemeClr val="accent1"/>
                </a:solidFill>
                <a:latin typeface="Calibri" panose="020F0502020204030204" pitchFamily="34" charset="0"/>
                <a:cs typeface="Calibri" panose="020F0502020204030204" pitchFamily="34" charset="0"/>
              </a:rPr>
              <a:t>Yhteen tuleminen on alku.  Yhdessä pysyminen on edistystä. Yhdessä toimiminen on menestys.</a:t>
            </a:r>
          </a:p>
          <a:p>
            <a:endParaRPr lang="en-US" i="1" kern="0" dirty="0">
              <a:solidFill>
                <a:schemeClr val="accent1"/>
              </a:solidFill>
              <a:latin typeface="Calibri" panose="020F0502020204030204" pitchFamily="34" charset="0"/>
              <a:cs typeface="Calibri" panose="020F0502020204030204" pitchFamily="34" charset="0"/>
            </a:endParaRPr>
          </a:p>
          <a:p>
            <a:pPr algn="r"/>
            <a:r>
              <a:rPr lang="fi-FI"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2"/>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Maailmanlaajuinen jäsenyysaloite klubeille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13" name="Picture 12">
            <a:extLst>
              <a:ext uri="{FF2B5EF4-FFF2-40B4-BE49-F238E27FC236}">
                <a16:creationId xmlns:a16="http://schemas.microsoft.com/office/drawing/2014/main" id="{F878B4CA-4364-4499-B5AB-7EC5DA92B755}"/>
              </a:ext>
            </a:extLst>
          </p:cNvPr>
          <p:cNvPicPr>
            <a:picLocks noChangeAspect="1"/>
          </p:cNvPicPr>
          <p:nvPr/>
        </p:nvPicPr>
        <p:blipFill rotWithShape="1">
          <a:blip r:embed="rId3">
            <a:extLst>
              <a:ext uri="{28A0092B-C50C-407E-A947-70E740481C1C}">
                <a14:useLocalDpi xmlns:a14="http://schemas.microsoft.com/office/drawing/2010/main" val="0"/>
              </a:ext>
            </a:extLst>
          </a:blip>
          <a:srcRect l="20485" t="-3836"/>
          <a:stretch/>
        </p:blipFill>
        <p:spPr>
          <a:xfrm>
            <a:off x="1784175" y="1485740"/>
            <a:ext cx="7997952" cy="965790"/>
          </a:xfrm>
          <a:prstGeom prst="rect">
            <a:avLst/>
          </a:prstGeom>
        </p:spPr>
      </p:pic>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57596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377835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menestys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a:solidFill>
                    <a:schemeClr val="accent1"/>
                  </a:solidFill>
                  <a:latin typeface="Calibri" panose="020F0502020204030204" pitchFamily="34" charset="0"/>
                  <a:cs typeface="Calibri" panose="020F0502020204030204" pitchFamily="34" charset="0"/>
                </a:rPr>
                <a:t>Rakentakaa tiimi klubijohtajista</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a:solidFill>
                    <a:schemeClr val="accent1"/>
                  </a:solidFill>
                  <a:latin typeface="Calibri" panose="020F0502020204030204" pitchFamily="34" charset="0"/>
                  <a:cs typeface="Calibri" panose="020F0502020204030204" pitchFamily="34" charset="0"/>
                </a:rPr>
                <a:t>Rakentakaa visio, arvioikaa tarpeet ja asettakaa tavoitteet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a:solidFill>
                    <a:schemeClr val="accent1"/>
                  </a:solidFill>
                  <a:latin typeface="Calibri" panose="020F0502020204030204" pitchFamily="34" charset="0"/>
                  <a:cs typeface="Calibri" panose="020F0502020204030204" pitchFamily="34" charset="0"/>
                </a:rPr>
                <a:t>Rakentakaa suunnitelma tavoitteiden saavuttamiseksi</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Rakentakaa tiimi klubijohtajista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fi-FI" sz="2400" b="1" dirty="0">
                <a:solidFill>
                  <a:schemeClr val="bg1"/>
                </a:solidFill>
                <a:latin typeface="Calibri" panose="020F0502020204030204" pitchFamily="34" charset="0"/>
                <a:cs typeface="Calibri" panose="020F0502020204030204" pitchFamily="34" charset="0"/>
              </a:rPr>
              <a:t>Nykyiset johtajat: </a:t>
            </a:r>
            <a:r>
              <a:rPr lang="fi-FI" sz="2400" dirty="0">
                <a:solidFill>
                  <a:schemeClr val="bg1"/>
                </a:solidFill>
                <a:latin typeface="Calibri" panose="020F0502020204030204" pitchFamily="34" charset="0"/>
                <a:cs typeface="Calibri" panose="020F0502020204030204" pitchFamily="34" charset="0"/>
              </a:rPr>
              <a:t>Päättäkää, kuka johtaa strategian kehittämistä. </a:t>
            </a:r>
          </a:p>
          <a:p>
            <a:endParaRPr lang="en-US" sz="2400" dirty="0">
              <a:solidFill>
                <a:schemeClr val="bg1"/>
              </a:solidFill>
              <a:latin typeface="Calibri" panose="020F0502020204030204" pitchFamily="34" charset="0"/>
              <a:cs typeface="Calibri" panose="020F0502020204030204" pitchFamily="34" charset="0"/>
            </a:endParaRPr>
          </a:p>
          <a:p>
            <a:r>
              <a:rPr lang="fi-FI" sz="2400" b="1" dirty="0">
                <a:solidFill>
                  <a:schemeClr val="bg1"/>
                </a:solidFill>
                <a:latin typeface="Calibri" panose="020F0502020204030204" pitchFamily="34" charset="0"/>
                <a:cs typeface="Calibri" panose="020F0502020204030204" pitchFamily="34" charset="0"/>
              </a:rPr>
              <a:t>Tulevaisuuden johtajat: </a:t>
            </a:r>
            <a:r>
              <a:rPr lang="fi-FI" sz="2400" dirty="0">
                <a:solidFill>
                  <a:schemeClr val="bg1"/>
                </a:solidFill>
                <a:latin typeface="Calibri" panose="020F0502020204030204" pitchFamily="34" charset="0"/>
                <a:cs typeface="Calibri" panose="020F0502020204030204" pitchFamily="34" charset="0"/>
              </a:rPr>
              <a:t>Harkitkaa lioneita, jotka voisivat toimia tulevaisuuden johtajina.  Lionit, jotka ovat toimineet johtotehtävissä ja joilla on kokemusta, he voivat tarjota tukea ja he ovat kiinnostuneita klubin tulevaisuudesta. </a:t>
            </a:r>
          </a:p>
          <a:p>
            <a:endParaRPr lang="en-US" sz="2400" dirty="0">
              <a:solidFill>
                <a:schemeClr val="bg1"/>
              </a:solidFill>
              <a:latin typeface="Calibri" panose="020F0502020204030204" pitchFamily="34" charset="0"/>
              <a:cs typeface="Calibri" panose="020F0502020204030204" pitchFamily="34" charset="0"/>
            </a:endParaRPr>
          </a:p>
          <a:p>
            <a:r>
              <a:rPr lang="fi-FI" sz="2400" b="1" dirty="0">
                <a:solidFill>
                  <a:schemeClr val="bg1"/>
                </a:solidFill>
                <a:latin typeface="Calibri" panose="020F0502020204030204" pitchFamily="34" charset="0"/>
                <a:cs typeface="Calibri" panose="020F0502020204030204" pitchFamily="34" charset="0"/>
              </a:rPr>
              <a:t>Jäsenkysely: </a:t>
            </a:r>
            <a:r>
              <a:rPr lang="fi-FI" sz="2400" dirty="0">
                <a:solidFill>
                  <a:schemeClr val="bg1"/>
                </a:solidFill>
                <a:latin typeface="Calibri" panose="020F0502020204030204" pitchFamily="34" charset="0"/>
                <a:cs typeface="Calibri" panose="020F0502020204030204" pitchFamily="34" charset="0"/>
              </a:rPr>
              <a:t>Täydellisemmän kuvan muodostaminen klubinne tarpeista. Etsikää monentyyppisiä jäseniä, jotka edustavat klubia hyvin, tai pienempien klubien kohdalla ottakaa mahdollisimman monta jäsentä mukaan (vanhempia, uudempia, nuoria lioneita, eri ammattikunnista), jotta ymmärrätte heidän tarpeensa ja osaatte käyttää heidän kykyjään.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013266" cy="1177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Rakentakaa visio, arvioikaa tarpeet ja asettakaa tavoitteet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i-FI"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1</a:t>
            </a:r>
          </a:p>
          <a:p>
            <a:r>
              <a:rPr lang="fi-FI">
                <a:solidFill>
                  <a:schemeClr val="bg1"/>
                </a:solidFill>
                <a:latin typeface="Calibri" panose="020F0502020204030204" pitchFamily="34" charset="0"/>
                <a:ea typeface="Arial" charset="0"/>
                <a:cs typeface="Calibri" panose="020F0502020204030204" pitchFamily="34" charset="0"/>
              </a:rPr>
              <a:t>Innostaa klubia uusilla jäsenillä</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i-FI" sz="2400" b="1" dirty="0">
                <a:solidFill>
                  <a:schemeClr val="accent1"/>
                </a:solidFill>
                <a:latin typeface="Calibri" panose="020F0502020204030204" pitchFamily="34" charset="0"/>
                <a:cs typeface="Calibri" panose="020F0502020204030204" pitchFamily="34" charset="0"/>
              </a:rPr>
              <a:t>Kysymyksiä keskustelun aiheiksi</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Mitä tilaisuuksia näette klubinne jäsenmäärän kasvattamiseksi?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Mitä meidän on tehtävä jäsenten rekrytoimiseksi paremmin?</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Miksi emme saa uusia jäseniä klubiimme?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Miksi ihmiset liittyvät klubiimme?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2</a:t>
            </a:r>
          </a:p>
          <a:p>
            <a:r>
              <a:rPr lang="fi-FI">
                <a:solidFill>
                  <a:schemeClr val="bg1"/>
                </a:solidFill>
                <a:latin typeface="Calibri" panose="020F0502020204030204" pitchFamily="34" charset="0"/>
                <a:ea typeface="Arial" charset="0"/>
                <a:cs typeface="Calibri" panose="020F0502020204030204" pitchFamily="34" charset="0"/>
              </a:rPr>
              <a:t>Innostaa klubeja hakemalla uusia tilaisuuksia palvella</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fi-FI" sz="2400" b="1">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Vastaavatko klubin palveluprojektit paikkakunnan nykyisiä tarpeita?</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Ottavatko jäsenet innostuneesti ja aktiivisesti osaa palveluprojekteihin?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Onko klubin johto valmis kuuntelemaan jäsenten uusia palveluideoita?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Houkuttelevatko palveluhankkeemme uusia jäseniä?</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3</a:t>
            </a:r>
          </a:p>
          <a:p>
            <a:r>
              <a:rPr lang="fi-FI">
                <a:solidFill>
                  <a:schemeClr val="bg1"/>
                </a:solidFill>
                <a:latin typeface="Calibri" panose="020F0502020204030204" pitchFamily="34" charset="0"/>
                <a:ea typeface="Arial" charset="0"/>
                <a:cs typeface="Calibri" panose="020F0502020204030204" pitchFamily="34" charset="0"/>
              </a:rPr>
              <a:t>Loistakaa johtajakoulutuksessa ja klubin asioiden hoitamisessa</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fi-FI" sz="2400" b="1">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Osallistuuko klubin johto heidän omia virkojaan koskevaan koulutukseen?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Rohkaistaanko jäseniä johtorooleihin?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Osallistuvatko jäsenet säännöllisesti klubin tilaisuuksiin?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Pitääkö teidän miettiä klubikokousten muoto uusiksi?</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70965</TotalTime>
  <Words>1490</Words>
  <Application>Microsoft Office PowerPoint</Application>
  <PresentationFormat>Widescreen</PresentationFormat>
  <Paragraphs>282</Paragraphs>
  <Slides>29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Adobe Devanagari</vt:lpstr>
      <vt:lpstr>Arial</vt:lpstr>
      <vt:lpstr>Calibri</vt:lpstr>
      <vt:lpstr>Calibri Light</vt:lpstr>
      <vt:lpstr>Helvetica</vt:lpstr>
      <vt:lpstr>HelveticaNeueLT Std Lt</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2107</cp:revision>
  <cp:lastPrinted>2018-07-23T15:21:46Z</cp:lastPrinted>
  <dcterms:created xsi:type="dcterms:W3CDTF">2016-11-15T15:12:50Z</dcterms:created>
  <dcterms:modified xsi:type="dcterms:W3CDTF">2023-08-21T19:19:36Z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