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9307" autoAdjust="0"/>
  </p:normalViewPr>
  <p:slideViewPr>
    <p:cSldViewPr showGuides="1">
      <p:cViewPr varScale="1">
        <p:scale>
          <a:sx n="102" d="100"/>
          <a:sy n="102" d="100"/>
        </p:scale>
        <p:origin x="1020"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20" d="100"/>
        <a:sy n="120" d="100"/>
      </p:scale>
      <p:origin x="0" y="-3228"/>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fr-FR" dirty="0"/>
              <a:t>Cette présentation va porter sur les fonctions du </a:t>
            </a:r>
            <a:r>
              <a:rPr lang="fr-FR" dirty="0">
                <a:latin typeface="Calibri" panose="020F0502020204030204" pitchFamily="34" charset="0"/>
              </a:rPr>
              <a:t>président de zone</a:t>
            </a:r>
            <a:r>
              <a:rPr lang="fr-FR" dirty="0">
                <a:latin typeface="Helvetica Neue"/>
              </a:rPr>
              <a:t>.</a:t>
            </a:r>
          </a:p>
          <a:p>
            <a:pPr defTabSz="424723">
              <a:lnSpc>
                <a:spcPct val="150000"/>
              </a:lnSpc>
            </a:pPr>
            <a:endParaRPr lang="en-US" dirty="0"/>
          </a:p>
          <a:p>
            <a:pPr defTabSz="424723">
              <a:lnSpc>
                <a:spcPct val="150000"/>
              </a:lnSpc>
            </a:pPr>
            <a:r>
              <a:rPr lang="fr-FR" dirty="0"/>
              <a:t>Que vous ayez déjà occupé ce poste ou que vous vous y prépariez, nous espérons profiter de cette rencontre pour partager des idées</a:t>
            </a:r>
            <a:r>
              <a:rPr lang="fr-FR" baseline="0" dirty="0"/>
              <a:t> et de bonnes pratiques à suivre pour </a:t>
            </a:r>
            <a:r>
              <a:rPr lang="fr-FR" dirty="0"/>
              <a:t>un mandat réussi. </a:t>
            </a:r>
          </a:p>
          <a:p>
            <a:pPr defTabSz="424723">
              <a:lnSpc>
                <a:spcPct val="150000"/>
              </a:lnSpc>
            </a:pPr>
            <a:endParaRPr lang="en-US" dirty="0"/>
          </a:p>
          <a:p>
            <a:pPr defTabSz="424723">
              <a:lnSpc>
                <a:spcPct val="150000"/>
              </a:lnSpc>
            </a:pPr>
            <a:r>
              <a:rPr lang="fr-FR" dirty="0"/>
              <a:t>Penchons-nous donc sur le rôle du président de zone et le soutien qu’il apporte aux clubs.</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fr-FR">
                <a:latin typeface="Helvetica Neue"/>
              </a:rPr>
              <a:t>Récemment mise à jour, cette page Web propose toutes les informations nécessaires à votre réussite à ce poste. </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fr-FR"/>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Ceci est la page d'accueil contenant les outils et ressources à votre disposition.</a:t>
            </a:r>
          </a:p>
          <a:p>
            <a:pPr>
              <a:lnSpc>
                <a:spcPct val="150000"/>
              </a:lnSpc>
            </a:pPr>
            <a:endParaRPr lang="en-US" baseline="0" dirty="0">
              <a:solidFill>
                <a:schemeClr val="tx1"/>
              </a:solidFill>
            </a:endParaRPr>
          </a:p>
          <a:p>
            <a:pPr>
              <a:lnSpc>
                <a:spcPct val="150000"/>
              </a:lnSpc>
            </a:pPr>
            <a:r>
              <a:rPr lang="fr-FR" dirty="0">
                <a:solidFill>
                  <a:schemeClr val="tx1"/>
                </a:solidFill>
              </a:rPr>
              <a:t>Dans la section </a:t>
            </a:r>
            <a:r>
              <a:rPr lang="fr-FR" i="1" dirty="0">
                <a:solidFill>
                  <a:schemeClr val="tx1"/>
                </a:solidFill>
              </a:rPr>
              <a:t>Ressources</a:t>
            </a:r>
            <a:r>
              <a:rPr lang="fr-FR" dirty="0">
                <a:solidFill>
                  <a:schemeClr val="tx1"/>
                </a:solidFill>
              </a:rPr>
              <a:t> se trouve la nouvelle version de l’e-Book du président de zone, ainsi qu’un lien vers les modules de formation, à effectuer en autoformation ou avec un instructeur.</a:t>
            </a:r>
            <a:r>
              <a:rPr lang="fr-FR" baseline="0" dirty="0">
                <a:solidFill>
                  <a:schemeClr val="tx1"/>
                </a:solidFill>
              </a:rPr>
              <a:t> </a:t>
            </a:r>
          </a:p>
          <a:p>
            <a:pPr>
              <a:lnSpc>
                <a:spcPct val="150000"/>
              </a:lnSpc>
            </a:pPr>
            <a:endParaRPr lang="en-US" baseline="0" dirty="0">
              <a:solidFill>
                <a:schemeClr val="tx1"/>
              </a:solidFill>
            </a:endParaRPr>
          </a:p>
          <a:p>
            <a:pPr>
              <a:lnSpc>
                <a:spcPct val="150000"/>
              </a:lnSpc>
            </a:pPr>
            <a:r>
              <a:rPr lang="fr-FR" dirty="0">
                <a:solidFill>
                  <a:schemeClr val="tx1"/>
                </a:solidFill>
              </a:rPr>
              <a:t>Cette page contient aussi des liens vers les formulaires et guides les plus couramment utilisés en gestion de réunions de zone et soutien aux clubs.</a:t>
            </a:r>
            <a:r>
              <a:rPr lang="fr-FR" baseline="0" dirty="0">
                <a:solidFill>
                  <a:schemeClr val="tx1"/>
                </a:solidFill>
              </a:rPr>
              <a:t> </a:t>
            </a:r>
          </a:p>
          <a:p>
            <a:pPr>
              <a:lnSpc>
                <a:spcPct val="150000"/>
              </a:lnSpc>
            </a:pPr>
            <a:endParaRPr lang="en-US" baseline="0" dirty="0">
              <a:solidFill>
                <a:schemeClr val="tx1"/>
              </a:solidFill>
            </a:endParaRPr>
          </a:p>
          <a:p>
            <a:pPr>
              <a:lnSpc>
                <a:spcPct val="150000"/>
              </a:lnSpc>
            </a:pPr>
            <a:r>
              <a:rPr lang="fr-FR" dirty="0">
                <a:solidFill>
                  <a:schemeClr val="tx1"/>
                </a:solidFill>
              </a:rPr>
              <a:t>Ce code </a:t>
            </a:r>
            <a:r>
              <a:rPr lang="fr-FR">
                <a:solidFill>
                  <a:schemeClr val="tx1"/>
                </a:solidFill>
              </a:rPr>
              <a:t>QR vous </a:t>
            </a:r>
            <a:r>
              <a:rPr lang="fr-FR" dirty="0">
                <a:solidFill>
                  <a:schemeClr val="tx1"/>
                </a:solidFill>
              </a:rPr>
              <a:t>mènera à la page en anglais. Vous pourrez en changer la langue.</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fr-FR" sz="1200">
                <a:solidFill>
                  <a:schemeClr val="tx1"/>
                </a:solidFill>
                <a:ea typeface="Arial" charset="0"/>
                <a:cs typeface="Arial" charset="0"/>
              </a:rPr>
              <a:t>L’e-Book du président de zone et de région vous guide étape par étape tout au long de votre mandat.</a:t>
            </a:r>
            <a:r>
              <a:rPr lang="fr-FR" sz="1200" baseline="0">
                <a:solidFill>
                  <a:schemeClr val="tx1"/>
                </a:solidFill>
                <a:ea typeface="Arial" charset="0"/>
                <a:cs typeface="Arial" charset="0"/>
              </a:rPr>
              <a:t> Récemment mis à jour, </a:t>
            </a:r>
          </a:p>
          <a:p>
            <a:pPr algn="l"/>
            <a:endParaRPr lang="en-US" sz="1200" kern="0" baseline="0" dirty="0">
              <a:solidFill>
                <a:schemeClr val="tx1"/>
              </a:solidFill>
              <a:ea typeface="Arial" charset="0"/>
              <a:cs typeface="Arial" charset="0"/>
            </a:endParaRPr>
          </a:p>
          <a:p>
            <a:pPr algn="l"/>
            <a:r>
              <a:rPr lang="fr-FR" sz="1200">
                <a:solidFill>
                  <a:schemeClr val="tx1"/>
                </a:solidFill>
                <a:ea typeface="Arial" charset="0"/>
                <a:cs typeface="Arial" charset="0"/>
              </a:rPr>
              <a:t>il vous propose les sujets suivants :</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r-FR" sz="1200">
                <a:solidFill>
                  <a:schemeClr val="tx1"/>
                </a:solidFill>
                <a:ea typeface="Arial" charset="0"/>
                <a:cs typeface="Arial" charset="0"/>
              </a:rPr>
              <a:t>Préparation et formation</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r-FR" sz="1200">
                <a:solidFill>
                  <a:schemeClr val="tx1"/>
                </a:solidFill>
                <a:ea typeface="Arial" charset="0"/>
                <a:cs typeface="Arial" charset="0"/>
              </a:rPr>
              <a:t>Établir votre calendrier pour l’année</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fr-FR" sz="1200" baseline="0">
                <a:solidFill>
                  <a:schemeClr val="tx1"/>
                </a:solidFill>
                <a:ea typeface="Arial" charset="0"/>
                <a:cs typeface="Arial" charset="0"/>
              </a:rPr>
              <a:t>Votre rôle entre les clubs et la direction du district</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fr-FR" sz="1200" baseline="0">
                <a:solidFill>
                  <a:schemeClr val="tx1"/>
                </a:solidFill>
                <a:ea typeface="Arial" charset="0"/>
                <a:cs typeface="Arial" charset="0"/>
              </a:rPr>
              <a:t>Ressources Qualité du club</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fr-FR" sz="1200" baseline="0">
                <a:solidFill>
                  <a:schemeClr val="tx1"/>
                </a:solidFill>
                <a:ea typeface="Arial" charset="0"/>
                <a:cs typeface="Arial" charset="0"/>
              </a:rPr>
              <a:t>Outils pour l'harmonie dans l’action des clubs</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fr-FR" sz="1200">
                <a:solidFill>
                  <a:schemeClr val="tx1"/>
                </a:solidFill>
                <a:cs typeface="Arial" charset="0"/>
              </a:rPr>
              <a:t>Certification Lion Guide</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fr-FR">
                <a:solidFill>
                  <a:schemeClr val="tx1"/>
                </a:solidFill>
                <a:cs typeface="Helvetica" panose="020B0604020202020204" pitchFamily="34" charset="0"/>
              </a:rPr>
              <a:t>Formation au soutien de nouveaux clubs et de clubs établis en difficulté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fr-FR">
                <a:solidFill>
                  <a:schemeClr val="tx1"/>
                </a:solidFill>
                <a:cs typeface="Helvetica" panose="020B0604020202020204" pitchFamily="34" charset="0"/>
              </a:rPr>
              <a:t>Introduction aux fonctions de tous les postes d’officiel de club</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fr-FR">
                <a:solidFill>
                  <a:schemeClr val="tx1"/>
                </a:solidFill>
                <a:cs typeface="Helvetica" panose="020B0604020202020204" pitchFamily="34" charset="0"/>
              </a:rPr>
              <a:t>Bonnes pratiques à suivre pour les opérations du club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fr-FR">
                <a:solidFill>
                  <a:schemeClr val="tx1"/>
                </a:solidFill>
              </a:rPr>
              <a:t>Information sur les dernières ressources à l’usage des clubs</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fr-FR">
                <a:effectLst/>
                <a:latin typeface="HelveticaNeueLT Std Lt" panose="020B0403020202020204" pitchFamily="34" charset="0"/>
                <a:ea typeface="ヒラギノ角ゴ Pro W3"/>
              </a:rPr>
              <a:t>Se préparer à diriger</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fr-FR">
                <a:latin typeface="+mn-lt"/>
              </a:rPr>
              <a:t>Avant le début de votre mandat, établissez </a:t>
            </a:r>
            <a:r>
              <a:rPr lang="fr-FR" b="0">
                <a:latin typeface="+mn-lt"/>
              </a:rPr>
              <a:t>votre calendrier pour l'année :</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fr-FR" b="0" i="0">
                <a:latin typeface="+mn-lt"/>
              </a:rPr>
              <a:t>Visites aux clubs</a:t>
            </a:r>
          </a:p>
          <a:p>
            <a:pPr marL="171450" lvl="1" indent="-171450">
              <a:buClr>
                <a:schemeClr val="tx1"/>
              </a:buClr>
              <a:buSzPct val="100000"/>
              <a:buFont typeface="Arial" panose="020B0604020202020204" pitchFamily="34" charset="0"/>
              <a:buChar char="•"/>
              <a:defRPr/>
            </a:pPr>
            <a:r>
              <a:rPr lang="fr-FR">
                <a:latin typeface="+mn-lt"/>
              </a:rPr>
              <a:t>Réunions de zone</a:t>
            </a:r>
          </a:p>
          <a:p>
            <a:pPr marL="171450" lvl="1" indent="-171450">
              <a:buClr>
                <a:schemeClr val="tx1"/>
              </a:buClr>
              <a:buSzPct val="100000"/>
              <a:buFont typeface="Arial" panose="020B0604020202020204" pitchFamily="34" charset="0"/>
              <a:buChar char="•"/>
              <a:defRPr/>
            </a:pPr>
            <a:r>
              <a:rPr lang="fr-FR">
                <a:latin typeface="+mn-lt"/>
              </a:rPr>
              <a:t>Réunions du cabinet du district</a:t>
            </a:r>
          </a:p>
          <a:p>
            <a:pPr marL="171450" lvl="1" indent="-171450">
              <a:buClr>
                <a:schemeClr val="tx1"/>
              </a:buClr>
              <a:buSzPct val="100000"/>
              <a:buFont typeface="Arial" panose="020B0604020202020204" pitchFamily="34" charset="0"/>
              <a:buChar char="•"/>
              <a:defRPr/>
            </a:pPr>
            <a:r>
              <a:rPr lang="fr-FR">
                <a:latin typeface="+mn-lt"/>
              </a:rPr>
              <a:t>Conventions et autres rencontres</a:t>
            </a:r>
          </a:p>
          <a:p>
            <a:pPr marL="0" lvl="2" indent="0">
              <a:buClr>
                <a:schemeClr val="accent1"/>
              </a:buClr>
              <a:buSzPct val="100000"/>
              <a:buNone/>
            </a:pPr>
            <a:r>
              <a:rPr lang="fr-FR" sz="1200" b="0" i="1">
                <a:latin typeface="+mn-lt"/>
              </a:rPr>
              <a:t>			</a:t>
            </a:r>
          </a:p>
          <a:p>
            <a:pPr marL="0" lvl="1" indent="0">
              <a:buClr>
                <a:schemeClr val="accent1"/>
              </a:buClr>
              <a:buSzPct val="150000"/>
              <a:buNone/>
            </a:pPr>
            <a:r>
              <a:rPr lang="fr-FR" b="0">
                <a:latin typeface="+mn-lt"/>
              </a:rPr>
              <a:t>Organisez-vous à l’avance pour savoir comment contacter les officiels des clubs.</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a:solidFill>
                  <a:schemeClr val="tx1"/>
                </a:solidFill>
                <a:cs typeface="Arial" panose="020B0604020202020204" pitchFamily="34" charset="0"/>
              </a:rPr>
              <a:t>Prêt à entrer en action ?</a:t>
            </a:r>
          </a:p>
          <a:p>
            <a:endParaRPr lang="en-US" dirty="0">
              <a:solidFill>
                <a:schemeClr val="tx1"/>
              </a:solidFill>
            </a:endParaRPr>
          </a:p>
          <a:p>
            <a:r>
              <a:rPr lang="fr-FR" sz="1200">
                <a:solidFill>
                  <a:schemeClr val="tx1"/>
                </a:solidFill>
              </a:rPr>
              <a:t>Maintenez la communication avec les clubs tout au long de l'année.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3664721"/>
          </a:xfrm>
          <a:prstGeom prst="rect">
            <a:avLst/>
          </a:prstGeom>
          <a:noFill/>
        </p:spPr>
        <p:txBody>
          <a:bodyPr wrap="square" rtlCol="0">
            <a:spAutoFit/>
          </a:bodyPr>
          <a:lstStyle/>
          <a:p>
            <a:pPr>
              <a:buSzPct val="125000"/>
            </a:pPr>
            <a:r>
              <a:rPr lang="fr-FR" b="1" dirty="0">
                <a:solidFill>
                  <a:schemeClr val="tx1"/>
                </a:solidFill>
              </a:rPr>
              <a:t>Dialoguez avec les clubs et préparez vos visites.</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fr-FR" b="1" i="1" dirty="0">
                <a:solidFill>
                  <a:schemeClr val="tx1"/>
                </a:solidFill>
              </a:rPr>
              <a:t>Soyez le meilleur ami du club.</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fr-FR" sz="1200" dirty="0">
                <a:solidFill>
                  <a:schemeClr val="tx1"/>
                </a:solidFill>
              </a:rPr>
              <a:t>Familiarisez-vous avec le club et ses activités de service. Prenez connaissance de son rapport </a:t>
            </a:r>
            <a:r>
              <a:rPr lang="fr-FR" sz="1200" i="1" dirty="0">
                <a:solidFill>
                  <a:schemeClr val="tx1"/>
                </a:solidFill>
              </a:rPr>
              <a:t>Réussites des clubs</a:t>
            </a:r>
            <a:r>
              <a:rPr lang="fr-FR" sz="1200" dirty="0">
                <a:solidFill>
                  <a:schemeClr val="tx1"/>
                </a:solidFill>
              </a:rPr>
              <a:t>.</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fr-FR" sz="1200" dirty="0">
                <a:solidFill>
                  <a:schemeClr val="tx1"/>
                </a:solidFill>
                <a:cs typeface="Times New Roman" pitchFamily="18" charset="0"/>
              </a:rPr>
              <a:t>Gardez à portée de main le texte type de Constitution et de statuts, ainsi que la brochure d'orientation de nouveau membre pour faire face aux questions éventuelles.</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fr-FR" sz="1200" dirty="0">
                <a:solidFill>
                  <a:schemeClr val="tx1"/>
                </a:solidFill>
              </a:rPr>
              <a:t>Faites la promotion des thèmes du président international et du gouverneur du district. Soyez prêt à en discuter et à fournir des informations à leur sujet.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fr-FR" sz="1200" dirty="0">
                <a:solidFill>
                  <a:schemeClr val="tx1"/>
                </a:solidFill>
              </a:rPr>
              <a:t>Si vous avez défini un thème pour votre zone, faites-en la promotion. Montrez la passion qui le sous-tend et de quelle façon les clubs peuvent y participer.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fr-FR" sz="1200" dirty="0">
                <a:solidFill>
                  <a:schemeClr val="tx1"/>
                </a:solidFill>
                <a:cs typeface="Times New Roman" pitchFamily="18" charset="0"/>
              </a:rPr>
              <a:t>Familiarisez-vous avec les coûts facturés aux clubs et l'augmentation des frais à venir. Sachez indiquer où trouver ces informations sur le site internet du LCI.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fr-FR" sz="1200" dirty="0">
                <a:solidFill>
                  <a:schemeClr val="tx1"/>
                </a:solidFill>
                <a:cs typeface="Times New Roman" pitchFamily="18" charset="0"/>
              </a:rPr>
              <a:t>Encouragez les clubs à postuler le Prix d'excellence chaque année. Soyez prêt à leur en envoyer un exemplaire du formulaire de candidature et encouragez-les à se référer à la page internet appropriée pour en savoir plus. </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fr-FR" sz="1200" dirty="0">
                <a:solidFill>
                  <a:schemeClr val="tx1"/>
                </a:solidFill>
                <a:cs typeface="Times New Roman" pitchFamily="18" charset="0"/>
              </a:rPr>
              <a:t>Préparer la relève est essentiel. Lors de visites à vos clubs, tâchez de repérer toute personne qualifiée pour le poste de président de zone.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a:solidFill>
                  <a:schemeClr val="tx1"/>
                </a:solidFill>
              </a:rPr>
              <a:t>Le Rapport d’évaluation de la santé des clubs se trouve sous un lien se trouvant dans la section ‘Ressources’ de la page Président de zone/région.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baseline="0">
                <a:solidFill>
                  <a:schemeClr val="tx1"/>
                </a:solidFill>
              </a:rPr>
              <a:t>Tout président de zone/région/zone provisoire non-rattachée à un district y a accès.</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fr-FR" sz="1300"/>
              <a:t>Un des outils les plus importants du président de zone est le rapport d'évaluation de la santé des clubs.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fr-FR" sz="1300"/>
              <a:t>Ce rapport est adressé tous les mois au gouverneur de district.</a:t>
            </a:r>
          </a:p>
          <a:p>
            <a:pPr>
              <a:lnSpc>
                <a:spcPct val="170000"/>
              </a:lnSpc>
            </a:pPr>
            <a:endParaRPr lang="en-US" sz="1300" dirty="0"/>
          </a:p>
          <a:p>
            <a:pPr marL="225425" indent="-225425">
              <a:lnSpc>
                <a:spcPct val="170000"/>
              </a:lnSpc>
              <a:buFont typeface="Arial" panose="020B0604020202020204" pitchFamily="34" charset="0"/>
              <a:buChar char="•"/>
            </a:pPr>
            <a:r>
              <a:rPr lang="fr-FR" sz="1300"/>
              <a:t>Demandez votre gouverneur de district à partager ce rapport avec vous chaque mois. </a:t>
            </a:r>
          </a:p>
          <a:p>
            <a:pPr>
              <a:lnSpc>
                <a:spcPct val="170000"/>
              </a:lnSpc>
            </a:pPr>
            <a:endParaRPr lang="en-US" sz="1300" dirty="0">
              <a:solidFill>
                <a:schemeClr val="tx1"/>
              </a:solidFill>
            </a:endParaRPr>
          </a:p>
          <a:p>
            <a:pPr>
              <a:lnSpc>
                <a:spcPct val="170000"/>
              </a:lnSpc>
            </a:pPr>
            <a:r>
              <a:rPr lang="fr-FR" sz="1300">
                <a:solidFill>
                  <a:schemeClr val="tx1"/>
                </a:solidFill>
              </a:rPr>
              <a:t>Il affiche les informations suivantes :</a:t>
            </a:r>
          </a:p>
          <a:p>
            <a:pPr>
              <a:lnSpc>
                <a:spcPct val="170000"/>
              </a:lnSpc>
            </a:pPr>
            <a:endParaRPr lang="en-US" sz="1300" dirty="0"/>
          </a:p>
          <a:p>
            <a:pPr marL="225425" indent="-225425">
              <a:lnSpc>
                <a:spcPct val="170000"/>
              </a:lnSpc>
              <a:buFont typeface="Arial" panose="020B0604020202020204" pitchFamily="34" charset="0"/>
              <a:buChar char="•"/>
            </a:pPr>
            <a:r>
              <a:rPr lang="fr-FR" sz="1300" b="1"/>
              <a:t>Statut du club : </a:t>
            </a:r>
            <a:r>
              <a:rPr lang="fr-FR" sz="1300"/>
              <a:t>Actif ou Statu quo</a:t>
            </a:r>
          </a:p>
          <a:p>
            <a:pPr>
              <a:lnSpc>
                <a:spcPct val="170000"/>
              </a:lnSpc>
            </a:pPr>
            <a:endParaRPr lang="en-US" sz="1300" dirty="0"/>
          </a:p>
          <a:p>
            <a:pPr marL="225425" indent="-225425">
              <a:lnSpc>
                <a:spcPct val="170000"/>
              </a:lnSpc>
              <a:buFont typeface="Arial" panose="020B0604020202020204" pitchFamily="34" charset="0"/>
              <a:buChar char="•"/>
            </a:pPr>
            <a:r>
              <a:rPr lang="fr-FR" sz="1300" b="1"/>
              <a:t>Croissance nette de l'effectif pour l’année courante</a:t>
            </a:r>
          </a:p>
          <a:p>
            <a:pPr>
              <a:lnSpc>
                <a:spcPct val="170000"/>
              </a:lnSpc>
            </a:pPr>
            <a:endParaRPr lang="en-US" sz="1300" dirty="0"/>
          </a:p>
          <a:p>
            <a:pPr>
              <a:lnSpc>
                <a:spcPct val="170000"/>
              </a:lnSpc>
            </a:pPr>
            <a:r>
              <a:rPr lang="fr-FR" sz="1300"/>
              <a:t>Il indique également la fréquence des rapports du club sur les points suivants :</a:t>
            </a:r>
          </a:p>
          <a:p>
            <a:pPr>
              <a:lnSpc>
                <a:spcPct val="170000"/>
              </a:lnSpc>
            </a:pPr>
            <a:r>
              <a:rPr lang="fr-FR" sz="130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fr-FR" sz="1300" b="1">
                <a:solidFill>
                  <a:schemeClr val="tx1">
                    <a:lumMod val="75000"/>
                  </a:schemeClr>
                </a:solidFill>
                <a:cs typeface="ヒラギノ角ゴ Pro W3" charset="0"/>
              </a:rPr>
              <a:t>Historique des rapports mensuel d’effectif</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fr-FR" sz="1300" b="1">
                <a:solidFill>
                  <a:schemeClr val="tx1">
                    <a:lumMod val="75000"/>
                  </a:schemeClr>
                </a:solidFill>
                <a:cs typeface="ヒラギノ角ゴ Pro W3" charset="0"/>
              </a:rPr>
              <a:t>Rotation des présidents du club (donnée importante)  (discuter de la baisse du nombre de responsables potentiels)</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fr-FR" sz="1300" b="1">
                <a:solidFill>
                  <a:schemeClr val="tx1">
                    <a:lumMod val="75000"/>
                  </a:schemeClr>
                </a:solidFill>
                <a:cs typeface="ヒラギノ角ゴ Pro W3" charset="0"/>
              </a:rPr>
              <a:t>Rapports d’activités de service – Encouragez les clubs à les enregistrer.</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200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fr-FR" dirty="0">
                <a:solidFill>
                  <a:schemeClr val="tx1"/>
                </a:solidFill>
              </a:rPr>
              <a:t>Nous allons étudier les sujets suivants :</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Fonctions du président de zone ou de région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Bonnes pratiques à suivre en matière de préparation</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Prenez soin de vos clubs. Instaurez un dialogue continuel avec les clubs. C'est l’aspect du poste qui compte le plus pour moi. Tout comme les nouveaux Lions, les clubs ont besoin de mentors. C’est le rôle que vous allez jouer.</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Sachez tirer tout le parti des réunions de zone au bénéfice des responsables de vos clubs. </a:t>
            </a:r>
            <a:r>
              <a:rPr lang="fr-FR" b="1" dirty="0">
                <a:solidFill>
                  <a:schemeClr val="tx1"/>
                </a:solidFill>
              </a:rPr>
              <a:t>Repérez les leaders de demain. Préparez la relève. </a:t>
            </a:r>
          </a:p>
          <a:p>
            <a:pPr marL="171450" indent="-171450">
              <a:buSzPct val="125000"/>
              <a:buFont typeface="Arial" panose="020B0604020202020204" pitchFamily="34" charset="0"/>
              <a:buChar char="•"/>
            </a:pPr>
            <a:r>
              <a:rPr lang="fr-FR" b="1" dirty="0">
                <a:solidFill>
                  <a:schemeClr val="tx1"/>
                </a:solidFill>
              </a:rPr>
              <a:t>Veillez à l’efficacité des réunions et à ce qu’elles répondent aux besoins de vos clubs. Ne vous contentez pas de distribuer des documents. Donnez aux clubs l'occasion de fixer des objectifs et d’exprimer leurs problèmes.</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Faites connaître les ressources et outils mis à votre disposition et à celle des clubs.</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Trouvez les meilleures façons de faire remonter les problèmes des clubs aux responsables du district.</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fr-FR" dirty="0">
                <a:solidFill>
                  <a:schemeClr val="tx1"/>
                </a:solidFill>
              </a:rPr>
              <a:t>Faites connaître les bonnes pratiques à suivre, les exemples de réussite et les questions communément posées.</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fr-FR" dirty="0"/>
              <a:t>Ce rapport fournit une vue d’ensemble détaillée de la santé du club. </a:t>
            </a:r>
          </a:p>
          <a:p>
            <a:endParaRPr lang="en-US" dirty="0"/>
          </a:p>
          <a:p>
            <a:r>
              <a:rPr lang="fr-FR" dirty="0"/>
              <a:t>Comme vous pouvez le voir sur cette diapositive, il couvre un large éventail de données pour se familiariser avec un club donné avant une visite. </a:t>
            </a:r>
          </a:p>
          <a:p>
            <a:endParaRPr lang="en-US" dirty="0"/>
          </a:p>
          <a:p>
            <a:r>
              <a:rPr lang="fr-FR" dirty="0"/>
              <a:t>Il se trouve pour l’instant dans la section ‘Rapports’ du Lion Portal et sera déplacé vers le nouveau système de rapports qui sera mis en ligne.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ea typeface="Arial" charset="0"/>
                <a:cs typeface="Arial" charset="0"/>
              </a:rPr>
              <a:t>Prenez le temps de comprendre le rôle de chaque officiel de club.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fr-FR" dirty="0">
                <a:solidFill>
                  <a:schemeClr val="tx1"/>
                </a:solidFill>
              </a:rPr>
              <a:t>Pour optimiser le fonctionnement des clubs et leur fournir une structure de référence, des modifications ont été apportées au texte type de Constitution et statuts de club.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fr-FR" dirty="0">
                <a:solidFill>
                  <a:schemeClr val="tx1"/>
                </a:solidFill>
              </a:rPr>
              <a:t>Il comporte de nouveaux postes d’officiels, de directeurs et de présidents de commission.</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fr-FR" dirty="0">
                <a:solidFill>
                  <a:schemeClr val="tx1"/>
                </a:solidFill>
              </a:rPr>
              <a:t>Les commissions sont maintenant basées sur les sept principaux postes d’officiel de club en soutien aux principales fonctions d'un club dynamique :</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fr-FR" dirty="0">
                <a:solidFill>
                  <a:schemeClr val="tx1"/>
                </a:solidFill>
              </a:rPr>
              <a:t>Un service correspondant de près aux besoins locaux</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fr-FR" dirty="0">
                <a:solidFill>
                  <a:schemeClr val="tx1"/>
                </a:solidFill>
              </a:rPr>
              <a:t>Croissance de l’effectif et relations positives</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fr-FR" dirty="0">
                <a:solidFill>
                  <a:schemeClr val="tx1"/>
                </a:solidFill>
              </a:rPr>
              <a:t>Formation de responsables performants</a:t>
            </a: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dirty="0">
                <a:solidFill>
                  <a:schemeClr val="tx2"/>
                </a:solidFill>
                <a:latin typeface="Calibri Light" panose="020F0302020204030204" pitchFamily="34" charset="0"/>
                <a:cs typeface="Calibri Light" panose="020F0302020204030204" pitchFamily="34" charset="0"/>
              </a:rPr>
              <a:t>La feuille de route pour atteindre l'excellence de club.  Cette demande doit être examinée au début de chaque année fiscale.   Les critères portent sur quatre domaines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dirty="0">
                <a:solidFill>
                  <a:schemeClr val="tx2"/>
                </a:solidFill>
                <a:latin typeface="Calibri Light" panose="020F0302020204030204" pitchFamily="34" charset="0"/>
                <a:cs typeface="Calibri Light" panose="020F0302020204030204" pitchFamily="34" charset="0"/>
              </a:rPr>
              <a:t>Les clubs doivent examiner la demande au début de l'année et l'utiliser comme feuille de route pour atteindre l'excellence de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strike="noStrike" dirty="0">
                <a:solidFill>
                  <a:schemeClr val="tx2"/>
                </a:solidFill>
                <a:latin typeface="Calibri Light" panose="020F0302020204030204" pitchFamily="34" charset="0"/>
                <a:cs typeface="Calibri Light" panose="020F0302020204030204" pitchFamily="34" charset="0"/>
              </a:rPr>
              <a:t>Effectif : </a:t>
            </a:r>
            <a:r>
              <a:rPr lang="fr-FR" dirty="0"/>
              <a:t>Avoir maintenu l'effectif du club (clôture de l'année avec le même nombre de membre qu'en début d'année ou avec une croissance nette de l’effectif)  OU  Avoir créé un Lions club ou une branche de club au cours de l’année d'exercice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a:buFont typeface="Arial" panose="020B0604020202020204" pitchFamily="34" charset="0"/>
              <a:buNone/>
            </a:pPr>
            <a:r>
              <a:rPr lang="fr-FR" sz="1200" strike="noStrike" dirty="0">
                <a:solidFill>
                  <a:schemeClr val="tx2"/>
                </a:solidFill>
                <a:latin typeface="Calibri Light" panose="020F0302020204030204" pitchFamily="34" charset="0"/>
                <a:cs typeface="Calibri Light" panose="020F0302020204030204" pitchFamily="34" charset="0"/>
              </a:rPr>
              <a:t>Activité de service : </a:t>
            </a:r>
            <a:r>
              <a:rPr lang="fr-FR" dirty="0"/>
              <a:t>Avoir contribué à la LCIF un montant au moins égal au nombre de membre du club X 5 USD   Avoir lancé une nouvelle action de service </a:t>
            </a:r>
            <a:r>
              <a:rPr lang="fr-FR" i="1" dirty="0"/>
              <a:t>Pensez à nos causes mondiales !   </a:t>
            </a:r>
            <a:r>
              <a:rPr lang="fr-FR" dirty="0"/>
              <a:t>Lister trois activités de service auxquelles votre club a participé et qui ont été signalées au LCI.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a:buFont typeface="Arial" panose="020B0604020202020204" pitchFamily="34" charset="0"/>
              <a:buNone/>
            </a:pPr>
            <a:r>
              <a:rPr lang="fr-FR" sz="1200" strike="noStrike" dirty="0">
                <a:solidFill>
                  <a:schemeClr val="tx2"/>
                </a:solidFill>
                <a:latin typeface="Calibri Light" panose="020F0302020204030204" pitchFamily="34" charset="0"/>
                <a:cs typeface="Calibri Light" panose="020F0302020204030204" pitchFamily="34" charset="0"/>
              </a:rPr>
              <a:t>Leadership et excellence organisationnelle : </a:t>
            </a:r>
            <a:r>
              <a:rPr lang="fr-FR" dirty="0"/>
              <a:t>Club en règle (ni en statu quo, ni en suspension financière : cotisations de district réglées et aucun solde supérieur à 50 USD arriéré de 90 jours ou plus envers le LCI)  Officiels du club signalés au LCI  Participation des officiels clés aux formations d'officiels de club</a:t>
            </a:r>
          </a:p>
          <a:p>
            <a:pPr marL="0" indent="0">
              <a:buNone/>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indent="0">
              <a:buNone/>
            </a:pPr>
            <a:r>
              <a:rPr lang="fr-FR" sz="1200" strike="noStrike" dirty="0">
                <a:solidFill>
                  <a:schemeClr val="tx2"/>
                </a:solidFill>
                <a:latin typeface="Calibri Light" panose="020F0302020204030204" pitchFamily="34" charset="0"/>
                <a:cs typeface="Calibri Light" panose="020F0302020204030204" pitchFamily="34" charset="0"/>
              </a:rPr>
              <a:t>Marketing : </a:t>
            </a:r>
            <a:r>
              <a:rPr lang="fr-FR" dirty="0"/>
              <a:t>Avoir fait connaître les activités de service du club par le biais des médias locaux ou des réseaux sociaux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dirty="0">
                <a:solidFill>
                  <a:schemeClr val="tx2"/>
                </a:solidFill>
                <a:latin typeface="Calibri Light" panose="020F0302020204030204" pitchFamily="34" charset="0"/>
                <a:cs typeface="Calibri Light" panose="020F0302020204030204" pitchFamily="34" charset="0"/>
              </a:rPr>
              <a:t>Les clubs qui ont reçu leur charte avant le 1er janvier remplissent les conditions requises.</a:t>
            </a:r>
            <a:endParaRPr lang="en-US" strike="noStrike" dirty="0">
              <a:solidFill>
                <a:schemeClr val="tx2"/>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ea typeface="Arial" charset="0"/>
                <a:cs typeface="Arial" charset="0"/>
              </a:rPr>
              <a:t>Votre présence numérique est la clé du contact permanent avec vos clubs.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Rejoignez les groupes de vos clubs sur les réseaux sociaux.</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Suivez les activités des clubs sur leur e-clubhouse et Salesforce.</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Prenez connaissance des rapports des clubs.</a:t>
            </a: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fr-FR" dirty="0">
                <a:solidFill>
                  <a:schemeClr val="tx1"/>
                </a:solidFill>
                <a:ea typeface="Arial" charset="0"/>
                <a:cs typeface="Arial" charset="0"/>
              </a:rPr>
              <a:t>Le Guide Réunions de zone est un outil précieux.</a:t>
            </a:r>
          </a:p>
          <a:p>
            <a:pPr>
              <a:spcBef>
                <a:spcPts val="2400"/>
              </a:spcBef>
              <a:defRPr/>
            </a:pPr>
            <a:r>
              <a:rPr lang="fr-FR" dirty="0">
                <a:solidFill>
                  <a:schemeClr val="tx1"/>
                </a:solidFill>
              </a:rPr>
              <a:t>Vous trouverez ce guide et les fichiers </a:t>
            </a:r>
            <a:r>
              <a:rPr lang="fr-FR" dirty="0" err="1">
                <a:solidFill>
                  <a:schemeClr val="tx1"/>
                </a:solidFill>
              </a:rPr>
              <a:t>pdf</a:t>
            </a:r>
            <a:r>
              <a:rPr lang="fr-FR" dirty="0">
                <a:solidFill>
                  <a:schemeClr val="tx1"/>
                </a:solidFill>
              </a:rPr>
              <a:t> inscriptibles qu’il contient sur la page </a:t>
            </a:r>
            <a:r>
              <a:rPr lang="fr-FR" i="1" dirty="0">
                <a:solidFill>
                  <a:schemeClr val="tx1"/>
                </a:solidFill>
              </a:rPr>
              <a:t>Président de zone et de région</a:t>
            </a:r>
            <a:r>
              <a:rPr lang="fr-FR" dirty="0">
                <a:solidFill>
                  <a:schemeClr val="tx1"/>
                </a:solidFill>
              </a:rPr>
              <a:t>. Sujets abordés :</a:t>
            </a:r>
          </a:p>
          <a:p>
            <a:pPr lvl="1">
              <a:spcBef>
                <a:spcPts val="2400"/>
              </a:spcBef>
              <a:buFont typeface="Arial" panose="020B0604020202020204" pitchFamily="34" charset="0"/>
              <a:buChar char="•"/>
              <a:defRPr/>
            </a:pPr>
            <a:r>
              <a:rPr lang="fr-FR" dirty="0"/>
              <a:t>Organiser vos réunions à l'avance.</a:t>
            </a:r>
          </a:p>
          <a:p>
            <a:pPr lvl="1">
              <a:buFont typeface="Arial" panose="020B0604020202020204" pitchFamily="34" charset="0"/>
              <a:buChar char="•"/>
            </a:pPr>
            <a:endParaRPr lang="en-US" altLang="ja-JP" dirty="0"/>
          </a:p>
          <a:p>
            <a:pPr lvl="1">
              <a:buFont typeface="Arial" panose="020B0604020202020204" pitchFamily="34" charset="0"/>
              <a:buChar char="•"/>
            </a:pPr>
            <a:r>
              <a:rPr lang="fr-FR" dirty="0"/>
              <a:t>Suggestions d’ordre du jour.</a:t>
            </a:r>
          </a:p>
          <a:p>
            <a:pPr lvl="1">
              <a:buFont typeface="Arial" panose="020B0604020202020204" pitchFamily="34" charset="0"/>
              <a:buChar char="•"/>
            </a:pPr>
            <a:endParaRPr lang="en-US" altLang="ja-JP" dirty="0"/>
          </a:p>
          <a:p>
            <a:pPr lvl="1">
              <a:buFont typeface="Arial" panose="020B0604020202020204" pitchFamily="34" charset="0"/>
              <a:buChar char="•"/>
            </a:pPr>
            <a:r>
              <a:rPr lang="fr-FR" dirty="0"/>
              <a:t>Lieux de réunions.</a:t>
            </a:r>
          </a:p>
          <a:p>
            <a:pPr lvl="1">
              <a:buFont typeface="Arial" panose="020B0604020202020204" pitchFamily="34" charset="0"/>
              <a:buChar char="•"/>
            </a:pPr>
            <a:endParaRPr lang="en-US" altLang="ja-JP" dirty="0"/>
          </a:p>
          <a:p>
            <a:pPr lvl="1">
              <a:buFont typeface="Arial" panose="020B0604020202020204" pitchFamily="34" charset="0"/>
              <a:buChar char="•"/>
            </a:pPr>
            <a:r>
              <a:rPr lang="fr-FR" dirty="0"/>
              <a:t>Mobiliser le soutien des coordinateurs Structure mondiale d’action de votre district.</a:t>
            </a:r>
          </a:p>
          <a:p>
            <a:pPr lvl="1">
              <a:buFont typeface="Arial" panose="020B0604020202020204" pitchFamily="34" charset="0"/>
              <a:buChar char="•"/>
            </a:pPr>
            <a:endParaRPr lang="en-US" altLang="ja-JP" dirty="0"/>
          </a:p>
          <a:p>
            <a:pPr lvl="1">
              <a:buFont typeface="Arial" panose="020B0604020202020204" pitchFamily="34" charset="0"/>
              <a:buChar char="•"/>
            </a:pPr>
            <a:r>
              <a:rPr lang="fr-FR" b="1" i="1" dirty="0"/>
              <a:t>Important : rendez-les succinctes et concentrez-vous sur les besoins des clubs.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r-FR" sz="1200" dirty="0">
                <a:solidFill>
                  <a:schemeClr val="tx1"/>
                </a:solidFill>
                <a:cs typeface="Arial" charset="0"/>
              </a:rPr>
              <a:t>Aidez les clubs à se préparer : remplissez la feuille de travail </a:t>
            </a:r>
            <a:r>
              <a:rPr lang="fr-FR" sz="1200" i="1" dirty="0">
                <a:solidFill>
                  <a:schemeClr val="tx1"/>
                </a:solidFill>
                <a:cs typeface="Arial" charset="0"/>
              </a:rPr>
              <a:t>Défis et opportunités</a:t>
            </a:r>
            <a:r>
              <a:rPr lang="fr-FR" sz="1200" dirty="0">
                <a:solidFill>
                  <a:schemeClr val="tx1"/>
                </a:solidFill>
                <a:cs typeface="Arial" charset="0"/>
              </a:rPr>
              <a:t> </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fr-FR" sz="1200" dirty="0">
                <a:solidFill>
                  <a:schemeClr val="tx1"/>
                </a:solidFill>
                <a:ea typeface="Arial" charset="0"/>
                <a:cs typeface="Arial" charset="0"/>
              </a:rPr>
              <a:t>Certains clubs cherchant à résoudre des problèmes peuvent avoir besoin d'un peu plus d'attention que les autres. </a:t>
            </a:r>
          </a:p>
          <a:p>
            <a:endParaRPr lang="en-US" dirty="0">
              <a:solidFill>
                <a:schemeClr val="tx1"/>
              </a:solidFill>
            </a:endParaRPr>
          </a:p>
          <a:p>
            <a:pPr marL="171450" indent="-171450" algn="l">
              <a:buFont typeface="Arial" panose="020B0604020202020204" pitchFamily="34" charset="0"/>
              <a:buChar char="•"/>
            </a:pPr>
            <a:r>
              <a:rPr lang="fr-FR" sz="1200" dirty="0">
                <a:solidFill>
                  <a:schemeClr val="tx1"/>
                </a:solidFill>
                <a:ea typeface="Arial" charset="0"/>
                <a:cs typeface="Arial" charset="0"/>
              </a:rPr>
              <a:t>Outil pour clubs en difficulté dans un aspect de leurs opérations.</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r-FR" sz="1200" dirty="0">
                <a:solidFill>
                  <a:schemeClr val="tx1"/>
                </a:solidFill>
                <a:ea typeface="Arial" charset="0"/>
                <a:cs typeface="Arial" charset="0"/>
              </a:rPr>
              <a:t>À utiliser lors d’une visite ou d’une réunion de zone.</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fr-FR" sz="1200" dirty="0">
                <a:solidFill>
                  <a:schemeClr val="tx1"/>
                </a:solidFill>
                <a:ea typeface="Arial" charset="0"/>
                <a:cs typeface="Arial" charset="0"/>
              </a:rPr>
              <a:t>Utile dans le cadre d’une discussion de stratégies de soutien au club avec les coordinateurs SMA du district.</a:t>
            </a:r>
          </a:p>
          <a:p>
            <a:pPr marL="0" indent="0" algn="l">
              <a:buFont typeface="Arial" panose="020B0604020202020204" pitchFamily="34" charset="0"/>
              <a:buNone/>
            </a:pPr>
            <a:endParaRPr lang="fr-FR" sz="1200" dirty="0">
              <a:solidFill>
                <a:schemeClr val="tx1"/>
              </a:solidFill>
              <a:ea typeface="Arial" charset="0"/>
              <a:cs typeface="Arial" charset="0"/>
            </a:endParaRPr>
          </a:p>
          <a:p>
            <a:pPr marL="171450" indent="-171450" algn="l">
              <a:buFont typeface="Arial" panose="020B0604020202020204" pitchFamily="34" charset="0"/>
              <a:buChar char="•"/>
            </a:pPr>
            <a:r>
              <a:rPr lang="fr-FR" sz="1200" b="1" dirty="0">
                <a:solidFill>
                  <a:schemeClr val="tx1"/>
                </a:solidFill>
                <a:ea typeface="Arial" charset="0"/>
                <a:cs typeface="Arial" charset="0"/>
              </a:rPr>
              <a:t>Conseil : Lors de votre première réunion de zone, demandez à chaque président de club d’apporter une liste d'objectifs pour son club pour chacun des domaines suivants :</a:t>
            </a:r>
          </a:p>
          <a:p>
            <a:pPr marL="0" indent="0" algn="l">
              <a:buFont typeface="Arial" panose="020B0604020202020204" pitchFamily="34" charset="0"/>
              <a:buNone/>
            </a:pPr>
            <a:r>
              <a:rPr lang="fr-FR" sz="1200" b="1" dirty="0">
                <a:solidFill>
                  <a:schemeClr val="tx1"/>
                </a:solidFill>
                <a:ea typeface="Arial" charset="0"/>
                <a:cs typeface="Arial" charset="0"/>
              </a:rPr>
              <a:t>	Croissance/fidélisation des membres</a:t>
            </a:r>
          </a:p>
          <a:p>
            <a:pPr marL="0" indent="0" algn="l">
              <a:buFont typeface="Arial" panose="020B0604020202020204" pitchFamily="34" charset="0"/>
              <a:buNone/>
            </a:pPr>
            <a:r>
              <a:rPr lang="fr-FR" sz="1200" b="1" dirty="0">
                <a:solidFill>
                  <a:schemeClr val="tx1"/>
                </a:solidFill>
                <a:ea typeface="Arial" charset="0"/>
                <a:cs typeface="Arial" charset="0"/>
              </a:rPr>
              <a:t>	Formation des responsables</a:t>
            </a:r>
          </a:p>
          <a:p>
            <a:pPr marL="0" indent="0" algn="l">
              <a:buFont typeface="Arial" panose="020B0604020202020204" pitchFamily="34" charset="0"/>
              <a:buNone/>
            </a:pPr>
            <a:r>
              <a:rPr lang="fr-FR" sz="1200" b="1" dirty="0">
                <a:solidFill>
                  <a:schemeClr val="tx1"/>
                </a:solidFill>
                <a:ea typeface="Arial" charset="0"/>
                <a:cs typeface="Arial" charset="0"/>
              </a:rPr>
              <a:t>	Service </a:t>
            </a:r>
          </a:p>
          <a:p>
            <a:pPr marL="0" indent="0" algn="l">
              <a:buFont typeface="Arial" panose="020B0604020202020204" pitchFamily="34" charset="0"/>
              <a:buNone/>
            </a:pPr>
            <a:r>
              <a:rPr lang="fr-FR" sz="1200" b="1" dirty="0">
                <a:solidFill>
                  <a:schemeClr val="tx1"/>
                </a:solidFill>
                <a:ea typeface="Arial" charset="0"/>
                <a:cs typeface="Arial" charset="0"/>
              </a:rPr>
              <a:t>	LCIF</a:t>
            </a:r>
          </a:p>
          <a:p>
            <a:pPr marL="0" indent="0" algn="l">
              <a:buFont typeface="Arial" panose="020B0604020202020204" pitchFamily="34" charset="0"/>
              <a:buNone/>
            </a:pPr>
            <a:r>
              <a:rPr lang="fr-FR" sz="1200" b="1" dirty="0">
                <a:solidFill>
                  <a:schemeClr val="tx1"/>
                </a:solidFill>
                <a:ea typeface="Arial" charset="0"/>
                <a:cs typeface="Arial" charset="0"/>
              </a:rPr>
              <a:t>	</a:t>
            </a:r>
          </a:p>
          <a:p>
            <a:pPr marL="0" indent="0" algn="l">
              <a:buFont typeface="Arial" panose="020B0604020202020204" pitchFamily="34" charset="0"/>
              <a:buNone/>
            </a:pPr>
            <a:r>
              <a:rPr lang="fr-FR" sz="1200" b="1" dirty="0">
                <a:solidFill>
                  <a:schemeClr val="tx1"/>
                </a:solidFill>
                <a:ea typeface="Arial" charset="0"/>
                <a:cs typeface="Arial" charset="0"/>
              </a:rPr>
              <a:t>La feuille de travail </a:t>
            </a:r>
            <a:r>
              <a:rPr lang="fr-FR" sz="1200" b="1" i="1" dirty="0">
                <a:solidFill>
                  <a:schemeClr val="tx1"/>
                </a:solidFill>
                <a:ea typeface="Arial" charset="0"/>
                <a:cs typeface="Arial" charset="0"/>
              </a:rPr>
              <a:t>Défis et opportunités</a:t>
            </a:r>
            <a:r>
              <a:rPr lang="fr-FR" sz="1200" b="1" dirty="0">
                <a:solidFill>
                  <a:schemeClr val="tx1"/>
                </a:solidFill>
                <a:ea typeface="Arial" charset="0"/>
                <a:cs typeface="Arial" charset="0"/>
              </a:rPr>
              <a:t> peut les aider à fixer des objectifs SMART ou à ajuster des objectifs irréalistes.</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fr-FR" sz="1200" i="0" dirty="0">
                <a:solidFill>
                  <a:schemeClr val="tx1"/>
                </a:solidFill>
                <a:latin typeface="+mn-lt"/>
              </a:rPr>
              <a:t>Ce comité constitue la pierre angulaire de vos réunions de zone.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fr-FR" sz="1200" i="0" dirty="0">
                <a:solidFill>
                  <a:schemeClr val="tx1"/>
                </a:solidFill>
                <a:latin typeface="+mn-lt"/>
              </a:rPr>
              <a:t>Bien que certaines zones invitent plus de participants à leurs réunions, les membres de base du Comité consultatif du gouverneur de district sont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r-FR" sz="1200" i="0" dirty="0">
                <a:solidFill>
                  <a:schemeClr val="tx1"/>
                </a:solidFill>
                <a:latin typeface="+mn-lt"/>
              </a:rPr>
              <a:t>le président</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r-FR" sz="1200" i="0" dirty="0">
                <a:solidFill>
                  <a:schemeClr val="tx1"/>
                </a:solidFill>
                <a:latin typeface="+mn-lt"/>
              </a:rPr>
              <a:t>le vice-président</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r-FR" sz="1200" i="0" dirty="0">
                <a:solidFill>
                  <a:schemeClr val="tx1"/>
                </a:solidFill>
                <a:latin typeface="+mn-lt"/>
              </a:rPr>
              <a:t>le secrétaire</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fr-FR" sz="1200" i="0" dirty="0">
                <a:solidFill>
                  <a:schemeClr val="tx1"/>
                </a:solidFill>
                <a:latin typeface="+mn-lt"/>
              </a:rPr>
              <a:t>Selon les objectifs de la réunion, si vous y invitez les coordinateurs SMA ou d’autres intervenants, elle peut être utile aux responsables de club suivants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r-FR" sz="1200" i="0" baseline="0" dirty="0">
                <a:solidFill>
                  <a:schemeClr val="tx1"/>
                </a:solidFill>
                <a:latin typeface="+mn-lt"/>
              </a:rPr>
              <a:t>Président de commission Service</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r-FR" sz="1200" i="0" baseline="0" dirty="0">
                <a:solidFill>
                  <a:schemeClr val="tx1"/>
                </a:solidFill>
                <a:latin typeface="+mn-lt"/>
              </a:rPr>
              <a:t>Président de commission Effectif</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fr-FR" sz="1200" i="0" baseline="0" dirty="0">
                <a:solidFill>
                  <a:schemeClr val="tx1"/>
                </a:solidFill>
                <a:latin typeface="+mn-lt"/>
              </a:rPr>
              <a:t>Président de commission Formation des responsables</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fr-FR" dirty="0">
                <a:solidFill>
                  <a:schemeClr val="tx1"/>
                </a:solidFill>
                <a:cs typeface="Arial"/>
              </a:rPr>
              <a:t>Les Lions Guides sont une ressource humaine de choix pour les clubs. </a:t>
            </a:r>
            <a:r>
              <a:rPr lang="fr-FR" dirty="0">
                <a:solidFill>
                  <a:schemeClr val="tx1"/>
                </a:solidFill>
              </a:rPr>
              <a:t>Ne manquez pas de les inviter s’il y en a d’affectés à un club.</a:t>
            </a:r>
          </a:p>
          <a:p>
            <a:endParaRPr lang="en-US" dirty="0">
              <a:solidFill>
                <a:schemeClr val="tx1"/>
              </a:solidFill>
            </a:endParaRPr>
          </a:p>
          <a:p>
            <a:r>
              <a:rPr lang="fr-FR" dirty="0">
                <a:solidFill>
                  <a:schemeClr val="tx1"/>
                </a:solidFill>
              </a:rPr>
              <a:t>Il y en a un pour chaque club nouvellement créé. Il travaille directement avec les officiels du club pour s'assurer qu’il prend un bon départ</a:t>
            </a:r>
            <a:r>
              <a:rPr lang="fr-FR" baseline="0" dirty="0">
                <a:solidFill>
                  <a:schemeClr val="tx1"/>
                </a:solidFill>
              </a:rPr>
              <a:t>.</a:t>
            </a:r>
          </a:p>
          <a:p>
            <a:endParaRPr lang="en-US" dirty="0">
              <a:solidFill>
                <a:schemeClr val="tx1"/>
              </a:solidFill>
            </a:endParaRPr>
          </a:p>
          <a:p>
            <a:r>
              <a:rPr lang="fr-FR" dirty="0">
                <a:solidFill>
                  <a:schemeClr val="tx1"/>
                </a:solidFill>
              </a:rPr>
              <a:t>Pour tout club de moins de deux ans d’âge, il est important de les inviter aux réunions de zone. </a:t>
            </a:r>
          </a:p>
          <a:p>
            <a:endParaRPr lang="en-US" dirty="0">
              <a:solidFill>
                <a:schemeClr val="tx1"/>
              </a:solidFill>
            </a:endParaRPr>
          </a:p>
          <a:p>
            <a:r>
              <a:rPr lang="fr-FR" dirty="0">
                <a:solidFill>
                  <a:schemeClr val="tx1"/>
                </a:solidFill>
              </a:rPr>
              <a:t>Il se peut également que des Lions Guides soient affectés à certains clubs établis de votre zone sans que vous le sachiez. </a:t>
            </a:r>
          </a:p>
          <a:p>
            <a:endParaRPr lang="en-US" dirty="0">
              <a:solidFill>
                <a:schemeClr val="tx1"/>
              </a:solidFill>
            </a:endParaRPr>
          </a:p>
          <a:p>
            <a:r>
              <a:rPr lang="fr-FR" dirty="0">
                <a:solidFill>
                  <a:schemeClr val="tx1"/>
                </a:solidFill>
              </a:rPr>
              <a:t>Demandez à votre gouverneur de district de vous fournir la liste des Lions Guides affectés à votre zone. </a:t>
            </a:r>
          </a:p>
          <a:p>
            <a:endParaRPr lang="en-US" dirty="0">
              <a:solidFill>
                <a:schemeClr val="tx1"/>
              </a:solidFill>
            </a:endParaRPr>
          </a:p>
          <a:p>
            <a:r>
              <a:rPr lang="fr-FR" dirty="0">
                <a:solidFill>
                  <a:schemeClr val="tx1"/>
                </a:solidFill>
              </a:rPr>
              <a:t>Un rapport </a:t>
            </a:r>
            <a:r>
              <a:rPr lang="fr-FR" i="1" dirty="0">
                <a:solidFill>
                  <a:schemeClr val="tx1"/>
                </a:solidFill>
              </a:rPr>
              <a:t>Lion Guide</a:t>
            </a:r>
            <a:r>
              <a:rPr lang="fr-FR" dirty="0">
                <a:solidFill>
                  <a:schemeClr val="tx1"/>
                </a:solidFill>
              </a:rPr>
              <a:t> se trouve sur Salesforce</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fr-FR">
                <a:latin typeface="HelveticaNeueLT Std" panose="020B0604020202020204" pitchFamily="34" charset="0"/>
              </a:rPr>
              <a:t>Le président de zone met en relation les coordinateurs Structure mondiale d’action, responsables de district spécialistes en des domaines variés, pour partager leurs riches connaissances avec les responsables des clubs.</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fr-FR">
                <a:latin typeface="HelveticaNeueLT Std" panose="020B0604020202020204" pitchFamily="34" charset="0"/>
              </a:rPr>
              <a:t>Ces coordinateurs servent un mandat d’un an en tant que membres du cabinet de district.</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fr-FR" dirty="0"/>
              <a:t>Le gouverneur est le président de la Structure mondiale d’action de votre district. </a:t>
            </a:r>
          </a:p>
          <a:p>
            <a:endParaRPr lang="en-US" dirty="0"/>
          </a:p>
          <a:p>
            <a:r>
              <a:rPr lang="fr-FR" dirty="0"/>
              <a:t>Chaque</a:t>
            </a:r>
            <a:r>
              <a:rPr lang="fr-FR" baseline="0" dirty="0"/>
              <a:t> district a un... </a:t>
            </a:r>
          </a:p>
          <a:p>
            <a:endParaRPr lang="en-US" baseline="0" dirty="0"/>
          </a:p>
          <a:p>
            <a:r>
              <a:rPr lang="fr-FR" baseline="0" dirty="0"/>
              <a:t>coordinateur Équipe mondiale du service</a:t>
            </a:r>
          </a:p>
          <a:p>
            <a:endParaRPr lang="en-US" baseline="0" dirty="0"/>
          </a:p>
          <a:p>
            <a:r>
              <a:rPr lang="fr-FR" baseline="0" dirty="0"/>
              <a:t>coordinateur Équipe mondiale de l'effectif</a:t>
            </a:r>
          </a:p>
          <a:p>
            <a:endParaRPr lang="en-US" baseline="0" dirty="0"/>
          </a:p>
          <a:p>
            <a:r>
              <a:rPr lang="fr-FR" baseline="0" dirty="0"/>
              <a:t>coordinateur Équipe mondiale du leadership</a:t>
            </a:r>
          </a:p>
          <a:p>
            <a:endParaRPr lang="en-US" baseline="0" dirty="0"/>
          </a:p>
          <a:p>
            <a:r>
              <a:rPr lang="fr-FR" baseline="0" dirty="0"/>
              <a:t>auxquels se joindra, à partir de l'exercice à venir, un coordinateur Équipe mondiale de l’extension.</a:t>
            </a:r>
          </a:p>
          <a:p>
            <a:endParaRPr lang="en-US" baseline="0" dirty="0"/>
          </a:p>
          <a:p>
            <a:r>
              <a:rPr lang="fr-FR" baseline="0" dirty="0"/>
              <a:t>Chacun de ces responsables met son expertise spécifique au service des clubs.</a:t>
            </a:r>
          </a:p>
          <a:p>
            <a:endParaRPr lang="en-US" baseline="0" dirty="0"/>
          </a:p>
          <a:p>
            <a:r>
              <a:rPr lang="fr-FR" baseline="0" dirty="0"/>
              <a:t>Ne manquez aucune façon d’engager ces précieuses ressources humaines au service des clubs de votre zone ! </a:t>
            </a:r>
          </a:p>
          <a:p>
            <a:endParaRPr lang="en-US" baseline="0" dirty="0"/>
          </a:p>
          <a:p>
            <a:r>
              <a:rPr lang="fr-FR" b="1" baseline="0" dirty="0"/>
              <a:t>Ne manquez pas de rappeler à vos clubs que la SMA n’est pas un organe de supervision, mais une ressource visant à optimiser l’efficacité du club dans les quatre domaines dont nous avons discuté à la diapositive 22.</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fr-FR"/>
              <a:t>Penchons-nous sur le poste de </a:t>
            </a:r>
            <a:r>
              <a:rPr lang="fr-FR">
                <a:latin typeface="Calibri" panose="020F0502020204030204" pitchFamily="34" charset="0"/>
              </a:rPr>
              <a:t>président de zone</a:t>
            </a:r>
            <a:r>
              <a:rPr lang="fr-FR">
                <a:latin typeface="Helvetica Neue"/>
              </a:rPr>
              <a:t>.</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b="1" dirty="0">
                <a:solidFill>
                  <a:schemeClr val="tx1"/>
                </a:solidFill>
              </a:rPr>
              <a:t>Votre première réunion : accent sur le service.</a:t>
            </a:r>
          </a:p>
          <a:p>
            <a:endParaRPr lang="en-US" dirty="0"/>
          </a:p>
          <a:p>
            <a:r>
              <a:rPr lang="fr-FR" dirty="0"/>
              <a:t>Faites du service le sujet principal de votre réunion, de manière à y former les officiels de vos clubs.</a:t>
            </a:r>
          </a:p>
          <a:p>
            <a:endParaRPr lang="en-US" dirty="0"/>
          </a:p>
          <a:p>
            <a:r>
              <a:rPr lang="fr-FR" dirty="0"/>
              <a:t>C’est votre rôle</a:t>
            </a:r>
            <a:r>
              <a:rPr lang="fr-FR" baseline="0" dirty="0"/>
              <a:t> en tant que président de zone,</a:t>
            </a:r>
          </a:p>
          <a:p>
            <a:endParaRPr lang="en-US" baseline="0" dirty="0"/>
          </a:p>
          <a:p>
            <a:r>
              <a:rPr lang="fr-FR" baseline="0" dirty="0"/>
              <a:t>ainsi que celui des membres du comité consultatif du gouverneur de district de vos clubs.</a:t>
            </a:r>
          </a:p>
          <a:p>
            <a:endParaRPr lang="en-US" baseline="0" dirty="0"/>
          </a:p>
          <a:p>
            <a:r>
              <a:rPr lang="fr-FR" baseline="0" dirty="0"/>
              <a:t>Engagez également la participation des présidents de commission Service des clubs</a:t>
            </a:r>
          </a:p>
          <a:p>
            <a:endParaRPr lang="en-US" baseline="0" dirty="0"/>
          </a:p>
          <a:p>
            <a:r>
              <a:rPr lang="fr-FR" baseline="0" dirty="0"/>
              <a:t>et du coordinateur Structure mondiale d’action du district. </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r-FR" sz="1200" b="1" dirty="0">
                <a:solidFill>
                  <a:schemeClr val="tx1"/>
                </a:solidFill>
                <a:latin typeface="+mj-lt"/>
              </a:rPr>
              <a:t>Demandez au coordinateur Équipe mondiale du service de faire un exposé sur les sujets suivants :</a:t>
            </a:r>
          </a:p>
          <a:p>
            <a:endParaRPr lang="en-US" dirty="0">
              <a:solidFill>
                <a:schemeClr val="tx1"/>
              </a:solidFill>
              <a:latin typeface="+mj-lt"/>
            </a:endParaRPr>
          </a:p>
          <a:p>
            <a:pPr marL="171450" indent="-171450">
              <a:buSzPct val="125000"/>
              <a:buFont typeface="Arial" panose="020B0604020202020204" pitchFamily="34" charset="0"/>
              <a:buChar char="•"/>
            </a:pPr>
            <a:r>
              <a:rPr lang="fr-FR" dirty="0">
                <a:solidFill>
                  <a:schemeClr val="tx1"/>
                </a:solidFill>
                <a:latin typeface="+mj-lt"/>
              </a:rPr>
              <a:t>Programmes aux niveaux du district, du district multiple et international</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fr-FR" dirty="0">
                <a:solidFill>
                  <a:schemeClr val="tx1"/>
                </a:solidFill>
                <a:latin typeface="+mj-lt"/>
              </a:rPr>
              <a:t>Programmes et projets de service à l'échelle du district</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fr-FR" dirty="0">
                <a:solidFill>
                  <a:schemeClr val="tx1"/>
                </a:solidFill>
                <a:latin typeface="+mj-lt"/>
              </a:rPr>
              <a:t>Échange d'idées sur les projets de service de club</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fr-FR" dirty="0">
                <a:solidFill>
                  <a:schemeClr val="tx1"/>
                </a:solidFill>
                <a:latin typeface="+mj-lt"/>
              </a:rPr>
              <a:t>Comment choisir de nouveaux projets de service.</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fr-FR" dirty="0">
                <a:solidFill>
                  <a:schemeClr val="tx1"/>
                </a:solidFill>
                <a:latin typeface="+mj-lt"/>
              </a:rPr>
              <a:t>Évaluation des besoins de la collectivité</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rPr>
              <a:t>Ressources à l’usage des présidents de commission Service de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solidFill>
                <a:ea typeface="Arial" charset="0"/>
                <a:cs typeface="Arial" charset="0"/>
              </a:rPr>
              <a:t>Nos causes mondiales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a:solidFill>
                  <a:schemeClr val="tx1"/>
                </a:solidFill>
                <a:ea typeface="Arial" charset="0"/>
                <a:cs typeface="Arial" charset="0"/>
              </a:rPr>
              <a:t>Diabète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a:solidFill>
                  <a:schemeClr val="tx1"/>
                </a:solidFill>
                <a:ea typeface="Arial" charset="0"/>
                <a:cs typeface="Arial" charset="0"/>
              </a:rPr>
              <a:t>Environnement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a:solidFill>
                  <a:schemeClr val="tx1"/>
                </a:solidFill>
                <a:ea typeface="Arial" charset="0"/>
                <a:cs typeface="Arial" charset="0"/>
              </a:rPr>
              <a:t>Malnutrition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a:solidFill>
                  <a:schemeClr val="tx1"/>
                </a:solidFill>
                <a:ea typeface="Arial" charset="0"/>
                <a:cs typeface="Arial" charset="0"/>
              </a:rPr>
              <a:t>Santé oculaire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a:solidFill>
                  <a:schemeClr val="tx1"/>
                </a:solidFill>
                <a:ea typeface="Arial" charset="0"/>
                <a:cs typeface="Arial" charset="0"/>
              </a:rPr>
              <a:t>Cancer infantile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aseline="0">
                <a:solidFill>
                  <a:schemeClr val="tx1"/>
                </a:solidFill>
                <a:ea typeface="Arial" charset="0"/>
                <a:cs typeface="Arial" charset="0"/>
              </a:rPr>
              <a:t>Une recherche des termes « parcours de service » sur notre site vous mènera à un large éventail d’outils et de ressources conçus pour offrir un service répondant au plus près aux besoins locaux.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baseline="0">
                <a:solidFill>
                  <a:schemeClr val="tx1"/>
                </a:solidFill>
                <a:ea typeface="Arial" charset="0"/>
                <a:cs typeface="Arial" charset="0"/>
              </a:rPr>
              <a:t>Information : les causes mondiales que nous défendons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baseline="0">
                <a:solidFill>
                  <a:schemeClr val="tx1"/>
                </a:solidFill>
                <a:ea typeface="Arial" charset="0"/>
                <a:cs typeface="Arial" charset="0"/>
              </a:rPr>
              <a:t>Découverte : la boîte à outils Service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baseline="0">
                <a:solidFill>
                  <a:schemeClr val="tx1"/>
                </a:solidFill>
                <a:ea typeface="Arial" charset="0"/>
                <a:cs typeface="Arial" charset="0"/>
              </a:rPr>
              <a:t>Action : activité de service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baseline="0">
                <a:solidFill>
                  <a:schemeClr val="tx1"/>
                </a:solidFill>
                <a:ea typeface="Arial" charset="0"/>
                <a:cs typeface="Arial" charset="0"/>
              </a:rPr>
              <a:t>Célébration : faire connaître votre action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chemeClr val="tx1">
                    <a:lumMod val="75000"/>
                  </a:schemeClr>
                </a:solidFill>
                <a:latin typeface="HelveticaNeueLT Std Lt" panose="020B0403020202020204" pitchFamily="34" charset="0"/>
                <a:ea typeface="Arial" charset="0"/>
                <a:cs typeface="Arial" charset="0"/>
              </a:rPr>
              <a:t>Aux causes mentionnées s’ajoutent les trois domaines d’action prioritaires de la LCIF :  jeunesse, aide aux victimes de catastrophe et action humanitaire.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fr-FR" b="1" baseline="0" dirty="0">
                <a:solidFill>
                  <a:schemeClr val="tx1"/>
                </a:solidFill>
              </a:rPr>
              <a:t>La LCIF est votre fondation. </a:t>
            </a:r>
            <a:r>
              <a:rPr lang="fr-FR" b="1" dirty="0">
                <a:solidFill>
                  <a:schemeClr val="tx1"/>
                </a:solidFill>
              </a:rPr>
              <a:t>La LCIF vous donne les moyens de votre service. </a:t>
            </a:r>
          </a:p>
          <a:p>
            <a:endParaRPr lang="en-US" sz="1200" kern="0" dirty="0">
              <a:solidFill>
                <a:schemeClr val="tx1">
                  <a:lumMod val="75000"/>
                </a:schemeClr>
              </a:solidFill>
              <a:ea typeface="Arial" charset="0"/>
              <a:cs typeface="Arial" charset="0"/>
            </a:endParaRPr>
          </a:p>
          <a:p>
            <a:r>
              <a:rPr lang="fr-FR" sz="1200" dirty="0">
                <a:solidFill>
                  <a:schemeClr val="tx1">
                    <a:lumMod val="75000"/>
                  </a:schemeClr>
                </a:solidFill>
                <a:ea typeface="Arial" charset="0"/>
                <a:cs typeface="Arial" charset="0"/>
              </a:rPr>
              <a:t>Subventions :</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fr-FR" sz="1200" dirty="0">
                <a:solidFill>
                  <a:schemeClr val="tx1">
                    <a:lumMod val="75000"/>
                  </a:schemeClr>
                </a:solidFill>
                <a:ea typeface="Arial" charset="0"/>
                <a:cs typeface="Arial" charset="0"/>
              </a:rPr>
              <a:t>Initiatives humanitaires</a:t>
            </a:r>
          </a:p>
          <a:p>
            <a:pPr marL="171450" indent="-171450">
              <a:buFont typeface="Arial" panose="020B0604020202020204" pitchFamily="34" charset="0"/>
              <a:buChar char="•"/>
            </a:pPr>
            <a:r>
              <a:rPr lang="fr-FR" sz="1200" dirty="0">
                <a:solidFill>
                  <a:schemeClr val="tx1">
                    <a:lumMod val="75000"/>
                  </a:schemeClr>
                </a:solidFill>
                <a:ea typeface="Arial" charset="0"/>
                <a:cs typeface="Arial" charset="0"/>
              </a:rPr>
              <a:t>Initiatives de santé mondiale</a:t>
            </a:r>
          </a:p>
          <a:p>
            <a:pPr marL="171450" indent="-171450">
              <a:buFont typeface="Arial" panose="020B0604020202020204" pitchFamily="34" charset="0"/>
              <a:buChar char="•"/>
            </a:pPr>
            <a:r>
              <a:rPr lang="fr-FR" sz="1200" dirty="0">
                <a:solidFill>
                  <a:schemeClr val="tx1">
                    <a:lumMod val="75000"/>
                  </a:schemeClr>
                </a:solidFill>
                <a:ea typeface="Arial" charset="0"/>
                <a:cs typeface="Arial" charset="0"/>
              </a:rPr>
              <a:t>Initiatives nouvelles et émergentes</a:t>
            </a:r>
          </a:p>
          <a:p>
            <a:endParaRPr lang="en-US" sz="1200" kern="0" dirty="0">
              <a:solidFill>
                <a:schemeClr val="tx1">
                  <a:lumMod val="75000"/>
                </a:schemeClr>
              </a:solidFill>
              <a:ea typeface="Arial" charset="0"/>
              <a:cs typeface="Arial" charset="0"/>
            </a:endParaRPr>
          </a:p>
          <a:p>
            <a:r>
              <a:rPr lang="fr-FR" sz="1200" dirty="0">
                <a:solidFill>
                  <a:schemeClr val="tx1">
                    <a:lumMod val="75000"/>
                  </a:schemeClr>
                </a:solidFill>
                <a:ea typeface="Arial" charset="0"/>
                <a:cs typeface="Arial" charset="0"/>
              </a:rPr>
              <a:t>Invitez le coordinateur LCIF de votre district à une réunion pour informer les Lions sur votre fondation.</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r-FR" sz="1200" b="1">
                <a:solidFill>
                  <a:schemeClr val="tx1"/>
                </a:solidFill>
              </a:rPr>
              <a:t>Votre deuxième réunion : accent sur la croissance de l’effectif</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fr-FR">
                <a:solidFill>
                  <a:schemeClr val="tx1"/>
                </a:solidFill>
              </a:rPr>
              <a:t>Faites de l’effectif le sujet principal de votre réunion.</a:t>
            </a:r>
          </a:p>
          <a:p>
            <a:endParaRPr lang="en-US" dirty="0"/>
          </a:p>
          <a:p>
            <a:r>
              <a:rPr lang="fr-FR" baseline="0"/>
              <a:t>Invitez-y les membres du comité consultatif du gouverneur de district de vos clubs,</a:t>
            </a:r>
          </a:p>
          <a:p>
            <a:endParaRPr lang="en-US" baseline="0" dirty="0"/>
          </a:p>
          <a:p>
            <a:r>
              <a:rPr lang="fr-FR" baseline="0"/>
              <a:t>ainsi que les présidents de commission Service des clubs</a:t>
            </a:r>
          </a:p>
          <a:p>
            <a:endParaRPr lang="en-US" baseline="0" dirty="0"/>
          </a:p>
          <a:p>
            <a:r>
              <a:rPr lang="fr-FR" baseline="0"/>
              <a:t>et le coordinateur Structure mondiale d’action du district.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fr-FR" sz="1200" b="0" dirty="0">
                <a:solidFill>
                  <a:schemeClr val="tx1"/>
                </a:solidFill>
                <a:latin typeface="+mn-lt"/>
              </a:rPr>
              <a:t>Le coordinateur Équipe mondiale de l’effectif est chargé des tâches suivantes :</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fr-FR" sz="1200" dirty="0">
                <a:solidFill>
                  <a:schemeClr val="tx1"/>
                </a:solidFill>
              </a:rPr>
              <a:t>	Faire connaître aux clubs les ressources liées à la croissance de l'effectif.</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fr-FR" sz="1200" dirty="0">
                <a:solidFill>
                  <a:schemeClr val="tx1"/>
                </a:solidFill>
              </a:rPr>
              <a:t>	Soutenir et guider les présidents de commission Effectif des clubs.</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fr-FR" sz="1200" dirty="0">
                <a:solidFill>
                  <a:schemeClr val="tx1"/>
                </a:solidFill>
              </a:rPr>
              <a:t>	Rechercher où établir de nouveaux clubs.</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fr-FR" sz="1200" dirty="0">
                <a:solidFill>
                  <a:schemeClr val="tx1"/>
                </a:solidFill>
              </a:rPr>
              <a:t>	Aider les clubs à mettre en œuvre un plan de croissance de l'effectif.</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fr-FR" sz="1200" dirty="0">
                <a:solidFill>
                  <a:schemeClr val="tx1"/>
                </a:solidFill>
              </a:rPr>
              <a:t>Si vous ou un club de votre zone souhaitez créer un nouveau Lions club, contactez le coordinateur Équipe mondiale de l’extension, dont le rôle est de vous y aider.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fontScale="92500" lnSpcReduction="10000"/>
          </a:bodyPr>
          <a:lstStyle/>
          <a:p>
            <a:pPr marL="0" indent="0">
              <a:spcBef>
                <a:spcPts val="600"/>
              </a:spcBef>
              <a:buNone/>
            </a:pPr>
            <a:r>
              <a:rPr lang="fr-FR" sz="1200" baseline="0" dirty="0">
                <a:solidFill>
                  <a:schemeClr val="tx1"/>
                </a:solidFill>
                <a:ea typeface="Arial" charset="0"/>
                <a:cs typeface="Helvetica" panose="020B0604020202020204" pitchFamily="34" charset="0"/>
              </a:rPr>
              <a:t>Le </a:t>
            </a:r>
            <a:r>
              <a:rPr lang="fr-FR" sz="1200" i="1" baseline="0" dirty="0">
                <a:solidFill>
                  <a:schemeClr val="tx1"/>
                </a:solidFill>
                <a:ea typeface="Arial" charset="0"/>
                <a:cs typeface="Helvetica" panose="020B0604020202020204" pitchFamily="34" charset="0"/>
              </a:rPr>
              <a:t>Guide du Président</a:t>
            </a:r>
            <a:r>
              <a:rPr lang="fr-FR" sz="1200" i="1" dirty="0">
                <a:solidFill>
                  <a:schemeClr val="tx1"/>
                </a:solidFill>
                <a:ea typeface="Arial" charset="0"/>
                <a:cs typeface="Helvetica" panose="020B0604020202020204" pitchFamily="34" charset="0"/>
              </a:rPr>
              <a:t> de commission Effectif </a:t>
            </a:r>
            <a:r>
              <a:rPr lang="fr-FR" sz="1200" dirty="0">
                <a:solidFill>
                  <a:schemeClr val="tx1"/>
                </a:solidFill>
                <a:ea typeface="Arial" charset="0"/>
                <a:cs typeface="Helvetica" panose="020B0604020202020204" pitchFamily="34" charset="0"/>
              </a:rPr>
              <a:t>présente les sujets suivants :</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Préparation à votre mandat</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Fonctions</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Soutien et conseils</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Satisfaction de l’effectif</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Recrutement</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Distinction et reconnaissance</a:t>
            </a:r>
          </a:p>
          <a:p>
            <a:pPr marL="457200" indent="-457200">
              <a:lnSpc>
                <a:spcPct val="110000"/>
              </a:lnSpc>
              <a:buAutoNum type="arabicPeriod"/>
            </a:pPr>
            <a:r>
              <a:rPr lang="fr-FR" sz="1200" dirty="0">
                <a:solidFill>
                  <a:schemeClr val="tx1"/>
                </a:solidFill>
                <a:ea typeface="Arial" charset="0"/>
                <a:cs typeface="Helvetica" panose="020B0604020202020204" pitchFamily="34" charset="0"/>
              </a:rPr>
              <a:t>Calendrier de planification</a:t>
            </a:r>
          </a:p>
          <a:p>
            <a:pPr>
              <a:spcBef>
                <a:spcPts val="600"/>
              </a:spcBef>
            </a:pPr>
            <a:endParaRPr lang="en-US" dirty="0">
              <a:solidFill>
                <a:schemeClr val="tx1"/>
              </a:solidFill>
            </a:endParaRPr>
          </a:p>
          <a:p>
            <a:pPr>
              <a:spcBef>
                <a:spcPts val="600"/>
              </a:spcBef>
            </a:pPr>
            <a:r>
              <a:rPr lang="fr-FR" i="1" dirty="0">
                <a:solidFill>
                  <a:schemeClr val="tx1"/>
                </a:solidFill>
              </a:rPr>
              <a:t>Il suffit de demander</a:t>
            </a:r>
            <a:r>
              <a:rPr lang="fr-FR" dirty="0">
                <a:solidFill>
                  <a:schemeClr val="tx1"/>
                </a:solidFill>
              </a:rPr>
              <a:t> – </a:t>
            </a:r>
            <a:r>
              <a:rPr lang="fr-FR" sz="1200" b="1" dirty="0">
                <a:solidFill>
                  <a:schemeClr val="tx1"/>
                </a:solidFill>
                <a:ea typeface="Arial" charset="0"/>
                <a:cs typeface="Arial" charset="0"/>
              </a:rPr>
              <a:t>Les étapes du recrutement</a:t>
            </a:r>
          </a:p>
          <a:p>
            <a:pPr marL="457200" indent="-457200">
              <a:buAutoNum type="arabicPeriod"/>
            </a:pPr>
            <a:r>
              <a:rPr lang="fr-FR" sz="1200" dirty="0">
                <a:solidFill>
                  <a:schemeClr val="tx1"/>
                </a:solidFill>
                <a:ea typeface="Arial" charset="0"/>
                <a:cs typeface="Helvetica" panose="020B0604020202020204" pitchFamily="34" charset="0"/>
              </a:rPr>
              <a:t>Préparation du club</a:t>
            </a:r>
          </a:p>
          <a:p>
            <a:pPr marL="457200" indent="-457200">
              <a:buAutoNum type="arabicPeriod"/>
            </a:pPr>
            <a:r>
              <a:rPr lang="fr-FR" sz="1200" dirty="0">
                <a:solidFill>
                  <a:schemeClr val="tx1"/>
                </a:solidFill>
                <a:ea typeface="Arial" charset="0"/>
                <a:cs typeface="Helvetica" panose="020B0604020202020204" pitchFamily="34" charset="0"/>
              </a:rPr>
              <a:t>Conception du plan de croissance de votre club</a:t>
            </a:r>
          </a:p>
          <a:p>
            <a:pPr marL="457200" indent="-457200">
              <a:buAutoNum type="arabicPeriod"/>
            </a:pPr>
            <a:r>
              <a:rPr lang="fr-FR" sz="1200" dirty="0">
                <a:solidFill>
                  <a:schemeClr val="tx1"/>
                </a:solidFill>
                <a:ea typeface="Arial" charset="0"/>
                <a:cs typeface="Helvetica" panose="020B0604020202020204" pitchFamily="34" charset="0"/>
              </a:rPr>
              <a:t>Mise en place du plan de croissance du club</a:t>
            </a:r>
          </a:p>
          <a:p>
            <a:pPr marL="457200" indent="-457200">
              <a:buAutoNum type="arabicPeriod"/>
            </a:pPr>
            <a:r>
              <a:rPr lang="fr-FR" sz="1200" dirty="0">
                <a:solidFill>
                  <a:schemeClr val="tx1"/>
                </a:solidFill>
                <a:ea typeface="Arial" charset="0"/>
                <a:cs typeface="Helvetica" panose="020B0604020202020204" pitchFamily="34" charset="0"/>
              </a:rPr>
              <a:t>Accueil des recrues</a:t>
            </a:r>
          </a:p>
          <a:p>
            <a:pPr marL="457200" indent="-457200">
              <a:buAutoNum type="arabicPeriod"/>
            </a:pPr>
            <a:r>
              <a:rPr lang="fr-FR" sz="1200" dirty="0">
                <a:solidFill>
                  <a:schemeClr val="tx1"/>
                </a:solidFill>
                <a:ea typeface="Arial" charset="0"/>
                <a:cs typeface="Helvetica" panose="020B0604020202020204" pitchFamily="34" charset="0"/>
              </a:rPr>
              <a:t>Participation des recrues à la vie du club</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fr-FR" dirty="0">
                <a:solidFill>
                  <a:schemeClr val="tx1"/>
                </a:solidFill>
              </a:rPr>
              <a:t>Guide d'orientation des nouveaux membres</a:t>
            </a:r>
            <a:r>
              <a:rPr lang="fr-FR" baseline="0" dirty="0">
                <a:solidFill>
                  <a:schemeClr val="tx1"/>
                </a:solidFill>
              </a:rPr>
              <a:t> - </a:t>
            </a:r>
            <a:r>
              <a:rPr lang="fr-FR" sz="1200" b="1" dirty="0">
                <a:solidFill>
                  <a:schemeClr val="tx1"/>
                </a:solidFill>
                <a:ea typeface="Arial" charset="0"/>
                <a:cs typeface="Arial" charset="0"/>
              </a:rPr>
              <a:t>Histoire du LCI : du premier Lion à une organisation mondiale</a:t>
            </a:r>
          </a:p>
          <a:p>
            <a:pPr marL="0" marR="0" lvl="0" indent="0" algn="l" defTabSz="914400" rtl="0" eaLnBrk="0" fontAlgn="base" latinLnBrk="0" hangingPunct="0">
              <a:spcBef>
                <a:spcPts val="600"/>
              </a:spcBef>
              <a:spcAft>
                <a:spcPct val="0"/>
              </a:spcAft>
              <a:buClrTx/>
              <a:buSzTx/>
              <a:buFont typeface="+mj-lt"/>
              <a:buNone/>
              <a:tabLst/>
              <a:defRPr/>
            </a:pPr>
            <a:r>
              <a:rPr lang="fr-FR" sz="1200" b="0" dirty="0">
                <a:solidFill>
                  <a:schemeClr val="tx1"/>
                </a:solidFill>
                <a:ea typeface="Arial" charset="0"/>
                <a:cs typeface="Arial" charset="0"/>
              </a:rPr>
              <a:t>Présentez votre club, votre district, la présence mondiale des Lions aux nouveaux membres de votre club.</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fr-FR" sz="1200" b="1" dirty="0">
                <a:solidFill>
                  <a:schemeClr val="tx1"/>
                </a:solidFill>
              </a:rPr>
              <a:t>Votre troisième réunion : accent sur la formation des responsables</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fr-FR" dirty="0">
                <a:solidFill>
                  <a:schemeClr val="tx1"/>
                </a:solidFill>
              </a:rPr>
              <a:t>Faites de la formation des responsables le sujet principal de votre réunion.</a:t>
            </a:r>
          </a:p>
          <a:p>
            <a:endParaRPr lang="en-US" dirty="0"/>
          </a:p>
          <a:p>
            <a:r>
              <a:rPr lang="fr-FR" baseline="0" dirty="0"/>
              <a:t>Invitez-y les membres du comité consultatif du gouverneur de district de vos clubs,</a:t>
            </a:r>
          </a:p>
          <a:p>
            <a:endParaRPr lang="en-US" baseline="0" dirty="0"/>
          </a:p>
          <a:p>
            <a:r>
              <a:rPr lang="fr-FR" baseline="0" dirty="0"/>
              <a:t>en veillant à mettre en avant le rôle du vice-président de club alors que le club planifie la succession annuelle.</a:t>
            </a:r>
          </a:p>
          <a:p>
            <a:endParaRPr lang="en-US" baseline="0" dirty="0"/>
          </a:p>
          <a:p>
            <a:r>
              <a:rPr lang="fr-FR" baseline="0" dirty="0"/>
              <a:t>Engagez la participation du coordinateur Structure mondiale d’action du district.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b="0" dirty="0">
                <a:solidFill>
                  <a:schemeClr val="tx1"/>
                </a:solidFill>
              </a:rPr>
              <a:t>Le coordinateur Équipe mondiale du leadership a les fonctions suivantes :</a:t>
            </a:r>
          </a:p>
          <a:p>
            <a:endParaRPr lang="en-US" dirty="0">
              <a:solidFill>
                <a:schemeClr val="tx1"/>
              </a:solidFill>
            </a:endParaRPr>
          </a:p>
          <a:p>
            <a:pPr>
              <a:buSzPct val="125000"/>
            </a:pPr>
            <a:r>
              <a:rPr lang="fr-FR" sz="1200" dirty="0">
                <a:solidFill>
                  <a:schemeClr val="tx1"/>
                </a:solidFill>
              </a:rPr>
              <a:t>	Favoriser l’essor de futurs responsables potentiels.</a:t>
            </a:r>
          </a:p>
          <a:p>
            <a:pPr>
              <a:buSzPct val="125000"/>
            </a:pPr>
            <a:endParaRPr lang="en-US" sz="1200" dirty="0">
              <a:solidFill>
                <a:schemeClr val="tx1"/>
              </a:solidFill>
            </a:endParaRPr>
          </a:p>
          <a:p>
            <a:pPr>
              <a:buSzPct val="125000"/>
            </a:pPr>
            <a:r>
              <a:rPr lang="fr-FR" sz="1200" dirty="0">
                <a:solidFill>
                  <a:schemeClr val="tx1"/>
                </a:solidFill>
              </a:rPr>
              <a:t>	Encourager les Lions à tirer parti des formations et des opportunités de leadership.</a:t>
            </a:r>
          </a:p>
          <a:p>
            <a:pPr>
              <a:buSzPct val="125000"/>
            </a:pPr>
            <a:endParaRPr lang="en-US" sz="1200" dirty="0">
              <a:solidFill>
                <a:schemeClr val="tx1"/>
              </a:solidFill>
            </a:endParaRPr>
          </a:p>
          <a:p>
            <a:pPr>
              <a:buSzPct val="125000"/>
            </a:pPr>
            <a:r>
              <a:rPr lang="fr-FR" sz="1200" dirty="0">
                <a:solidFill>
                  <a:schemeClr val="tx1"/>
                </a:solidFill>
              </a:rPr>
              <a:t>	Encourager les nouveaux dirigeants de club à s’engager pleinement dans leurs responsabilités.</a:t>
            </a:r>
          </a:p>
          <a:p>
            <a:pPr>
              <a:buSzPct val="125000"/>
            </a:pPr>
            <a:endParaRPr lang="en-US" sz="1200" dirty="0">
              <a:solidFill>
                <a:schemeClr val="tx1"/>
              </a:solidFill>
            </a:endParaRPr>
          </a:p>
          <a:p>
            <a:pPr>
              <a:buSzPct val="125000"/>
            </a:pPr>
            <a:r>
              <a:rPr lang="fr-FR" sz="1200" dirty="0">
                <a:solidFill>
                  <a:schemeClr val="tx1"/>
                </a:solidFill>
              </a:rPr>
              <a:t>	Participer aux formations des officiels de club.</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fr-FR" dirty="0">
                <a:solidFill>
                  <a:schemeClr val="tx1"/>
                </a:solidFill>
              </a:rPr>
              <a:t>Pour chaque poste d'officiel il existe un manuel en détaillant tous les aspects du mandat étape par étape. </a:t>
            </a:r>
          </a:p>
          <a:p>
            <a:endParaRPr lang="en-US" dirty="0">
              <a:solidFill>
                <a:schemeClr val="tx1"/>
              </a:solidFill>
            </a:endParaRPr>
          </a:p>
          <a:p>
            <a:endParaRPr lang="en-US" dirty="0">
              <a:solidFill>
                <a:schemeClr val="tx1"/>
              </a:solidFill>
            </a:endParaRPr>
          </a:p>
          <a:p>
            <a:r>
              <a:rPr lang="fr-FR" dirty="0">
                <a:solidFill>
                  <a:schemeClr val="tx1"/>
                </a:solidFill>
              </a:rPr>
              <a:t>Il comporte des liens vers tou</a:t>
            </a:r>
            <a:r>
              <a:rPr lang="fr-FR" baseline="0" dirty="0">
                <a:solidFill>
                  <a:schemeClr val="tx1"/>
                </a:solidFill>
              </a:rPr>
              <a:t>s les outils à la disposition des officiels. Ces e-Books constituent, avec les pages Web dédiées à chaque poste, une référence rapide pour chacun. </a:t>
            </a:r>
          </a:p>
          <a:p>
            <a:endParaRPr lang="en-US" baseline="0" dirty="0">
              <a:solidFill>
                <a:schemeClr val="tx1"/>
              </a:solidFill>
            </a:endParaRPr>
          </a:p>
          <a:p>
            <a:r>
              <a:rPr lang="fr-FR" baseline="0" dirty="0">
                <a:solidFill>
                  <a:schemeClr val="tx1"/>
                </a:solidFill>
              </a:rPr>
              <a:t>Vous les trouverez en recherchant le titre de l'officiel sur notre site Web. </a:t>
            </a:r>
          </a:p>
          <a:p>
            <a:endParaRPr lang="en-US" dirty="0">
              <a:solidFill>
                <a:schemeClr val="tx1"/>
              </a:solidFill>
            </a:endParaRPr>
          </a:p>
          <a:p>
            <a:r>
              <a:rPr lang="fr-FR" baseline="0" dirty="0">
                <a:solidFill>
                  <a:schemeClr val="tx1"/>
                </a:solidFill>
              </a:rPr>
              <a:t>Chaque page Web comporte des liens vers les outils et les ressources nécessaires à chaque poste. </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fr-FR"/>
              <a:t>En tant que président de la zone, vous jouez un rôle clé de soutien à ses clubs.</a:t>
            </a:r>
          </a:p>
          <a:p>
            <a:pPr marL="0" lvl="1" defTabSz="424723"/>
            <a:r>
              <a:rPr lang="fr-FR"/>
              <a:t> </a:t>
            </a:r>
          </a:p>
          <a:p>
            <a:pPr marL="0" lvl="1" defTabSz="424723"/>
            <a:r>
              <a:rPr lang="fr-FR"/>
              <a:t>Comme un maillon de chaîne, le président de zone assure le lien entre les clubs et le district. *</a:t>
            </a:r>
            <a:r>
              <a:rPr lang="fr-FR" b="1"/>
              <a:t>Il vous revient donc de tout faire pour renforcer cette communication.</a:t>
            </a:r>
          </a:p>
          <a:p>
            <a:pPr marL="0" lvl="1" defTabSz="424723"/>
            <a:endParaRPr lang="en-US" b="1" dirty="0"/>
          </a:p>
          <a:p>
            <a:pPr marL="0" lvl="1" defTabSz="424723"/>
            <a:r>
              <a:rPr lang="fr-FR" sz="1800">
                <a:effectLst/>
                <a:latin typeface="Calibri" panose="020F0502020204030204" pitchFamily="34" charset="0"/>
                <a:ea typeface="Calibri" panose="020F0502020204030204" pitchFamily="34" charset="0"/>
              </a:rPr>
              <a:t>Ceci vaut également pour tout président de zone provisoire ou de région.</a:t>
            </a:r>
          </a:p>
          <a:p>
            <a:pPr marL="0" lvl="1" defTabSz="424723"/>
            <a:endParaRPr lang="en-US" sz="1800" b="1" dirty="0">
              <a:effectLst/>
              <a:latin typeface="Calibri" panose="020F0502020204030204" pitchFamily="34" charset="0"/>
            </a:endParaRPr>
          </a:p>
          <a:p>
            <a:pPr marL="0" lvl="1" defTabSz="424723"/>
            <a:r>
              <a:rPr lang="fr-FR" sz="1800" b="1">
                <a:effectLst/>
                <a:latin typeface="Calibri" panose="020F0502020204030204" pitchFamily="34" charset="0"/>
              </a:rPr>
              <a:t>Discutez de ce qui motive la sélection des candidats à ce poste.</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40000" lnSpcReduction="20000"/>
          </a:bodyPr>
          <a:lstStyle/>
          <a:p>
            <a:r>
              <a:rPr lang="fr-FR" sz="4800" dirty="0">
                <a:solidFill>
                  <a:schemeClr val="tx2"/>
                </a:solidFill>
              </a:rPr>
              <a:t>L’Initiative Qualité du club est un outil de planification annuelle conçu pour optimiser  le fonctionnement du club. Il en encourage la participation de tous les membres.</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4800" dirty="0">
                <a:solidFill>
                  <a:schemeClr val="tx2"/>
                </a:solidFill>
              </a:rPr>
              <a:t>Le guide </a:t>
            </a:r>
            <a:r>
              <a:rPr lang="fr-FR" sz="4800" i="1" dirty="0">
                <a:solidFill>
                  <a:schemeClr val="tx2"/>
                </a:solidFill>
              </a:rPr>
              <a:t>Planifier la réussite de votre club</a:t>
            </a:r>
            <a:r>
              <a:rPr lang="fr-FR" sz="4800" dirty="0">
                <a:solidFill>
                  <a:schemeClr val="tx2"/>
                </a:solidFill>
              </a:rPr>
              <a:t> explique étape par étape comment effectuer une analyse SWOT et formuler des objectifs SMART et des plans d’action.</a:t>
            </a:r>
          </a:p>
          <a:p>
            <a:pPr marL="457200" indent="-457200">
              <a:lnSpc>
                <a:spcPct val="120000"/>
              </a:lnSpc>
            </a:pPr>
            <a:endParaRPr lang="en-US" sz="4800" kern="0" dirty="0">
              <a:solidFill>
                <a:schemeClr val="tx1"/>
              </a:solidFill>
              <a:ea typeface="Arial" charset="0"/>
              <a:cs typeface="Arial" charset="0"/>
            </a:endParaRPr>
          </a:p>
          <a:p>
            <a:r>
              <a:rPr lang="fr-FR" sz="4800" dirty="0">
                <a:solidFill>
                  <a:schemeClr val="tx2"/>
                </a:solidFill>
              </a:rPr>
              <a:t>Le guide </a:t>
            </a:r>
            <a:r>
              <a:rPr lang="fr-FR" sz="4800" i="1" dirty="0">
                <a:solidFill>
                  <a:schemeClr val="tx2"/>
                </a:solidFill>
              </a:rPr>
              <a:t>Votre club à votre façon</a:t>
            </a:r>
            <a:r>
              <a:rPr lang="fr-FR" sz="4800" dirty="0">
                <a:solidFill>
                  <a:schemeClr val="tx2"/>
                </a:solidFill>
              </a:rPr>
              <a:t> explique comment mener des réunions productives et engageantes qui favorisent la camaraderie au sein du club et la satisfaction de ses membres.</a:t>
            </a: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fr-FR" dirty="0"/>
              <a:t>Le rôle du président de zone est de favoriser l’accès des clubs aux ressources du district dans des domaines clés :</a:t>
            </a:r>
          </a:p>
          <a:p>
            <a:pPr marL="0" lvl="1" defTabSz="424723">
              <a:lnSpc>
                <a:spcPct val="200000"/>
              </a:lnSpc>
            </a:pPr>
            <a:endParaRPr lang="fr-FR" dirty="0"/>
          </a:p>
          <a:p>
            <a:pPr marL="0" lvl="1" defTabSz="424723">
              <a:lnSpc>
                <a:spcPct val="200000"/>
              </a:lnSpc>
            </a:pPr>
            <a:r>
              <a:rPr lang="fr-FR" b="1" dirty="0"/>
              <a:t>Service</a:t>
            </a:r>
            <a:r>
              <a:rPr lang="fr-FR" dirty="0"/>
              <a:t> : pour que le service du club corresponde au plus près aux besoins de sa collectivité.</a:t>
            </a:r>
          </a:p>
          <a:p>
            <a:pPr lvl="0">
              <a:lnSpc>
                <a:spcPct val="200000"/>
              </a:lnSpc>
            </a:pPr>
            <a:r>
              <a:rPr lang="fr-FR" b="1" dirty="0"/>
              <a:t>Croissance de l’effectif</a:t>
            </a:r>
            <a:r>
              <a:rPr lang="fr-FR" dirty="0"/>
              <a:t> : un président de zone peut être un premier recours pour tout club cherchant à augmenter son effectif et à maintenir l’engagement de ses membres actuels.</a:t>
            </a:r>
          </a:p>
          <a:p>
            <a:pPr lvl="0">
              <a:lnSpc>
                <a:spcPct val="200000"/>
              </a:lnSpc>
            </a:pPr>
            <a:r>
              <a:rPr lang="fr-FR" b="1" dirty="0"/>
              <a:t>Formation des responsables</a:t>
            </a:r>
            <a:r>
              <a:rPr lang="fr-FR" dirty="0"/>
              <a:t> : le président de zone travaille en étroite collaboration avec les responsables des clubs pour les aider à découvrir des dirigeants potentiels et les encourager à s’élever dans la hiérarchie, du club au district.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fr-FR" dirty="0">
                <a:solidFill>
                  <a:schemeClr val="tx1"/>
                </a:solidFill>
              </a:rPr>
              <a:t>Cette réunion devrait avoir lieu une trentaine de jours avant un congrès de district multiple ou selon la C et les S du district. Invitez-y les officiels actuels et entrants des clubs. </a:t>
            </a:r>
          </a:p>
          <a:p>
            <a:endParaRPr lang="en-US" dirty="0">
              <a:solidFill>
                <a:schemeClr val="tx1"/>
              </a:solidFill>
            </a:endParaRPr>
          </a:p>
          <a:p>
            <a:r>
              <a:rPr lang="fr-FR" dirty="0">
                <a:solidFill>
                  <a:schemeClr val="tx1"/>
                </a:solidFill>
              </a:rPr>
              <a:t>Il peut être utile de demander au coordinateur EML du district d’y faire un exposé sur le rôle des responsables pour aider les officiels entrant à se préparer pour leur mandat. </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b="0" dirty="0">
                <a:solidFill>
                  <a:schemeClr val="tx1"/>
                </a:solidFill>
              </a:rPr>
              <a:t>Ouvrez la réunion en soulignant l’importance des clubs de la zone.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b="0" dirty="0">
                <a:solidFill>
                  <a:schemeClr val="tx1"/>
                </a:solidFill>
              </a:rPr>
              <a:t> Parlez de l'importance des réunions du comité consultatif.</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Présentations : demandez à chaque officiel (actuel et entrant) de se présenter.</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Transition : demandez à chaque officiel d’expliquer sa manière d’effectuer une transition en douceur avec le suivant. Demandez aux officiels entrants s’ils ont des questions.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Planifiez la réussite de votre club : énumérez les documents à télécharger liés à l’AGE à la disposition des clubs.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Reconnaissance en matière de service : discutez de la façon dont ils prévoient d’encourager l'échange d'idées de service fructueuses. Discutez du matériel disponible sur la page Web dédiée au parcours de service.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Reconnaissance de la LCIF : mettez en avant les projets rendus possibles par la LCIF et faites le point sur l’activité du district en matière de collecte de fonds.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Distinctions : reconnaissez tout accomplissement des officiels de club en matière de participation aux réunions, de croissance de l’effectif, de service, et dans tout autre domaine.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 </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Parlons maintenant de votre soutien aux clubs à l’aide de l'Approche Globale Effectif.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fr-FR" sz="1200" dirty="0">
                <a:solidFill>
                  <a:schemeClr val="tx1"/>
                </a:solidFill>
                <a:ea typeface="Arial" charset="0"/>
                <a:cs typeface="Arial" charset="0"/>
              </a:rPr>
              <a:t>Comment votre réunion va-t-elle motiver vos clubs à se soutenir mutuellement et à nouer des liens avec des responsables de district dévoués ?</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Qu’est-ce qui motive les clubs de votre zone ?</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fr-FR" sz="1200" b="1" dirty="0">
                <a:solidFill>
                  <a:schemeClr val="tx1"/>
                </a:solidFill>
              </a:rPr>
              <a:t>Ce sont souvent de petites choses qui font toute la différence, un simple merci ou de petits cadeaux symboliques.</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a:lnSpc>
                <a:spcPct val="150000"/>
              </a:lnSpc>
            </a:pPr>
            <a:r>
              <a:rPr lang="fr-FR" baseline="0" dirty="0">
                <a:solidFill>
                  <a:schemeClr val="tx2"/>
                </a:solidFill>
              </a:rPr>
              <a:t>Le LCI a récemment mis en ligne la page Web Approche Globale Effectif pour présidents de région et de zone. </a:t>
            </a:r>
          </a:p>
          <a:p>
            <a:pPr>
              <a:lnSpc>
                <a:spcPct val="150000"/>
              </a:lnSpc>
            </a:pPr>
            <a:endParaRPr lang="en-US" baseline="0" dirty="0">
              <a:solidFill>
                <a:schemeClr val="tx2"/>
              </a:solidFill>
            </a:endParaRPr>
          </a:p>
          <a:p>
            <a:pPr>
              <a:lnSpc>
                <a:spcPct val="150000"/>
              </a:lnSpc>
            </a:pPr>
            <a:r>
              <a:rPr lang="fr-FR" baseline="0" dirty="0">
                <a:solidFill>
                  <a:schemeClr val="tx2"/>
                </a:solidFill>
              </a:rPr>
              <a:t>Elle en présente les outils et ressources pour faciliter le travail des clubs. </a:t>
            </a:r>
          </a:p>
          <a:p>
            <a:pPr>
              <a:lnSpc>
                <a:spcPct val="150000"/>
              </a:lnSpc>
            </a:pPr>
            <a:endParaRPr lang="en-US" baseline="0" dirty="0">
              <a:solidFill>
                <a:schemeClr val="tx2"/>
              </a:solidFill>
            </a:endParaRPr>
          </a:p>
          <a:p>
            <a:pPr>
              <a:lnSpc>
                <a:spcPct val="150000"/>
              </a:lnSpc>
            </a:pPr>
            <a:r>
              <a:rPr lang="fr-FR" baseline="0" dirty="0">
                <a:solidFill>
                  <a:schemeClr val="tx2"/>
                </a:solidFill>
              </a:rPr>
              <a:t>Ils sont organisés en quatre catégories pour optimiser le soutien du président de zone aux clubs dans ce domaine :</a:t>
            </a:r>
          </a:p>
          <a:p>
            <a:pPr>
              <a:lnSpc>
                <a:spcPct val="150000"/>
              </a:lnSpc>
            </a:pPr>
            <a:endParaRPr lang="en-US" baseline="0" dirty="0">
              <a:solidFill>
                <a:schemeClr val="tx2"/>
              </a:solidFill>
            </a:endParaRPr>
          </a:p>
          <a:p>
            <a:pPr>
              <a:lnSpc>
                <a:spcPct val="150000"/>
              </a:lnSpc>
            </a:pPr>
            <a:r>
              <a:rPr lang="fr-FR" baseline="0" dirty="0">
                <a:solidFill>
                  <a:schemeClr val="tx2"/>
                </a:solidFill>
              </a:rPr>
              <a:t>Bâtir une équipe</a:t>
            </a:r>
          </a:p>
          <a:p>
            <a:pPr>
              <a:lnSpc>
                <a:spcPct val="150000"/>
              </a:lnSpc>
            </a:pPr>
            <a:r>
              <a:rPr lang="fr-FR" baseline="0" dirty="0">
                <a:solidFill>
                  <a:schemeClr val="tx2"/>
                </a:solidFill>
              </a:rPr>
              <a:t>Bâtir une vision</a:t>
            </a:r>
          </a:p>
          <a:p>
            <a:pPr>
              <a:lnSpc>
                <a:spcPct val="150000"/>
              </a:lnSpc>
            </a:pPr>
            <a:r>
              <a:rPr lang="fr-FR" baseline="0" dirty="0">
                <a:solidFill>
                  <a:schemeClr val="tx2"/>
                </a:solidFill>
              </a:rPr>
              <a:t>Bâtir un plan</a:t>
            </a:r>
          </a:p>
          <a:p>
            <a:pPr>
              <a:lnSpc>
                <a:spcPct val="150000"/>
              </a:lnSpc>
            </a:pPr>
            <a:r>
              <a:rPr lang="fr-FR" baseline="0" dirty="0">
                <a:solidFill>
                  <a:schemeClr val="tx2"/>
                </a:solidFill>
              </a:rPr>
              <a:t>Bâtir la réussite </a:t>
            </a:r>
          </a:p>
          <a:p>
            <a:pPr>
              <a:lnSpc>
                <a:spcPct val="150000"/>
              </a:lnSpc>
            </a:pPr>
            <a:endParaRPr lang="en-US" baseline="0" dirty="0">
              <a:solidFill>
                <a:schemeClr val="tx2"/>
              </a:solidFill>
            </a:endParaRPr>
          </a:p>
          <a:p>
            <a:pPr>
              <a:lnSpc>
                <a:spcPct val="150000"/>
              </a:lnSpc>
            </a:pPr>
            <a:r>
              <a:rPr lang="fr-FR" baseline="0" dirty="0">
                <a:solidFill>
                  <a:schemeClr val="tx2"/>
                </a:solidFill>
              </a:rPr>
              <a:t>Ce code QR mène directement à cette page.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fr-FR"/>
              <a:t>Veillez à prendre des notes précises et complètes de tout problème affectant l'un de vos clubs, à y trouver des réponses et à les leur communiquer rapidement. Faites-en une habitude.</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fr-FR" dirty="0">
                <a:solidFill>
                  <a:schemeClr val="tx1"/>
                </a:solidFill>
              </a:rPr>
              <a:t>Prenez des notes.</a:t>
            </a:r>
          </a:p>
          <a:p>
            <a:endParaRPr lang="en-US" dirty="0">
              <a:solidFill>
                <a:schemeClr val="tx1"/>
              </a:solidFill>
            </a:endParaRPr>
          </a:p>
          <a:p>
            <a:pPr marL="171450" indent="-171450">
              <a:buFont typeface="Arial" panose="020B0604020202020204" pitchFamily="34" charset="0"/>
              <a:buChar char="•"/>
            </a:pPr>
            <a:r>
              <a:rPr lang="fr-FR" dirty="0">
                <a:solidFill>
                  <a:schemeClr val="tx1"/>
                </a:solidFill>
              </a:rPr>
              <a:t>Utilisez ce </a:t>
            </a:r>
            <a:r>
              <a:rPr lang="fr-FR" sz="1200" dirty="0">
                <a:solidFill>
                  <a:schemeClr val="accent6">
                    <a:lumMod val="75000"/>
                    <a:lumOff val="25000"/>
                  </a:schemeClr>
                </a:solidFill>
                <a:latin typeface="Calibri" panose="020F0502020204030204" pitchFamily="34" charset="0"/>
                <a:ea typeface="Arial" charset="0"/>
                <a:cs typeface="Calibri" panose="020F0502020204030204" pitchFamily="34" charset="0"/>
              </a:rPr>
              <a:t>modèle de procès-verbal</a:t>
            </a:r>
            <a:r>
              <a:rPr lang="fr-FR" dirty="0">
                <a:solidFill>
                  <a:schemeClr val="tx1"/>
                </a:solidFill>
              </a:rPr>
              <a:t> pour noter les délibérations des réunions de zone.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fr-FR" dirty="0">
                <a:solidFill>
                  <a:schemeClr val="tx1"/>
                </a:solidFill>
              </a:rPr>
              <a:t>Extrêmement utile pour tout point de l'ordre du jour devant être reporté à la réunion suivante.</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fr-FR" dirty="0">
                <a:solidFill>
                  <a:schemeClr val="tx1"/>
                </a:solidFill>
              </a:rPr>
              <a:t>Vous participez ainsi à constituer l’historique de l’action de la zone.</a:t>
            </a:r>
          </a:p>
          <a:p>
            <a:pPr marL="0" indent="0">
              <a:buFont typeface="Arial" panose="020B0604020202020204" pitchFamily="34" charset="0"/>
              <a:buNone/>
            </a:pPr>
            <a:r>
              <a:rPr lang="fr-FR" dirty="0">
                <a:solidFill>
                  <a:schemeClr val="tx1"/>
                </a:solidFill>
              </a:rPr>
              <a:t> </a:t>
            </a:r>
          </a:p>
          <a:p>
            <a:pPr marL="171450" indent="-171450">
              <a:buFont typeface="Arial" panose="020B0604020202020204" pitchFamily="34" charset="0"/>
              <a:buChar char="•"/>
            </a:pPr>
            <a:r>
              <a:rPr lang="fr-FR" b="1" dirty="0">
                <a:solidFill>
                  <a:schemeClr val="tx1"/>
                </a:solidFill>
              </a:rPr>
              <a:t>Les procès-verbaux de réunions constituent la base de l’historique d’une organisation. Il est important de tenir un registre des événements pour éviter toute erreur d’information ou tout mauvais précédent.</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fr-FR" sz="1200" b="0" i="0" u="none" strike="noStrike" cap="none" normalizeH="0" noProof="0" dirty="0">
                <a:ln>
                  <a:noFill/>
                </a:ln>
                <a:solidFill>
                  <a:schemeClr val="tx1"/>
                </a:solidFill>
                <a:effectLst/>
                <a:uLnTx/>
                <a:uFillTx/>
                <a:ea typeface="Arial" charset="0"/>
                <a:cs typeface="Arial" charset="0"/>
              </a:rPr>
              <a:t>Assurez le suivi de toute action nécessaire au soutien des clubs et au dialogue avec le gouverneur et les coordinateurs SMA du district.</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fr-FR" sz="1200" b="0" i="0" u="none" strike="noStrike" cap="none" normalizeH="0" noProof="0" dirty="0">
                <a:ln>
                  <a:noFill/>
                </a:ln>
                <a:solidFill>
                  <a:schemeClr val="tx1"/>
                </a:solidFill>
                <a:effectLst/>
                <a:uLnTx/>
                <a:uFillTx/>
                <a:ea typeface="Arial" charset="0"/>
                <a:cs typeface="Arial" charset="0"/>
              </a:rPr>
              <a:t>Hiérarchisez les questions qui nécessiteront une attention particulière pour les clubs en difficulté de votre zone. </a:t>
            </a:r>
          </a:p>
          <a:p>
            <a:pPr marL="0" marR="0" lvl="0" indent="0" algn="l" defTabSz="914400" rtl="0" eaLnBrk="1" fontAlgn="base" latinLnBrk="0" hangingPunct="1">
              <a:spcBef>
                <a:spcPct val="0"/>
              </a:spcBef>
              <a:spcAft>
                <a:spcPct val="0"/>
              </a:spcAft>
              <a:buClrTx/>
              <a:buSzTx/>
              <a:buFont typeface="Arial" panose="020B0604020202020204" pitchFamily="34" charset="0"/>
              <a:buNone/>
              <a:tabLst/>
              <a:defRPr/>
            </a:pPr>
            <a:endParaRPr kumimoji="0" lang="fr-FR" sz="1200" b="0" i="0" u="none" strike="noStrike" cap="none" normalizeH="0" noProof="0" dirty="0">
              <a:ln>
                <a:noFill/>
              </a:ln>
              <a:solidFill>
                <a:schemeClr val="tx1"/>
              </a:solidFill>
              <a:effectLst/>
              <a:uLnTx/>
              <a:uFillTx/>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fr-FR" baseline="0" dirty="0">
                <a:solidFill>
                  <a:schemeClr val="tx1"/>
                </a:solidFill>
                <a:ea typeface="Arial" charset="0"/>
                <a:cs typeface="Arial" charset="0"/>
              </a:rPr>
              <a:t>Notez tout suivi nécessaire.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fr-FR" dirty="0">
                <a:solidFill>
                  <a:schemeClr val="tx1"/>
                </a:solidFill>
                <a:ea typeface="Arial" charset="0"/>
                <a:cs typeface="Arial" charset="0"/>
              </a:rPr>
              <a:t>Commencez à planifier le programme de la réunion de zone suivante et les tâches à effectuer.</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fr-FR" sz="1200" dirty="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fr-FR" sz="1100" dirty="0">
                <a:latin typeface="+mn-lt"/>
                <a:cs typeface="Arial" panose="020B0604020202020204" pitchFamily="34" charset="0"/>
              </a:rPr>
              <a:t>Vous passerez une grande partie de votre temps avec certains responsables des clubs :  présidents et vice-présidents, secrétaires, et peut-être aussi présidents de commission Effectif et Service.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fr-FR" sz="1100" dirty="0">
                <a:latin typeface="+mn-lt"/>
                <a:cs typeface="Arial" panose="020B0604020202020204" pitchFamily="34" charset="0"/>
              </a:rPr>
              <a:t>Notez que les commissions permanentes correspondent aux fonctions essentielles d'un club. Les fonctions et responsabilités de tous les postes d’officiels sont définies dans le texte type de Constitution et de statuts de club.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fr-FR" sz="1100" dirty="0">
                <a:latin typeface="+mn-lt"/>
                <a:cs typeface="Arial" panose="020B0604020202020204" pitchFamily="34" charset="0"/>
              </a:rPr>
              <a:t>La structure du club vise à optimiser nos capacités de service humanitaire, dans nos collectivités comme dans le reste du monde.</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fr-FR" sz="1200" dirty="0">
                <a:solidFill>
                  <a:schemeClr val="tx1"/>
                </a:solidFill>
                <a:latin typeface="+mn-lt"/>
                <a:ea typeface="Arial" charset="0"/>
                <a:cs typeface="Arial" charset="0"/>
              </a:rPr>
              <a:t>Célébrez les réussites de vos clubs et les accomplissements individuels de Lions.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latin typeface="+mn-lt"/>
                <a:ea typeface="Arial" charset="0"/>
                <a:cs typeface="Arial" charset="0"/>
              </a:rPr>
              <a:t>Rien de tel qu’une manifestation de reconnaissance officielle pour rallier les troupes et attiser la joie naturelle d’être Lion.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latin typeface="+mn-lt"/>
                <a:ea typeface="Arial" charset="0"/>
                <a:cs typeface="Arial" charset="0"/>
              </a:rPr>
              <a:t>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lnSpc>
                <a:spcPct val="150000"/>
              </a:lnSpc>
              <a:spcBef>
                <a:spcPct val="30000"/>
              </a:spcBef>
              <a:spcAft>
                <a:spcPct val="0"/>
              </a:spcAft>
              <a:buClrTx/>
              <a:buSzTx/>
              <a:buFontTx/>
              <a:buNone/>
              <a:tabLst/>
              <a:defRPr/>
            </a:pPr>
            <a:r>
              <a:rPr lang="fr-FR" sz="1200" b="1" dirty="0">
                <a:solidFill>
                  <a:srgbClr val="082E87"/>
                </a:solidFill>
                <a:latin typeface="Calibri" panose="020F0502020204030204" pitchFamily="34" charset="0"/>
                <a:ea typeface="Arial" charset="0"/>
                <a:cs typeface="Calibri" panose="020F0502020204030204" pitchFamily="34" charset="0"/>
              </a:rPr>
              <a:t>Reconnaissance de vos mérites</a:t>
            </a:r>
          </a:p>
          <a:p>
            <a:pPr marL="0" marR="0" lvl="0" indent="0" algn="l" defTabSz="914400" rtl="0" eaLnBrk="0" fontAlgn="base" latinLnBrk="0" hangingPunct="0">
              <a:lnSpc>
                <a:spcPct val="150000"/>
              </a:lnSpc>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fr-FR" dirty="0"/>
              <a:t>Remplissez le formulaire de candidature.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fr-FR" dirty="0"/>
              <a:t>Il se trouve sur la page dédiée aux présidents de zone et de région.</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fr-FR" dirty="0"/>
              <a:t>Poser votre candidature au cours de votre mandat. Les critères d’attribution spécifiés par étapes vous serviront de feuille de route vers la réussite.</a:t>
            </a:r>
          </a:p>
          <a:p>
            <a:pPr defTabSz="891262">
              <a:defRPr/>
            </a:pPr>
            <a:endParaRPr lang="en-US" b="1" kern="0" dirty="0">
              <a:ea typeface="Arial" charset="0"/>
              <a:cs typeface="Arial" charset="0"/>
            </a:endParaRPr>
          </a:p>
          <a:p>
            <a:pPr marL="0" indent="0">
              <a:buFont typeface="Arial" panose="020B0604020202020204" pitchFamily="34" charset="0"/>
              <a:buNone/>
            </a:pPr>
            <a:r>
              <a:rPr lang="fr-FR" sz="1200" b="0" dirty="0">
                <a:solidFill>
                  <a:schemeClr val="tx1">
                    <a:lumMod val="75000"/>
                  </a:schemeClr>
                </a:solidFill>
                <a:cs typeface="Arial" charset="0"/>
              </a:rPr>
              <a:t>Ce code QR mène directement à cette page.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r>
              <a:rPr lang="fr-FR">
                <a:solidFill>
                  <a:schemeClr val="tx2"/>
                </a:solidFill>
              </a:rPr>
              <a:t>Le personnel de la Division Administration des districts et des clubs est prêt à vous porter assistance. Sur cette diapositive figurent leurs coordonnées.</a:t>
            </a:r>
          </a:p>
          <a:p>
            <a:endParaRPr lang="en-US" dirty="0">
              <a:solidFill>
                <a:schemeClr val="tx2"/>
              </a:solidFill>
            </a:endParaRPr>
          </a:p>
          <a:p>
            <a:r>
              <a:rPr lang="fr-FR">
                <a:solidFill>
                  <a:schemeClr val="tx2"/>
                </a:solidFill>
              </a:rPr>
              <a:t>Je vous propose maintenant de poser toute question que vous pourriez avoir.</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fr-FR" sz="1200" dirty="0">
                <a:solidFill>
                  <a:schemeClr val="tx1"/>
                </a:solidFill>
              </a:rPr>
              <a:t>Le comité consultatif communique avec le gouverneur et le cabinet du district par l'intermédiaire du président de zone. Cela signifie que le travail du comité consultatif porte sur tous les domaines d’activité  de la SMA pour aider les clubs à mettre en œuvre de nouvelles idées de service, des stratégies de recrutement, distinguer les responsables performants et encourager les membres des clubs à acquérir l’assurance qui permet d’y recruter d'autres Lions et de leur servir de mentors. </a:t>
            </a:r>
            <a:r>
              <a:rPr lang="fr-FR" sz="1200" b="1" dirty="0">
                <a:solidFill>
                  <a:schemeClr val="tx1"/>
                </a:solidFill>
              </a:rPr>
              <a:t>Vous êtes un acteur clé de ce système. Encourager les officiels des clubs à poursuivre des postes de leadership à un niveau supérieur de l’organisation est important pour sa longévité.</a:t>
            </a: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r>
              <a:rPr lang="fr-FR" dirty="0">
                <a:solidFill>
                  <a:schemeClr val="tx1"/>
                </a:solidFill>
              </a:rPr>
              <a:t>Selon la structure de district type, les présidents de zone et de région servent en tant qu’officiels du cabinet de district et lien de communication privilégié entre le cabinet et les officiels des clubs siégeant au comité consultatif du gouverneur.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77500" lnSpcReduction="20000"/>
          </a:bodyPr>
          <a:lstStyle/>
          <a:p>
            <a:pPr>
              <a:lnSpc>
                <a:spcPct val="170000"/>
              </a:lnSpc>
              <a:spcBef>
                <a:spcPts val="0"/>
              </a:spcBef>
            </a:pPr>
            <a:r>
              <a:rPr lang="fr-FR" sz="1400" dirty="0"/>
              <a:t>La communication est un aspect essentiel de la réussite de tout président de zone. L’efficacité de la communication entre les clubs et le district repose sur vous.</a:t>
            </a:r>
          </a:p>
          <a:p>
            <a:pPr>
              <a:lnSpc>
                <a:spcPct val="170000"/>
              </a:lnSpc>
              <a:spcBef>
                <a:spcPts val="0"/>
              </a:spcBef>
            </a:pPr>
            <a:endParaRPr lang="en-US" sz="1400" dirty="0"/>
          </a:p>
          <a:p>
            <a:pPr>
              <a:lnSpc>
                <a:spcPct val="170000"/>
              </a:lnSpc>
              <a:spcBef>
                <a:spcPts val="0"/>
              </a:spcBef>
            </a:pPr>
            <a:r>
              <a:rPr lang="fr-FR" sz="1400" dirty="0"/>
              <a:t> Ceci signifie l’application de stratégies visant à optimiser la communication entre les différents niveaux de l’administration du district.</a:t>
            </a:r>
          </a:p>
          <a:p>
            <a:pPr>
              <a:lnSpc>
                <a:spcPct val="170000"/>
              </a:lnSpc>
              <a:spcBef>
                <a:spcPts val="0"/>
              </a:spcBef>
            </a:pPr>
            <a:endParaRPr lang="en-US" sz="1400" dirty="0"/>
          </a:p>
          <a:p>
            <a:pPr>
              <a:lnSpc>
                <a:spcPct val="170000"/>
              </a:lnSpc>
              <a:spcBef>
                <a:spcPts val="0"/>
              </a:spcBef>
            </a:pPr>
            <a:r>
              <a:rPr lang="fr-FR" sz="1400" dirty="0"/>
              <a:t>En tant qu’</a:t>
            </a:r>
            <a:r>
              <a:rPr lang="fr-FR" sz="1400" b="1" dirty="0"/>
              <a:t>agent au service des clubs,</a:t>
            </a:r>
            <a:r>
              <a:rPr lang="fr-FR" sz="1400" dirty="0"/>
              <a:t> vous informerez la direction du district des réussites et problèmes des clubs de votre zone.</a:t>
            </a:r>
          </a:p>
          <a:p>
            <a:pPr>
              <a:lnSpc>
                <a:spcPct val="170000"/>
              </a:lnSpc>
              <a:spcBef>
                <a:spcPts val="0"/>
              </a:spcBef>
            </a:pPr>
            <a:r>
              <a:rPr lang="fr-FR" sz="1400" dirty="0"/>
              <a:t> </a:t>
            </a:r>
          </a:p>
          <a:p>
            <a:pPr lvl="0">
              <a:lnSpc>
                <a:spcPct val="170000"/>
              </a:lnSpc>
              <a:spcBef>
                <a:spcPts val="0"/>
              </a:spcBef>
            </a:pPr>
            <a:r>
              <a:rPr lang="fr-FR" sz="1400" dirty="0"/>
              <a:t>Vous diffuserez les informations sur les </a:t>
            </a:r>
            <a:r>
              <a:rPr lang="fr-FR" sz="1400" b="1" dirty="0"/>
              <a:t>programmes et initiatives</a:t>
            </a:r>
            <a:r>
              <a:rPr lang="fr-FR" sz="1400" dirty="0"/>
              <a:t> émanant du district, du district multiple ou du siège international. </a:t>
            </a:r>
            <a:r>
              <a:rPr lang="fr-FR" sz="1400" i="1" dirty="0"/>
              <a:t>Vous encouragerez les clubs à participer aux conventions internationales, de district et de district multiple. </a:t>
            </a:r>
          </a:p>
          <a:p>
            <a:pPr lvl="0">
              <a:lnSpc>
                <a:spcPct val="170000"/>
              </a:lnSpc>
              <a:spcBef>
                <a:spcPts val="0"/>
              </a:spcBef>
            </a:pPr>
            <a:endParaRPr lang="en-US" sz="1400" dirty="0"/>
          </a:p>
          <a:p>
            <a:pPr>
              <a:lnSpc>
                <a:spcPct val="170000"/>
              </a:lnSpc>
              <a:spcBef>
                <a:spcPts val="0"/>
              </a:spcBef>
            </a:pPr>
            <a:r>
              <a:rPr lang="fr-FR" sz="1400" dirty="0"/>
              <a:t>Vous apporterez votre soutien aux clubs en étroite collaboration avec l'équipe du gouverneur et les coordinateurs Structure mondiale d’action du district. </a:t>
            </a:r>
          </a:p>
          <a:p>
            <a:pPr>
              <a:lnSpc>
                <a:spcPct val="170000"/>
              </a:lnSpc>
              <a:spcBef>
                <a:spcPts val="0"/>
              </a:spcBef>
            </a:pPr>
            <a:endParaRPr lang="en-US" sz="1400" dirty="0"/>
          </a:p>
          <a:p>
            <a:pPr>
              <a:lnSpc>
                <a:spcPct val="170000"/>
              </a:lnSpc>
              <a:spcBef>
                <a:spcPts val="0"/>
              </a:spcBef>
            </a:pPr>
            <a:r>
              <a:rPr lang="fr-FR" sz="1400" dirty="0"/>
              <a:t>Vous offrirez aux responsables des clubs des occasions d’échanger lors des réunions de zone, pour leur permettre de découvrir de nouvelles façons de mener leur action et d’en célébrer les succès. </a:t>
            </a:r>
            <a:r>
              <a:rPr lang="fr-FR" sz="1400" baseline="0" dirty="0"/>
              <a:t> </a:t>
            </a: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a:solidFill>
                  <a:schemeClr val="accent6"/>
                </a:solidFill>
                <a:latin typeface="Helvetica Neue"/>
              </a:rPr>
              <a:t>Voyons comment se préparer à son mandat.</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fr-FR" sz="1200" dirty="0">
                <a:solidFill>
                  <a:schemeClr val="tx1"/>
                </a:solidFill>
                <a:cs typeface="Arial" charset="0"/>
              </a:rPr>
              <a:t>Participez à toute formation de président de zone ou de région offerte dans votre district.</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Ces formations sont offertes en ligne.</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Il se peut également que votre district en propose en présentiel.</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Tenez-vous informé de toute nouvelle ressource proposée aux clubs.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fr-FR" sz="1200" dirty="0">
                <a:solidFill>
                  <a:schemeClr val="tx1"/>
                </a:solidFill>
                <a:ea typeface="Arial" charset="0"/>
                <a:cs typeface="Arial" charset="0"/>
              </a:rPr>
              <a:t>Découvrez l’offre en formations en ligne du Centre de formation Lions.</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40.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50.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hyperlink" Target="https://www.lionsclubs.org/fr/resources-for-members/resource-center/zone-region-chairpersons" TargetMode="External"/><Relationship Id="rId4" Type="http://schemas.openxmlformats.org/officeDocument/2006/relationships/hyperlink" Target="mailto:eurafric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fr-FR" sz="4000" b="1" dirty="0">
                <a:solidFill>
                  <a:schemeClr val="bg1"/>
                </a:solidFill>
                <a:latin typeface="Calibri"/>
                <a:ea typeface="ヒラギノ角ゴ Pro W3"/>
                <a:cs typeface="Calibri"/>
              </a:rPr>
              <a:t>Réussir son mandat de </a:t>
            </a:r>
            <a:br>
              <a:rPr lang="fr-FR" sz="4000" b="1" dirty="0">
                <a:solidFill>
                  <a:schemeClr val="bg1"/>
                </a:solidFill>
                <a:latin typeface="Calibri"/>
                <a:ea typeface="ヒラギノ角ゴ Pro W3"/>
                <a:cs typeface="Calibri"/>
              </a:rPr>
            </a:br>
            <a:r>
              <a:rPr lang="fr-FR" sz="4000" b="1" dirty="0">
                <a:solidFill>
                  <a:schemeClr val="bg1"/>
                </a:solidFill>
                <a:latin typeface="Calibri"/>
                <a:ea typeface="ヒラギノ角ゴ Pro W3"/>
                <a:cs typeface="Calibri"/>
              </a:rPr>
              <a:t>président de zone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4031873"/>
          </a:xfrm>
          <a:prstGeom prst="rect">
            <a:avLst/>
          </a:prstGeom>
          <a:noFill/>
        </p:spPr>
        <p:txBody>
          <a:bodyPr wrap="square" rtlCol="0">
            <a:spAutoFit/>
          </a:bodyPr>
          <a:lstStyle/>
          <a:p>
            <a:pPr eaLnBrk="1" hangingPunct="1">
              <a:defRPr/>
            </a:pPr>
            <a:r>
              <a:rPr lang="fr-FR" sz="3200" dirty="0">
                <a:solidFill>
                  <a:schemeClr val="accent1"/>
                </a:solidFill>
                <a:latin typeface="Calibri" panose="020F0502020204030204" pitchFamily="34" charset="0"/>
                <a:cs typeface="Calibri" panose="020F0502020204030204" pitchFamily="34" charset="0"/>
              </a:rPr>
              <a:t>Préparation </a:t>
            </a:r>
            <a:br>
              <a:rPr lang="fr-FR" sz="3200" dirty="0">
                <a:solidFill>
                  <a:schemeClr val="accent1"/>
                </a:solidFill>
                <a:latin typeface="Calibri" panose="020F0502020204030204" pitchFamily="34" charset="0"/>
                <a:cs typeface="Calibri" panose="020F0502020204030204" pitchFamily="34" charset="0"/>
              </a:rPr>
            </a:br>
            <a:r>
              <a:rPr lang="fr-FR" sz="3200" dirty="0">
                <a:solidFill>
                  <a:schemeClr val="accent1"/>
                </a:solidFill>
                <a:latin typeface="Calibri" panose="020F0502020204030204" pitchFamily="34" charset="0"/>
                <a:cs typeface="Calibri" panose="020F0502020204030204" pitchFamily="34" charset="0"/>
              </a:rPr>
              <a:t>top-niveau</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fr-FR" sz="3200" dirty="0">
                <a:solidFill>
                  <a:schemeClr val="accent1"/>
                </a:solidFill>
                <a:latin typeface="Calibri" panose="020F0502020204030204" pitchFamily="34" charset="0"/>
                <a:cs typeface="Calibri" panose="020F0502020204030204" pitchFamily="34" charset="0"/>
              </a:rPr>
              <a:t>Atelier de formation en ligne de président de zone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fr-FR" sz="2800">
                <a:solidFill>
                  <a:srgbClr val="00338D"/>
                </a:solidFill>
                <a:latin typeface="Calibri" panose="020F0502020204030204" pitchFamily="34" charset="0"/>
                <a:cs typeface="Calibri" panose="020F0502020204030204" pitchFamily="34" charset="0"/>
              </a:rPr>
              <a:t>Préparation</a:t>
            </a:r>
          </a:p>
          <a:p>
            <a:r>
              <a:rPr lang="fr-FR" sz="2800">
                <a:solidFill>
                  <a:srgbClr val="00338D"/>
                </a:solidFill>
                <a:latin typeface="Calibri" panose="020F0502020204030204" pitchFamily="34" charset="0"/>
                <a:cs typeface="Calibri" panose="020F0502020204030204" pitchFamily="34" charset="0"/>
              </a:rPr>
              <a:t>Rôle du président de zone</a:t>
            </a:r>
          </a:p>
          <a:p>
            <a:r>
              <a:rPr lang="fr-FR" sz="2800">
                <a:solidFill>
                  <a:srgbClr val="00338D"/>
                </a:solidFill>
                <a:latin typeface="Calibri" panose="020F0502020204030204" pitchFamily="34" charset="0"/>
                <a:cs typeface="Calibri" panose="020F0502020204030204" pitchFamily="34" charset="0"/>
              </a:rPr>
              <a:t>Formulation d’objectifs et de plans d’action</a:t>
            </a:r>
          </a:p>
          <a:p>
            <a:r>
              <a:rPr lang="fr-FR" sz="2800">
                <a:solidFill>
                  <a:srgbClr val="00338D"/>
                </a:solidFill>
                <a:latin typeface="Calibri" panose="020F0502020204030204" pitchFamily="34" charset="0"/>
                <a:cs typeface="Calibri" panose="020F0502020204030204" pitchFamily="34" charset="0"/>
              </a:rPr>
              <a:t>Résolution de problèmes</a:t>
            </a:r>
          </a:p>
          <a:p>
            <a:r>
              <a:rPr lang="fr-FR" sz="2800">
                <a:solidFill>
                  <a:srgbClr val="00338D"/>
                </a:solidFill>
                <a:latin typeface="Calibri" panose="020F0502020204030204" pitchFamily="34" charset="0"/>
                <a:cs typeface="Calibri" panose="020F0502020204030204" pitchFamily="34" charset="0"/>
              </a:rPr>
              <a:t>Évaluation de la santé des clubs</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F705A083-BBD7-DEAC-BE0E-B8F0BFEB5D89}"/>
              </a:ext>
            </a:extLst>
          </p:cNvPr>
          <p:cNvPicPr>
            <a:picLocks noChangeAspect="1"/>
          </p:cNvPicPr>
          <p:nvPr/>
        </p:nvPicPr>
        <p:blipFill>
          <a:blip r:embed="rId4"/>
          <a:stretch>
            <a:fillRect/>
          </a:stretch>
        </p:blipFill>
        <p:spPr>
          <a:xfrm>
            <a:off x="5264815" y="172696"/>
            <a:ext cx="5479385" cy="3878741"/>
          </a:xfrm>
          <a:prstGeom prst="rect">
            <a:avLst/>
          </a:prstGeom>
        </p:spPr>
      </p:pic>
      <p:pic>
        <p:nvPicPr>
          <p:cNvPr id="9" name="Picture 8">
            <a:extLst>
              <a:ext uri="{FF2B5EF4-FFF2-40B4-BE49-F238E27FC236}">
                <a16:creationId xmlns:a16="http://schemas.microsoft.com/office/drawing/2014/main" id="{60DAFA81-B478-7FBA-46B0-6AE3065C5FD8}"/>
              </a:ext>
            </a:extLst>
          </p:cNvPr>
          <p:cNvPicPr>
            <a:picLocks noChangeAspect="1"/>
          </p:cNvPicPr>
          <p:nvPr/>
        </p:nvPicPr>
        <p:blipFill>
          <a:blip r:embed="rId5"/>
          <a:stretch>
            <a:fillRect/>
          </a:stretch>
        </p:blipFill>
        <p:spPr>
          <a:xfrm>
            <a:off x="10744200" y="5389904"/>
            <a:ext cx="1295400" cy="1295400"/>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a:solidFill>
                  <a:schemeClr val="bg1"/>
                </a:solidFill>
                <a:latin typeface="Calibri" panose="020F0502020204030204" pitchFamily="34" charset="0"/>
                <a:cs typeface="Calibri" panose="020F0502020204030204" pitchFamily="34" charset="0"/>
              </a:rPr>
              <a:t>Votre page de référence</a:t>
            </a:r>
          </a:p>
        </p:txBody>
      </p:sp>
      <p:pic>
        <p:nvPicPr>
          <p:cNvPr id="4" name="Picture 3">
            <a:extLst>
              <a:ext uri="{FF2B5EF4-FFF2-40B4-BE49-F238E27FC236}">
                <a16:creationId xmlns:a16="http://schemas.microsoft.com/office/drawing/2014/main" id="{1D7B9AC0-1DF9-F0EC-C6BA-C0FC316559EE}"/>
              </a:ext>
            </a:extLst>
          </p:cNvPr>
          <p:cNvPicPr>
            <a:picLocks noChangeAspect="1"/>
          </p:cNvPicPr>
          <p:nvPr/>
        </p:nvPicPr>
        <p:blipFill>
          <a:blip r:embed="rId3"/>
          <a:stretch>
            <a:fillRect/>
          </a:stretch>
        </p:blipFill>
        <p:spPr>
          <a:xfrm>
            <a:off x="2735700" y="1202833"/>
            <a:ext cx="6720600" cy="5479063"/>
          </a:xfrm>
          <a:prstGeom prst="rect">
            <a:avLst/>
          </a:prstGeom>
          <a:effectLst>
            <a:outerShdw blurRad="63500" sx="102000" sy="102000" algn="ctr" rotWithShape="0">
              <a:schemeClr val="accent1">
                <a:alpha val="40000"/>
              </a:schemeClr>
            </a:outerShdw>
          </a:effectLst>
        </p:spPr>
      </p:pic>
      <p:pic>
        <p:nvPicPr>
          <p:cNvPr id="7" name="Picture 6">
            <a:extLst>
              <a:ext uri="{FF2B5EF4-FFF2-40B4-BE49-F238E27FC236}">
                <a16:creationId xmlns:a16="http://schemas.microsoft.com/office/drawing/2014/main" id="{18DCB38A-AB53-F4AC-C283-84597336C71D}"/>
              </a:ext>
            </a:extLst>
          </p:cNvPr>
          <p:cNvPicPr>
            <a:picLocks noChangeAspect="1"/>
          </p:cNvPicPr>
          <p:nvPr/>
        </p:nvPicPr>
        <p:blipFill>
          <a:blip r:embed="rId4"/>
          <a:stretch>
            <a:fillRect/>
          </a:stretch>
        </p:blipFill>
        <p:spPr>
          <a:xfrm>
            <a:off x="2740218" y="1428557"/>
            <a:ext cx="6708581" cy="4972243"/>
          </a:xfrm>
          <a:prstGeom prst="rect">
            <a:avLst/>
          </a:prstGeom>
        </p:spPr>
      </p:pic>
      <p:pic>
        <p:nvPicPr>
          <p:cNvPr id="5" name="Picture 4">
            <a:extLst>
              <a:ext uri="{FF2B5EF4-FFF2-40B4-BE49-F238E27FC236}">
                <a16:creationId xmlns:a16="http://schemas.microsoft.com/office/drawing/2014/main" id="{EBE9BEC3-D7F7-2FB1-31B3-75C24751E314}"/>
              </a:ext>
            </a:extLst>
          </p:cNvPr>
          <p:cNvPicPr>
            <a:picLocks noChangeAspect="1"/>
          </p:cNvPicPr>
          <p:nvPr/>
        </p:nvPicPr>
        <p:blipFill>
          <a:blip r:embed="rId5"/>
          <a:stretch>
            <a:fillRect/>
          </a:stretch>
        </p:blipFill>
        <p:spPr>
          <a:xfrm>
            <a:off x="304801" y="5114896"/>
            <a:ext cx="1600200" cy="1567000"/>
          </a:xfrm>
          <a:prstGeom prst="rect">
            <a:avLst/>
          </a:prstGeom>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r-FR" sz="2400">
                <a:latin typeface="Calibri" panose="020F0502020204030204" pitchFamily="34" charset="0"/>
                <a:ea typeface="Arial" charset="0"/>
                <a:cs typeface="Calibri" panose="020F0502020204030204" pitchFamily="34" charset="0"/>
              </a:rPr>
              <a:t>Pour vous guider tout au long de votre mandat :</a:t>
            </a:r>
          </a:p>
          <a:p>
            <a:pPr algn="l">
              <a:lnSpc>
                <a:spcPct val="120000"/>
              </a:lnSpc>
            </a:pPr>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cs typeface="Calibri" panose="020F0502020204030204" pitchFamily="34" charset="0"/>
              </a:rPr>
              <a:t>e-Book du président de zone et de région</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371600"/>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r-FR" sz="2400" dirty="0">
                <a:latin typeface="Calibri Light" panose="020F0302020204030204" pitchFamily="34" charset="0"/>
                <a:ea typeface="Arial" charset="0"/>
                <a:cs typeface="Calibri Light" panose="020F0302020204030204" pitchFamily="34" charset="0"/>
              </a:rPr>
              <a:t>	</a:t>
            </a:r>
          </a:p>
          <a:p>
            <a:pPr marL="342900" indent="-342900" algn="l">
              <a:lnSpc>
                <a:spcPct val="120000"/>
              </a:lnSpc>
              <a:buFont typeface="Arial" panose="020B0604020202020204" pitchFamily="34" charset="0"/>
              <a:buChar char="•"/>
            </a:pPr>
            <a:r>
              <a:rPr lang="fr-FR" sz="2400" dirty="0">
                <a:latin typeface="Calibri" panose="020F0502020204030204" pitchFamily="34" charset="0"/>
                <a:ea typeface="Arial" charset="0"/>
                <a:cs typeface="Calibri" panose="020F0502020204030204" pitchFamily="34" charset="0"/>
              </a:rPr>
              <a:t>Préparation et formation</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400" dirty="0">
                <a:latin typeface="Calibri" panose="020F0502020204030204" pitchFamily="34" charset="0"/>
                <a:ea typeface="Arial" charset="0"/>
                <a:cs typeface="Calibri" panose="020F0502020204030204" pitchFamily="34" charset="0"/>
              </a:rPr>
              <a:t>Établir votre calendrier pour l’année</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400" dirty="0">
                <a:latin typeface="Calibri" panose="020F0502020204030204" pitchFamily="34" charset="0"/>
                <a:ea typeface="Arial" charset="0"/>
                <a:cs typeface="Calibri" panose="020F0502020204030204" pitchFamily="34" charset="0"/>
              </a:rPr>
              <a:t>Votre rôle entre les clubs et l’administration du district</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400" dirty="0">
                <a:latin typeface="Calibri" panose="020F0502020204030204" pitchFamily="34" charset="0"/>
                <a:ea typeface="Arial" charset="0"/>
                <a:cs typeface="Calibri" panose="020F0502020204030204" pitchFamily="34" charset="0"/>
              </a:rPr>
              <a:t>Ressources Qualité du club</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400" dirty="0">
                <a:latin typeface="Calibri" panose="020F0502020204030204" pitchFamily="34" charset="0"/>
                <a:ea typeface="Arial" charset="0"/>
                <a:cs typeface="Calibri" panose="020F0502020204030204" pitchFamily="34" charset="0"/>
              </a:rPr>
              <a:t>L'harmonie dans l’action des clubs</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4" name="Picture 3">
            <a:extLst>
              <a:ext uri="{FF2B5EF4-FFF2-40B4-BE49-F238E27FC236}">
                <a16:creationId xmlns:a16="http://schemas.microsoft.com/office/drawing/2014/main" id="{EEEC72CD-30BC-4FA3-79BA-3F61602C0224}"/>
              </a:ext>
            </a:extLst>
          </p:cNvPr>
          <p:cNvPicPr>
            <a:picLocks noChangeAspect="1"/>
          </p:cNvPicPr>
          <p:nvPr/>
        </p:nvPicPr>
        <p:blipFill>
          <a:blip r:embed="rId3"/>
          <a:stretch>
            <a:fillRect/>
          </a:stretch>
        </p:blipFill>
        <p:spPr>
          <a:xfrm>
            <a:off x="764738" y="1524000"/>
            <a:ext cx="3644198" cy="4724400"/>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cs typeface="Calibri" panose="020F0502020204030204" pitchFamily="34" charset="0"/>
              </a:rPr>
              <a:t>Certification Lion Guide</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334000" y="2362200"/>
            <a:ext cx="6427705" cy="3416320"/>
          </a:xfrm>
          <a:prstGeom prst="rect">
            <a:avLst/>
          </a:prstGeom>
        </p:spPr>
        <p:txBody>
          <a:bodyPr wrap="square">
            <a:spAutoFit/>
          </a:bodyPr>
          <a:lstStyle/>
          <a:p>
            <a:r>
              <a:rPr lang="fr-FR" sz="2200" dirty="0">
                <a:solidFill>
                  <a:schemeClr val="accent6">
                    <a:lumMod val="65000"/>
                    <a:lumOff val="35000"/>
                  </a:schemeClr>
                </a:solidFill>
                <a:latin typeface="Calibri" panose="020F0502020204030204" pitchFamily="34" charset="0"/>
                <a:cs typeface="Calibri" panose="020F0502020204030204" pitchFamily="34" charset="0"/>
              </a:rPr>
              <a:t>Formation au soutien de nouveaux clubs et de clubs établis en difficulté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fr-FR" sz="2200" dirty="0">
                <a:solidFill>
                  <a:schemeClr val="accent6">
                    <a:lumMod val="65000"/>
                    <a:lumOff val="35000"/>
                  </a:schemeClr>
                </a:solidFill>
                <a:latin typeface="Calibri" panose="020F0502020204030204" pitchFamily="34" charset="0"/>
                <a:cs typeface="Calibri" panose="020F0502020204030204" pitchFamily="34" charset="0"/>
              </a:rPr>
              <a:t>Introduction aux fonctions de tous les postes d’officiel de club</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fr-FR" sz="2200" dirty="0">
                <a:solidFill>
                  <a:schemeClr val="accent6">
                    <a:lumMod val="65000"/>
                    <a:lumOff val="35000"/>
                  </a:schemeClr>
                </a:solidFill>
                <a:latin typeface="Calibri" panose="020F0502020204030204" pitchFamily="34" charset="0"/>
                <a:cs typeface="Calibri" panose="020F0502020204030204" pitchFamily="34" charset="0"/>
              </a:rPr>
              <a:t>Bonnes pratiques à suivre pour les opérations du club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fr-FR" sz="2200" dirty="0">
                <a:solidFill>
                  <a:schemeClr val="accent6">
                    <a:lumMod val="65000"/>
                    <a:lumOff val="35000"/>
                  </a:schemeClr>
                </a:solidFill>
                <a:latin typeface="Calibri" panose="020F0502020204030204" pitchFamily="34" charset="0"/>
                <a:cs typeface="Calibri" panose="020F0502020204030204" pitchFamily="34" charset="0"/>
              </a:rPr>
              <a:t>Information sur les ressources à l’usage des clubs</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F4DCADCA-F72A-952A-A6A3-0121C005CF73}"/>
              </a:ext>
            </a:extLst>
          </p:cNvPr>
          <p:cNvPicPr>
            <a:picLocks noChangeAspect="1"/>
          </p:cNvPicPr>
          <p:nvPr/>
        </p:nvPicPr>
        <p:blipFill>
          <a:blip r:embed="rId3"/>
          <a:stretch>
            <a:fillRect/>
          </a:stretch>
        </p:blipFill>
        <p:spPr>
          <a:xfrm>
            <a:off x="685800" y="903603"/>
            <a:ext cx="3886200" cy="5050794"/>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331514" y="1481389"/>
            <a:ext cx="4357237" cy="400110"/>
          </a:xfrm>
          <a:prstGeom prst="rect">
            <a:avLst/>
          </a:prstGeom>
          <a:noFill/>
        </p:spPr>
        <p:txBody>
          <a:bodyPr wrap="square" rtlCol="0">
            <a:spAutoFit/>
          </a:bodyPr>
          <a:lstStyle/>
          <a:p>
            <a:r>
              <a:rPr lang="fr-FR" sz="2000" i="1" dirty="0">
                <a:solidFill>
                  <a:schemeClr val="bg1"/>
                </a:solidFill>
                <a:latin typeface="Calibri" panose="020F0502020204030204" pitchFamily="34" charset="0"/>
                <a:cs typeface="Calibri" panose="020F0502020204030204" pitchFamily="34" charset="0"/>
              </a:rPr>
              <a:t>avant le début de son mandat.</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fr-FR" sz="2400" dirty="0">
                <a:solidFill>
                  <a:schemeClr val="bg1"/>
                </a:solidFill>
                <a:latin typeface="Calibri" panose="020F0502020204030204" pitchFamily="34" charset="0"/>
                <a:cs typeface="Calibri" panose="020F0502020204030204" pitchFamily="34" charset="0"/>
              </a:rPr>
              <a:t>Établissez votre calendrier pour l’année </a:t>
            </a:r>
            <a:r>
              <a:rPr lang="fr-FR" sz="2400" dirty="0">
                <a:solidFill>
                  <a:srgbClr val="FF0000"/>
                </a:solidFill>
                <a:latin typeface="Calibri" panose="020F0502020204030204" pitchFamily="34" charset="0"/>
                <a:cs typeface="Calibri" panose="020F0502020204030204" pitchFamily="34" charset="0"/>
              </a:rPr>
              <a:t>pour ne pas être pris au dépourvu.</a:t>
            </a:r>
          </a:p>
          <a:p>
            <a:pPr marL="457200" lvl="2" indent="0">
              <a:buClr>
                <a:schemeClr val="accent1"/>
              </a:buClr>
              <a:buSzPct val="100000"/>
              <a:buNone/>
            </a:pPr>
            <a:r>
              <a:rPr lang="fr-FR" sz="1800" i="1" dirty="0">
                <a:solidFill>
                  <a:schemeClr val="bg1"/>
                </a:solidFill>
                <a:latin typeface="Calibri" panose="020F0502020204030204" pitchFamily="34" charset="0"/>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fr-FR" sz="2400" dirty="0">
                <a:solidFill>
                  <a:schemeClr val="bg1"/>
                </a:solidFill>
                <a:latin typeface="Calibri" panose="020F0502020204030204" pitchFamily="34" charset="0"/>
                <a:cs typeface="Calibri" panose="020F0502020204030204" pitchFamily="34" charset="0"/>
              </a:rPr>
              <a:t>Organisez-vous à l’avance pour savoir comment contacter les officiels des clubs.</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fr-FR" sz="3200" dirty="0">
                <a:solidFill>
                  <a:srgbClr val="FFFFFF"/>
                </a:solidFill>
                <a:effectLst/>
                <a:latin typeface="Calibri" panose="020F0502020204030204" pitchFamily="34" charset="0"/>
                <a:ea typeface="ヒラギノ角ゴ Pro W3"/>
                <a:cs typeface="Calibri" panose="020F0502020204030204" pitchFamily="34" charset="0"/>
              </a:rPr>
              <a:t>Se préparer à diriger</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fr-FR" sz="3600" dirty="0">
                <a:latin typeface="Calibri" panose="020F0502020204030204" pitchFamily="34" charset="0"/>
                <a:cs typeface="Calibri" panose="020F0502020204030204" pitchFamily="34" charset="0"/>
              </a:rPr>
              <a:t>Soyez en communication avec les clubs </a:t>
            </a:r>
            <a:br>
              <a:rPr lang="fr-FR" sz="3600" dirty="0">
                <a:latin typeface="Calibri" panose="020F0502020204030204" pitchFamily="34" charset="0"/>
                <a:cs typeface="Calibri" panose="020F0502020204030204" pitchFamily="34" charset="0"/>
              </a:rPr>
            </a:br>
            <a:r>
              <a:rPr lang="fr-FR" sz="3600" dirty="0">
                <a:latin typeface="Calibri" panose="020F0502020204030204" pitchFamily="34" charset="0"/>
                <a:cs typeface="Calibri" panose="020F0502020204030204" pitchFamily="34" charset="0"/>
              </a:rPr>
              <a:t>tout au long de l'année. </a:t>
            </a:r>
          </a:p>
          <a:p>
            <a:r>
              <a:rPr lang="fr-FR" sz="3600" dirty="0">
                <a:latin typeface="Calibri" panose="020F0502020204030204" pitchFamily="34" charset="0"/>
                <a:cs typeface="Calibri" panose="020F0502020204030204" pitchFamily="34" charset="0"/>
              </a:rPr>
              <a:t> </a:t>
            </a:r>
          </a:p>
        </p:txBody>
      </p:sp>
      <p:sp>
        <p:nvSpPr>
          <p:cNvPr id="3" name="Rectangle 2"/>
          <p:cNvSpPr/>
          <p:nvPr/>
        </p:nvSpPr>
        <p:spPr>
          <a:xfrm>
            <a:off x="2743200" y="1295400"/>
            <a:ext cx="7010400" cy="646331"/>
          </a:xfrm>
          <a:prstGeom prst="rect">
            <a:avLst/>
          </a:prstGeom>
        </p:spPr>
        <p:txBody>
          <a:bodyPr wrap="square">
            <a:spAutoFit/>
          </a:bodyPr>
          <a:lstStyle/>
          <a:p>
            <a:r>
              <a:rPr lang="fr-FR" sz="3600" b="1">
                <a:solidFill>
                  <a:schemeClr val="bg1"/>
                </a:solidFill>
                <a:latin typeface="Calibri" panose="020F0502020204030204" pitchFamily="34" charset="0"/>
                <a:ea typeface="ヒラギノ角ゴ Pro W3" charset="0"/>
                <a:cs typeface="Calibri" panose="020F0502020204030204" pitchFamily="34" charset="0"/>
              </a:rPr>
              <a:t>Prêt à entrer en action ?</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fr-FR" sz="3600" b="1" i="1">
                <a:solidFill>
                  <a:schemeClr val="bg1"/>
                </a:solidFill>
                <a:latin typeface="Calibri" panose="020F0502020204030204" pitchFamily="34" charset="0"/>
                <a:cs typeface="Calibri" panose="020F0502020204030204" pitchFamily="34" charset="0"/>
              </a:rPr>
              <a:t>Soyez le meilleur ami du club.</a:t>
            </a:r>
            <a:r>
              <a:rPr lang="fr-FR" sz="360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58129" y="2815810"/>
            <a:ext cx="10968819" cy="4216539"/>
          </a:xfrm>
          <a:prstGeom prst="rect">
            <a:avLst/>
          </a:prstGeom>
          <a:noFill/>
        </p:spPr>
        <p:txBody>
          <a:bodyPr wrap="square" rtlCol="0">
            <a:spAutoFit/>
          </a:bodyPr>
          <a:lstStyle/>
          <a:p>
            <a:pPr>
              <a:buSzPct val="125000"/>
            </a:pPr>
            <a:r>
              <a:rPr lang="fr-FR" sz="2800">
                <a:solidFill>
                  <a:schemeClr val="accent1"/>
                </a:solidFill>
                <a:latin typeface="Calibri" panose="020F0502020204030204" pitchFamily="34" charset="0"/>
                <a:cs typeface="Calibri" panose="020F0502020204030204" pitchFamily="34" charset="0"/>
              </a:rPr>
              <a:t>Familiarisez-vous avec le club et ses activités de service. Prenez connaissance de son rapport Réussites de club.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r-FR" sz="2800">
                <a:solidFill>
                  <a:schemeClr val="accent1"/>
                </a:solidFill>
                <a:latin typeface="Calibri" panose="020F0502020204030204" pitchFamily="34" charset="0"/>
                <a:cs typeface="Calibri" panose="020F0502020204030204" pitchFamily="34" charset="0"/>
              </a:rPr>
              <a:t>Ayez toujours sous la main le texte type de Constitution et statuts et la brochure d'orientation de nouveau membre pour faire face aux questions.</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r-FR" sz="2800">
                <a:solidFill>
                  <a:schemeClr val="accent1"/>
                </a:solidFill>
                <a:latin typeface="Calibri" panose="020F0502020204030204" pitchFamily="34" charset="0"/>
                <a:cs typeface="Calibri" panose="020F0502020204030204" pitchFamily="34" charset="0"/>
              </a:rPr>
              <a:t>Sachez discuter des thèmes du président international et du gouverneur du district.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latin typeface="Calibri" panose="020F0502020204030204" pitchFamily="34" charset="0"/>
                <a:cs typeface="Calibri" panose="020F0502020204030204" pitchFamily="34" charset="0"/>
              </a:rPr>
              <a:t>Dialoguez avec les clubs et préparez vos visites.</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fr-FR" sz="3600" b="1" i="1">
                <a:solidFill>
                  <a:schemeClr val="bg1"/>
                </a:solidFill>
                <a:latin typeface="Calibri" panose="020F0502020204030204" pitchFamily="34" charset="0"/>
                <a:cs typeface="Calibri" panose="020F0502020204030204" pitchFamily="34" charset="0"/>
              </a:rPr>
              <a:t>Soyez le meilleur ami du club.</a:t>
            </a:r>
            <a:r>
              <a:rPr lang="fr-FR" sz="360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38199" y="2320579"/>
            <a:ext cx="10968819" cy="4216539"/>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fr-FR" sz="2800">
                <a:solidFill>
                  <a:schemeClr val="accent1"/>
                </a:solidFill>
                <a:latin typeface="Calibri" panose="020F0502020204030204" pitchFamily="34" charset="0"/>
                <a:cs typeface="Calibri" panose="020F0502020204030204" pitchFamily="34" charset="0"/>
              </a:rPr>
              <a:t>Définissez un thème pour votre zone ; faites-en la promotion.</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r-FR" sz="2800">
                <a:solidFill>
                  <a:schemeClr val="accent1"/>
                </a:solidFill>
                <a:latin typeface="Calibri" panose="020F0502020204030204" pitchFamily="34" charset="0"/>
                <a:cs typeface="Calibri" panose="020F0502020204030204" pitchFamily="34" charset="0"/>
              </a:rPr>
              <a:t>Soyez prêt à répondre à toute question sur l’organisation et son administration.</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r-FR" sz="2800">
                <a:solidFill>
                  <a:schemeClr val="accent1"/>
                </a:solidFill>
                <a:latin typeface="Calibri" panose="020F0502020204030204" pitchFamily="34" charset="0"/>
                <a:cs typeface="Calibri" panose="020F0502020204030204" pitchFamily="34" charset="0"/>
              </a:rPr>
              <a:t>Encouragez les clubs à postuler le Prix d'excellence chaque année.</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fr-FR" sz="2800">
                <a:solidFill>
                  <a:schemeClr val="accent1"/>
                </a:solidFill>
                <a:latin typeface="Calibri" panose="020F0502020204030204" pitchFamily="34" charset="0"/>
                <a:cs typeface="Calibri" panose="020F0502020204030204" pitchFamily="34" charset="0"/>
              </a:rPr>
              <a:t>Préparez la relève : repérez de bons candidats au poste de président de zone.</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latin typeface="Calibri" panose="020F0502020204030204" pitchFamily="34" charset="0"/>
                <a:cs typeface="Calibri" panose="020F0502020204030204" pitchFamily="34" charset="0"/>
              </a:rPr>
              <a:t>Dialoguez avec les clubs et préparez vos visites.</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a:solidFill>
                  <a:schemeClr val="bg1"/>
                </a:solidFill>
                <a:latin typeface="Calibri" panose="020F0502020204030204" pitchFamily="34" charset="0"/>
                <a:cs typeface="Calibri" panose="020F0502020204030204" pitchFamily="34" charset="0"/>
              </a:rPr>
              <a:t>Accès au Rapport d'évaluation de la santé des clubs</a:t>
            </a:r>
          </a:p>
        </p:txBody>
      </p:sp>
      <p:grpSp>
        <p:nvGrpSpPr>
          <p:cNvPr id="5" name="Group 4">
            <a:extLst>
              <a:ext uri="{FF2B5EF4-FFF2-40B4-BE49-F238E27FC236}">
                <a16:creationId xmlns:a16="http://schemas.microsoft.com/office/drawing/2014/main" id="{A06FD036-A9C9-54B3-680D-6F93D45D7DCD}"/>
              </a:ext>
            </a:extLst>
          </p:cNvPr>
          <p:cNvGrpSpPr/>
          <p:nvPr/>
        </p:nvGrpSpPr>
        <p:grpSpPr>
          <a:xfrm>
            <a:off x="3610945" y="2559932"/>
            <a:ext cx="4970110" cy="2632891"/>
            <a:chOff x="4648200" y="2490639"/>
            <a:chExt cx="4970110" cy="2632891"/>
          </a:xfrm>
        </p:grpSpPr>
        <p:pic>
          <p:nvPicPr>
            <p:cNvPr id="3" name="Picture 2">
              <a:extLst>
                <a:ext uri="{FF2B5EF4-FFF2-40B4-BE49-F238E27FC236}">
                  <a16:creationId xmlns:a16="http://schemas.microsoft.com/office/drawing/2014/main" id="{055C83B1-8164-36FE-9FE9-37C0E100A911}"/>
                </a:ext>
              </a:extLst>
            </p:cNvPr>
            <p:cNvPicPr>
              <a:picLocks noChangeAspect="1"/>
            </p:cNvPicPr>
            <p:nvPr/>
          </p:nvPicPr>
          <p:blipFill>
            <a:blip r:embed="rId3"/>
            <a:stretch>
              <a:fillRect/>
            </a:stretch>
          </p:blipFill>
          <p:spPr>
            <a:xfrm>
              <a:off x="4648200" y="2490639"/>
              <a:ext cx="4970110" cy="2632891"/>
            </a:xfrm>
            <a:prstGeom prst="rect">
              <a:avLst/>
            </a:prstGeom>
          </p:spPr>
        </p:pic>
        <p:sp>
          <p:nvSpPr>
            <p:cNvPr id="10" name="Rounded Rectangle 9"/>
            <p:cNvSpPr/>
            <p:nvPr/>
          </p:nvSpPr>
          <p:spPr bwMode="auto">
            <a:xfrm>
              <a:off x="5181600" y="4191000"/>
              <a:ext cx="4038600" cy="533400"/>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gr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457200" y="-40477"/>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fr-FR" sz="4000" b="1" dirty="0">
                <a:solidFill>
                  <a:schemeClr val="bg1"/>
                </a:solidFill>
                <a:latin typeface="Calibri" panose="020F0502020204030204" pitchFamily="34" charset="0"/>
                <a:cs typeface="Calibri" panose="020F0502020204030204" pitchFamily="34" charset="0"/>
              </a:rPr>
              <a:t>Évaluation de la santé des clubs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fr-FR" sz="2000">
                <a:solidFill>
                  <a:schemeClr val="bg1"/>
                </a:solidFill>
                <a:latin typeface="Calibri" panose="020F0502020204030204" pitchFamily="34" charset="0"/>
                <a:cs typeface="Calibri" panose="020F0502020204030204" pitchFamily="34" charset="0"/>
              </a:rPr>
              <a:t>Vue d’ensemble :</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000">
                <a:solidFill>
                  <a:schemeClr val="bg1"/>
                </a:solidFill>
                <a:latin typeface="Calibri" panose="020F0502020204030204" pitchFamily="34" charset="0"/>
                <a:cs typeface="Calibri" panose="020F0502020204030204" pitchFamily="34" charset="0"/>
              </a:rPr>
              <a:t>Effectif net (année/trimestre/jour)</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000">
                <a:solidFill>
                  <a:schemeClr val="bg1"/>
                </a:solidFill>
                <a:latin typeface="Calibri" panose="020F0502020204030204" pitchFamily="34" charset="0"/>
                <a:cs typeface="Calibri" panose="020F0502020204030204" pitchFamily="34" charset="0"/>
              </a:rPr>
              <a:t>Activités de service</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000">
                <a:solidFill>
                  <a:schemeClr val="bg1"/>
                </a:solidFill>
                <a:latin typeface="Calibri" panose="020F0502020204030204" pitchFamily="34" charset="0"/>
                <a:cs typeface="Calibri" panose="020F0502020204030204" pitchFamily="34" charset="0"/>
              </a:rPr>
              <a:t>Rotation des officiels</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000">
                <a:solidFill>
                  <a:schemeClr val="bg1"/>
                </a:solidFill>
                <a:latin typeface="Calibri" panose="020F0502020204030204" pitchFamily="34" charset="0"/>
                <a:cs typeface="Calibri" panose="020F0502020204030204" pitchFamily="34" charset="0"/>
              </a:rPr>
              <a:t>Historique des rapports d'effectif</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000">
                <a:solidFill>
                  <a:schemeClr val="bg1"/>
                </a:solidFill>
                <a:latin typeface="Calibri" panose="020F0502020204030204" pitchFamily="34" charset="0"/>
                <a:cs typeface="Calibri" panose="020F0502020204030204" pitchFamily="34" charset="0"/>
              </a:rPr>
              <a:t>Statut actuel du club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fr-FR" sz="1800" i="1">
                <a:solidFill>
                  <a:schemeClr val="bg1"/>
                </a:solidFill>
                <a:latin typeface="Calibri" panose="020F0502020204030204" pitchFamily="34" charset="0"/>
                <a:cs typeface="Calibri" panose="020F0502020204030204" pitchFamily="34" charset="0"/>
              </a:rPr>
              <a:t>Effectuez cette évaluation tous les mois.</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492585"/>
          </a:xfrm>
          <a:prstGeom prst="rect">
            <a:avLst/>
          </a:prstGeom>
          <a:noFill/>
        </p:spPr>
        <p:txBody>
          <a:bodyPr wrap="square" rtlCol="0">
            <a:spAutoFit/>
          </a:bodyPr>
          <a:lstStyle/>
          <a:p>
            <a:r>
              <a:rPr lang="fr-FR" sz="1200" b="1"/>
              <a:t>Effectif net</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04963"/>
            <a:ext cx="1523999" cy="276999"/>
          </a:xfrm>
          <a:prstGeom prst="rect">
            <a:avLst/>
          </a:prstGeom>
          <a:noFill/>
        </p:spPr>
        <p:txBody>
          <a:bodyPr wrap="square" rtlCol="0" anchor="b">
            <a:spAutoFit/>
          </a:bodyPr>
          <a:lstStyle/>
          <a:p>
            <a:r>
              <a:rPr lang="fr-FR" sz="1200" b="1"/>
              <a:t>Rotation des officiels</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228183" y="2953720"/>
            <a:ext cx="1487081" cy="492584"/>
          </a:xfrm>
          <a:prstGeom prst="rect">
            <a:avLst/>
          </a:prstGeom>
          <a:noFill/>
        </p:spPr>
        <p:txBody>
          <a:bodyPr wrap="square" rtlCol="0">
            <a:spAutoFit/>
          </a:bodyPr>
          <a:lstStyle/>
          <a:p>
            <a:r>
              <a:rPr lang="fr-FR" sz="1200" b="1"/>
              <a:t>Enregistrement des activités de service</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fr-FR" sz="1200" b="1"/>
              <a:t>Historique d’enregistrement des données</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05823"/>
            <a:ext cx="1143000" cy="276999"/>
          </a:xfrm>
          <a:prstGeom prst="rect">
            <a:avLst/>
          </a:prstGeom>
          <a:noFill/>
        </p:spPr>
        <p:txBody>
          <a:bodyPr wrap="square" rtlCol="0">
            <a:spAutoFit/>
          </a:bodyPr>
          <a:lstStyle/>
          <a:p>
            <a:r>
              <a:rPr lang="fr-FR" sz="1200" b="1"/>
              <a:t>Statut du club</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r-FR" sz="3600" dirty="0">
                <a:solidFill>
                  <a:schemeClr val="bg1"/>
                </a:solidFill>
                <a:latin typeface="Calibri" panose="020F0502020204030204" pitchFamily="34" charset="0"/>
                <a:cs typeface="Calibri" panose="020F0502020204030204" pitchFamily="34" charset="0"/>
              </a:rPr>
              <a:t>Au programme d’aujourd’hui</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fr-FR" sz="2000">
                <a:solidFill>
                  <a:schemeClr val="accent1"/>
                </a:solidFill>
                <a:latin typeface="Calibri" panose="020F0502020204030204" pitchFamily="34" charset="0"/>
                <a:cs typeface="Calibri" panose="020F0502020204030204" pitchFamily="34" charset="0"/>
              </a:rPr>
              <a:t>Fonctions du président de zone ou de région</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r-FR" sz="2000">
                <a:solidFill>
                  <a:schemeClr val="accent1"/>
                </a:solidFill>
                <a:latin typeface="Calibri" panose="020F0502020204030204" pitchFamily="34" charset="0"/>
                <a:cs typeface="Calibri" panose="020F0502020204030204" pitchFamily="34" charset="0"/>
              </a:rPr>
              <a:t>Bonnes pratiques à suivre en matière de préparation</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r-FR" sz="2000">
                <a:solidFill>
                  <a:schemeClr val="accent1"/>
                </a:solidFill>
                <a:latin typeface="Calibri" panose="020F0502020204030204" pitchFamily="34" charset="0"/>
                <a:cs typeface="Calibri" panose="020F0502020204030204" pitchFamily="34" charset="0"/>
              </a:rPr>
              <a:t>Optimiser la productivité des réunions de zone (préparation, dialogue, suivi)</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r-FR" sz="2000">
                <a:solidFill>
                  <a:schemeClr val="accent1"/>
                </a:solidFill>
                <a:latin typeface="Calibri" panose="020F0502020204030204" pitchFamily="34" charset="0"/>
                <a:cs typeface="Calibri" panose="020F0502020204030204" pitchFamily="34" charset="0"/>
              </a:rPr>
              <a:t>Approche Globale Effectif</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r-FR" sz="2000">
                <a:solidFill>
                  <a:schemeClr val="accent1"/>
                </a:solidFill>
                <a:latin typeface="Calibri" panose="020F0502020204030204" pitchFamily="34" charset="0"/>
                <a:cs typeface="Calibri" panose="020F0502020204030204" pitchFamily="34" charset="0"/>
              </a:rPr>
              <a:t>Suivi auprès des clubs</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fr-FR" sz="2000">
                <a:solidFill>
                  <a:schemeClr val="accent1"/>
                </a:solidFill>
                <a:latin typeface="Calibri" panose="020F0502020204030204" pitchFamily="34" charset="0"/>
                <a:cs typeface="Calibri" panose="020F0502020204030204" pitchFamily="34" charset="0"/>
              </a:rPr>
              <a:t>Distinctions</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38100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fr-FR" sz="4000" b="1" dirty="0">
                <a:solidFill>
                  <a:schemeClr val="bg1"/>
                </a:solidFill>
                <a:latin typeface="Calibri" panose="020F0502020204030204" pitchFamily="34" charset="0"/>
                <a:cs typeface="Calibri" panose="020F0502020204030204" pitchFamily="34" charset="0"/>
              </a:rPr>
              <a:t>Rapport Réussites de club</a:t>
            </a:r>
          </a:p>
        </p:txBody>
      </p:sp>
      <p:sp>
        <p:nvSpPr>
          <p:cNvPr id="3" name="TextBox 2">
            <a:extLst>
              <a:ext uri="{FF2B5EF4-FFF2-40B4-BE49-F238E27FC236}">
                <a16:creationId xmlns:a16="http://schemas.microsoft.com/office/drawing/2014/main" id="{A64FB700-93D3-1192-E502-E8C7A9ADBCC6}"/>
              </a:ext>
            </a:extLst>
          </p:cNvPr>
          <p:cNvSpPr txBox="1"/>
          <p:nvPr/>
        </p:nvSpPr>
        <p:spPr>
          <a:xfrm>
            <a:off x="1295400" y="1219200"/>
            <a:ext cx="10134600" cy="5262979"/>
          </a:xfrm>
          <a:prstGeom prst="rect">
            <a:avLst/>
          </a:prstGeom>
          <a:noFill/>
        </p:spPr>
        <p:txBody>
          <a:bodyPr wrap="square" rtlCol="0">
            <a:spAutoFit/>
          </a:bodyPr>
          <a:lstStyle/>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Effectif du club (membres ajoutés et supprimés au cours de l'année Lion en cours inclus)</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Statut du club</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Officiels du club</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Membres ayant parrainé d’autres Lions </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Membres ayant reçu une/des distinction(s) (clé de l’effectif, affiliation à vie, chevrons d'années de service, prix d'excellence du club, etc.)</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Membres donateurs à la LCIF, tous niveaux, notamment CMJ et CMJ Progressif.</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Distinctions décernés au club</a:t>
            </a:r>
          </a:p>
          <a:p>
            <a:pPr marL="342900" indent="-342900">
              <a:buSzPct val="125000"/>
              <a:buFont typeface="Arial" panose="020B0604020202020204" pitchFamily="34" charset="0"/>
              <a:buChar char="•"/>
            </a:pPr>
            <a:r>
              <a:rPr lang="fr-FR" sz="2800" dirty="0">
                <a:solidFill>
                  <a:schemeClr val="accent1"/>
                </a:solidFill>
                <a:latin typeface="Calibri" panose="020F0502020204030204" pitchFamily="34" charset="0"/>
                <a:cs typeface="Calibri" panose="020F0502020204030204" pitchFamily="34" charset="0"/>
              </a:rPr>
              <a:t>Activités de service récentes</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5486400" cy="3039422"/>
          </a:xfrm>
          <a:prstGeom prst="rect">
            <a:avLst/>
          </a:prstGeom>
        </p:spPr>
        <p:txBody>
          <a:bodyPr wrap="square">
            <a:spAutoFit/>
          </a:bodyPr>
          <a:lstStyle/>
          <a:p>
            <a:pPr>
              <a:lnSpc>
                <a:spcPct val="114000"/>
              </a:lnSpc>
            </a:pPr>
            <a:r>
              <a:rPr lang="fr-FR" sz="2400">
                <a:solidFill>
                  <a:schemeClr val="accent6">
                    <a:lumMod val="75000"/>
                    <a:lumOff val="25000"/>
                  </a:schemeClr>
                </a:solidFill>
                <a:latin typeface="Calibri" panose="020F0502020204030204" pitchFamily="34" charset="0"/>
                <a:cs typeface="Calibri" panose="020F0502020204030204" pitchFamily="34" charset="0"/>
              </a:rPr>
              <a:t>Nouveaux postes d’officiels, de directeurs et de présidents de commission.</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fr-FR" sz="2400">
                <a:solidFill>
                  <a:schemeClr val="accent6">
                    <a:lumMod val="75000"/>
                    <a:lumOff val="25000"/>
                  </a:schemeClr>
                </a:solidFill>
                <a:latin typeface="Calibri" panose="020F0502020204030204" pitchFamily="34" charset="0"/>
                <a:cs typeface="Calibri" panose="020F0502020204030204" pitchFamily="34" charset="0"/>
              </a:rPr>
              <a:t>Réaffectations et remaniements de commissions permanentes.</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fr-FR" sz="2400">
                <a:solidFill>
                  <a:schemeClr val="accent6">
                    <a:lumMod val="75000"/>
                    <a:lumOff val="25000"/>
                  </a:schemeClr>
                </a:solidFill>
                <a:latin typeface="Calibri" panose="020F0502020204030204" pitchFamily="34" charset="0"/>
                <a:cs typeface="Calibri" panose="020F0502020204030204" pitchFamily="34" charset="0"/>
              </a:rPr>
              <a:t>Nouvel organigramme type de club.</a:t>
            </a:r>
          </a:p>
        </p:txBody>
      </p:sp>
      <p:sp>
        <p:nvSpPr>
          <p:cNvPr id="8" name="Title 1"/>
          <p:cNvSpPr txBox="1">
            <a:spLocks/>
          </p:cNvSpPr>
          <p:nvPr/>
        </p:nvSpPr>
        <p:spPr>
          <a:xfrm>
            <a:off x="4876800" y="884390"/>
            <a:ext cx="6172199"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ea typeface="Arial" charset="0"/>
                <a:cs typeface="Calibri" panose="020F0502020204030204" pitchFamily="34" charset="0"/>
              </a:rPr>
              <a:t>Prenez le temps de comprendre le rôle de chaque officiel de club. </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5638800"/>
            <a:ext cx="10972800" cy="1143070"/>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fr-FR" sz="2400" dirty="0">
                <a:solidFill>
                  <a:schemeClr val="bg2"/>
                </a:solidFill>
                <a:latin typeface="Calibri" panose="020F0502020204030204" pitchFamily="34" charset="0"/>
                <a:ea typeface="Arial" charset="0"/>
                <a:cs typeface="Calibri" panose="020F0502020204030204" pitchFamily="34" charset="0"/>
              </a:rPr>
              <a:t>Ce prix, dont l’obtention peut être répétée d’année en année, </a:t>
            </a:r>
            <a:br>
              <a:rPr lang="fr-FR" sz="2400" dirty="0">
                <a:solidFill>
                  <a:schemeClr val="bg2"/>
                </a:solidFill>
                <a:latin typeface="Calibri" panose="020F0502020204030204" pitchFamily="34" charset="0"/>
                <a:ea typeface="Arial" charset="0"/>
                <a:cs typeface="Calibri" panose="020F0502020204030204" pitchFamily="34" charset="0"/>
              </a:rPr>
            </a:br>
            <a:r>
              <a:rPr lang="fr-FR" sz="2400" dirty="0">
                <a:solidFill>
                  <a:schemeClr val="bg2"/>
                </a:solidFill>
                <a:latin typeface="Calibri" panose="020F0502020204030204" pitchFamily="34" charset="0"/>
                <a:ea typeface="Arial" charset="0"/>
                <a:cs typeface="Calibri" panose="020F0502020204030204" pitchFamily="34" charset="0"/>
              </a:rPr>
              <a:t>constitue un objectif de choix pour tout club !</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fr-FR" sz="3200" b="1">
                <a:solidFill>
                  <a:schemeClr val="bg1"/>
                </a:solidFill>
                <a:latin typeface="Calibri" panose="020F0502020204030204" pitchFamily="34" charset="0"/>
                <a:cs typeface="Calibri" panose="020F0502020204030204" pitchFamily="34" charset="0"/>
              </a:rPr>
              <a:t>Prix Excellence de club</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fontScale="77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b="0" i="1">
                <a:solidFill>
                  <a:schemeClr val="bg1"/>
                </a:solidFill>
                <a:latin typeface="Calibri" panose="020F0502020204030204" pitchFamily="34" charset="0"/>
                <a:cs typeface="Calibri" panose="020F0502020204030204" pitchFamily="34" charset="0"/>
              </a:rPr>
              <a:t>Feuille de route vers le succès</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fr-FR" sz="2200" b="0">
                <a:solidFill>
                  <a:schemeClr val="bg1"/>
                </a:solidFill>
                <a:latin typeface="Calibri" panose="020F0502020204030204" pitchFamily="34" charset="0"/>
                <a:cs typeface="Calibri" panose="020F0502020204030204" pitchFamily="34" charset="0"/>
              </a:rPr>
              <a:t>Critères :</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200" b="0">
                <a:solidFill>
                  <a:schemeClr val="bg1"/>
                </a:solidFill>
                <a:latin typeface="Calibri" panose="020F0502020204030204" pitchFamily="34" charset="0"/>
                <a:cs typeface="Calibri" panose="020F0502020204030204" pitchFamily="34" charset="0"/>
              </a:rPr>
              <a:t>Croissance de l’effectif</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200" b="0">
                <a:solidFill>
                  <a:schemeClr val="bg1"/>
                </a:solidFill>
                <a:latin typeface="Calibri" panose="020F0502020204030204" pitchFamily="34" charset="0"/>
                <a:cs typeface="Calibri" panose="020F0502020204030204" pitchFamily="34" charset="0"/>
              </a:rPr>
              <a:t>Service</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200" b="0">
                <a:solidFill>
                  <a:schemeClr val="bg1"/>
                </a:solidFill>
                <a:latin typeface="Calibri" panose="020F0502020204030204" pitchFamily="34" charset="0"/>
                <a:cs typeface="Calibri" panose="020F0502020204030204" pitchFamily="34" charset="0"/>
              </a:rPr>
              <a:t>Formation des responsables et excellence organisationnelle</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200" b="0">
                <a:solidFill>
                  <a:schemeClr val="bg1"/>
                </a:solidFill>
                <a:latin typeface="Calibri" panose="020F0502020204030204" pitchFamily="34" charset="0"/>
                <a:cs typeface="Calibri" panose="020F0502020204030204" pitchFamily="34" charset="0"/>
              </a:rPr>
              <a:t>Marketing</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r-FR" sz="2200">
                <a:solidFill>
                  <a:schemeClr val="accent6">
                    <a:lumMod val="75000"/>
                    <a:lumOff val="25000"/>
                  </a:schemeClr>
                </a:solidFill>
                <a:latin typeface="Calibri" panose="020F0502020204030204" pitchFamily="34" charset="0"/>
                <a:ea typeface="Arial" charset="0"/>
                <a:cs typeface="Calibri" panose="020F0502020204030204" pitchFamily="34" charset="0"/>
              </a:rPr>
              <a:t>Joignez-vous aux groupes de vos clubs sur les réseaux sociaux.</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r-FR" sz="2200">
                <a:solidFill>
                  <a:schemeClr val="accent6">
                    <a:lumMod val="75000"/>
                    <a:lumOff val="25000"/>
                  </a:schemeClr>
                </a:solidFill>
                <a:latin typeface="Calibri" panose="020F0502020204030204" pitchFamily="34" charset="0"/>
                <a:ea typeface="Arial" charset="0"/>
                <a:cs typeface="Calibri" panose="020F0502020204030204" pitchFamily="34" charset="0"/>
              </a:rPr>
              <a:t>Suivez les activités des clubs sur leur e-clubhouse et Salesforce.</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r-FR" sz="2200">
                <a:solidFill>
                  <a:schemeClr val="accent6">
                    <a:lumMod val="75000"/>
                    <a:lumOff val="25000"/>
                  </a:schemeClr>
                </a:solidFill>
                <a:latin typeface="Calibri" panose="020F0502020204030204" pitchFamily="34" charset="0"/>
                <a:ea typeface="Arial" charset="0"/>
                <a:cs typeface="Calibri" panose="020F0502020204030204" pitchFamily="34" charset="0"/>
              </a:rPr>
              <a:t>Prenez connaissance des rapports des clubs.</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fr-FR" sz="3200">
                <a:solidFill>
                  <a:srgbClr val="082E87"/>
                </a:solidFill>
                <a:latin typeface="Calibri" panose="020F0502020204030204" pitchFamily="34" charset="0"/>
                <a:ea typeface="Arial" charset="0"/>
                <a:cs typeface="Calibri" panose="020F0502020204030204" pitchFamily="34" charset="0"/>
              </a:rPr>
              <a:t>Votre présence numérique, clé du contact permanent avec vos clubs</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057400"/>
            <a:ext cx="8000999" cy="1600200"/>
          </a:xfrm>
        </p:spPr>
        <p:txBody>
          <a:bodyPr anchor="t"/>
          <a:lstStyle/>
          <a:p>
            <a:r>
              <a:rPr lang="fr-FR" sz="3600">
                <a:latin typeface="Calibri" panose="020F0502020204030204" pitchFamily="34" charset="0"/>
                <a:cs typeface="Calibri" panose="020F0502020204030204" pitchFamily="34" charset="0"/>
              </a:rPr>
              <a:t>Réunions de zone</a:t>
            </a:r>
          </a:p>
          <a:p>
            <a:r>
              <a:rPr lang="fr-FR" sz="3600">
                <a:latin typeface="Calibri" panose="020F0502020204030204" pitchFamily="34" charset="0"/>
                <a:cs typeface="Calibri" panose="020F0502020204030204" pitchFamily="34" charset="0"/>
              </a:rPr>
              <a:t>Préparation, dialogue, suivi</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991100" y="1447800"/>
            <a:ext cx="6789920" cy="5776966"/>
          </a:xfrm>
          <a:prstGeom prst="rect">
            <a:avLst/>
          </a:prstGeom>
        </p:spPr>
        <p:txBody>
          <a:bodyPr wrap="square">
            <a:spAutoFit/>
          </a:bodyPr>
          <a:lstStyle/>
          <a:p>
            <a:pPr>
              <a:lnSpc>
                <a:spcPct val="90000"/>
              </a:lnSpc>
              <a:spcBef>
                <a:spcPts val="2400"/>
              </a:spcBef>
              <a:defRPr/>
            </a:pPr>
            <a:r>
              <a:rPr lang="fr-FR" sz="2000" dirty="0">
                <a:solidFill>
                  <a:schemeClr val="accent6">
                    <a:lumMod val="75000"/>
                    <a:lumOff val="25000"/>
                  </a:schemeClr>
                </a:solidFill>
                <a:latin typeface="Calibri" panose="020F0502020204030204" pitchFamily="34" charset="0"/>
                <a:cs typeface="Calibri" panose="020F0502020204030204" pitchFamily="34" charset="0"/>
              </a:rPr>
              <a:t>Vous trouverez ce guide et les fichiers </a:t>
            </a:r>
            <a:r>
              <a:rPr lang="fr-FR" sz="2000" dirty="0" err="1">
                <a:solidFill>
                  <a:schemeClr val="accent6">
                    <a:lumMod val="75000"/>
                    <a:lumOff val="25000"/>
                  </a:schemeClr>
                </a:solidFill>
                <a:latin typeface="Calibri" panose="020F0502020204030204" pitchFamily="34" charset="0"/>
                <a:cs typeface="Calibri" panose="020F0502020204030204" pitchFamily="34" charset="0"/>
              </a:rPr>
              <a:t>pdf</a:t>
            </a:r>
            <a:r>
              <a:rPr lang="fr-FR" sz="2000" dirty="0">
                <a:solidFill>
                  <a:schemeClr val="accent6">
                    <a:lumMod val="75000"/>
                    <a:lumOff val="25000"/>
                  </a:schemeClr>
                </a:solidFill>
                <a:latin typeface="Calibri" panose="020F0502020204030204" pitchFamily="34" charset="0"/>
                <a:cs typeface="Calibri" panose="020F0502020204030204" pitchFamily="34" charset="0"/>
              </a:rPr>
              <a:t> inscriptibles qu’il contient sur la page </a:t>
            </a:r>
            <a:r>
              <a:rPr lang="fr-FR" sz="2000" i="1" dirty="0">
                <a:solidFill>
                  <a:schemeClr val="accent6">
                    <a:lumMod val="75000"/>
                    <a:lumOff val="25000"/>
                  </a:schemeClr>
                </a:solidFill>
                <a:latin typeface="Calibri" panose="020F0502020204030204" pitchFamily="34" charset="0"/>
                <a:cs typeface="Calibri" panose="020F0502020204030204" pitchFamily="34" charset="0"/>
              </a:rPr>
              <a:t>Président de zone et de région</a:t>
            </a:r>
            <a:r>
              <a:rPr lang="fr-FR" sz="2000" dirty="0">
                <a:solidFill>
                  <a:schemeClr val="accent6">
                    <a:lumMod val="75000"/>
                    <a:lumOff val="25000"/>
                  </a:schemeClr>
                </a:solidFill>
                <a:latin typeface="Calibri" panose="020F0502020204030204" pitchFamily="34" charset="0"/>
                <a:cs typeface="Calibri" panose="020F0502020204030204" pitchFamily="34" charset="0"/>
              </a:rPr>
              <a:t>. Sujets abordés :</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fr-FR" sz="2000" dirty="0">
                <a:solidFill>
                  <a:schemeClr val="accent6"/>
                </a:solidFill>
                <a:latin typeface="Calibri" panose="020F0502020204030204" pitchFamily="34" charset="0"/>
                <a:ea typeface="Arial" charset="0"/>
                <a:cs typeface="Calibri" panose="020F0502020204030204" pitchFamily="34" charset="0"/>
              </a:rPr>
              <a:t>Organiser vos réunions à l'avance</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000" dirty="0">
                <a:solidFill>
                  <a:schemeClr val="accent6"/>
                </a:solidFill>
                <a:latin typeface="Calibri" panose="020F0502020204030204" pitchFamily="34" charset="0"/>
                <a:ea typeface="Arial" charset="0"/>
                <a:cs typeface="Calibri" panose="020F0502020204030204" pitchFamily="34" charset="0"/>
              </a:rPr>
              <a:t>Suggestions d’ordre du jour</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000" dirty="0">
                <a:solidFill>
                  <a:schemeClr val="accent6"/>
                </a:solidFill>
                <a:latin typeface="Calibri" panose="020F0502020204030204" pitchFamily="34" charset="0"/>
                <a:ea typeface="Arial" charset="0"/>
                <a:cs typeface="Calibri" panose="020F0502020204030204" pitchFamily="34" charset="0"/>
              </a:rPr>
              <a:t>Lieux de réunions</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000" dirty="0">
                <a:solidFill>
                  <a:schemeClr val="accent6"/>
                </a:solidFill>
                <a:latin typeface="Calibri" panose="020F0502020204030204" pitchFamily="34" charset="0"/>
                <a:ea typeface="Arial" charset="0"/>
                <a:cs typeface="Calibri" panose="020F0502020204030204" pitchFamily="34" charset="0"/>
              </a:rPr>
              <a:t>Mobiliser le soutien des coordinateurs Structure mondiale d’action de votre district</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fr-FR" sz="2000" b="1" i="1" dirty="0">
                <a:solidFill>
                  <a:schemeClr val="accent6"/>
                </a:solidFill>
                <a:latin typeface="Calibri" panose="020F0502020204030204" pitchFamily="34" charset="0"/>
                <a:cs typeface="Calibri" panose="020F0502020204030204" pitchFamily="34" charset="0"/>
              </a:rPr>
              <a:t>Important : Rendez-les succinctes et concentrez-vous sur les besoins des clubs.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5791200" cy="958881"/>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ea typeface="Arial" charset="0"/>
                <a:cs typeface="Calibri" panose="020F0502020204030204" pitchFamily="34" charset="0"/>
              </a:rPr>
              <a:t>Guide Réunions de zone</a:t>
            </a:r>
          </a:p>
        </p:txBody>
      </p:sp>
      <p:pic>
        <p:nvPicPr>
          <p:cNvPr id="4" name="Picture 3">
            <a:extLst>
              <a:ext uri="{FF2B5EF4-FFF2-40B4-BE49-F238E27FC236}">
                <a16:creationId xmlns:a16="http://schemas.microsoft.com/office/drawing/2014/main" id="{A9039BCB-A5F5-528B-56C9-1A282AADC0B6}"/>
              </a:ext>
            </a:extLst>
          </p:cNvPr>
          <p:cNvPicPr>
            <a:picLocks noChangeAspect="1"/>
          </p:cNvPicPr>
          <p:nvPr/>
        </p:nvPicPr>
        <p:blipFill>
          <a:blip r:embed="rId3"/>
          <a:stretch>
            <a:fillRect/>
          </a:stretch>
        </p:blipFill>
        <p:spPr>
          <a:xfrm>
            <a:off x="609600" y="1447800"/>
            <a:ext cx="3610656" cy="4649820"/>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r-FR" sz="2400">
                <a:solidFill>
                  <a:schemeClr val="accent6">
                    <a:lumMod val="75000"/>
                    <a:lumOff val="25000"/>
                  </a:schemeClr>
                </a:solidFill>
                <a:latin typeface="Calibri" panose="020F0502020204030204" pitchFamily="34" charset="0"/>
                <a:ea typeface="Arial" charset="0"/>
                <a:cs typeface="Calibri" panose="020F0502020204030204" pitchFamily="34" charset="0"/>
              </a:rPr>
              <a:t>Outil pour clubs en difficulté dans un aspect de leurs opérations.</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r-FR" sz="2400">
                <a:solidFill>
                  <a:schemeClr val="accent6">
                    <a:lumMod val="75000"/>
                    <a:lumOff val="25000"/>
                  </a:schemeClr>
                </a:solidFill>
                <a:latin typeface="Calibri" panose="020F0502020204030204" pitchFamily="34" charset="0"/>
                <a:ea typeface="Arial" charset="0"/>
                <a:cs typeface="Calibri" panose="020F0502020204030204" pitchFamily="34" charset="0"/>
              </a:rPr>
              <a:t>À utiliser lors d’une visite ou d’une réunion de zone.</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fr-FR" sz="2400">
                <a:solidFill>
                  <a:schemeClr val="accent6">
                    <a:lumMod val="75000"/>
                    <a:lumOff val="25000"/>
                  </a:schemeClr>
                </a:solidFill>
                <a:latin typeface="Calibri" panose="020F0502020204030204" pitchFamily="34" charset="0"/>
                <a:ea typeface="Arial" charset="0"/>
                <a:cs typeface="Calibri" panose="020F0502020204030204" pitchFamily="34" charset="0"/>
              </a:rPr>
              <a:t>Utile dans le cadre d’une discussion de stratégies de soutien au club avec les coordinateurs SMA du district.</a:t>
            </a:r>
          </a:p>
        </p:txBody>
      </p:sp>
      <p:sp>
        <p:nvSpPr>
          <p:cNvPr id="7" name="Title 1"/>
          <p:cNvSpPr txBox="1">
            <a:spLocks/>
          </p:cNvSpPr>
          <p:nvPr/>
        </p:nvSpPr>
        <p:spPr>
          <a:xfrm>
            <a:off x="5114925" y="272629"/>
            <a:ext cx="5543032"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cs typeface="Calibri" panose="020F0502020204030204" pitchFamily="34" charset="0"/>
              </a:rPr>
              <a:t>Aidez les clubs à se préparer : remplissez la feuille de travail </a:t>
            </a:r>
            <a:r>
              <a:rPr lang="fr-FR" sz="3200" i="1">
                <a:solidFill>
                  <a:srgbClr val="082E87"/>
                </a:solidFill>
                <a:latin typeface="Calibri" panose="020F0502020204030204" pitchFamily="34" charset="0"/>
                <a:cs typeface="Calibri" panose="020F0502020204030204" pitchFamily="34" charset="0"/>
              </a:rPr>
              <a:t>Défis et opportunités</a:t>
            </a:r>
            <a:r>
              <a:rPr lang="fr-FR" sz="3200">
                <a:solidFill>
                  <a:srgbClr val="082E87"/>
                </a:solidFill>
                <a:latin typeface="Calibri" panose="020F0502020204030204" pitchFamily="34" charset="0"/>
                <a:cs typeface="Calibri" panose="020F0502020204030204" pitchFamily="34" charset="0"/>
              </a:rPr>
              <a:t>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8BC26EC0-4F18-0D80-A27A-FF218C2AB635}"/>
              </a:ext>
            </a:extLst>
          </p:cNvPr>
          <p:cNvPicPr>
            <a:picLocks noChangeAspect="1"/>
          </p:cNvPicPr>
          <p:nvPr/>
        </p:nvPicPr>
        <p:blipFill>
          <a:blip r:embed="rId3"/>
          <a:stretch>
            <a:fillRect/>
          </a:stretch>
        </p:blipFill>
        <p:spPr>
          <a:xfrm>
            <a:off x="685800" y="1127702"/>
            <a:ext cx="3666790" cy="4800600"/>
          </a:xfrm>
          <a:prstGeom prst="rect">
            <a:avLst/>
          </a:prstGeom>
          <a:ln w="25400">
            <a:solidFill>
              <a:schemeClr val="accent1"/>
            </a:solidFill>
          </a:ln>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a:solidFill>
                  <a:schemeClr val="bg1"/>
                </a:solidFill>
                <a:latin typeface="Calibri" panose="020F0502020204030204" pitchFamily="34" charset="0"/>
                <a:cs typeface="Calibri" panose="020F0502020204030204" pitchFamily="34" charset="0"/>
              </a:rPr>
              <a:t>Comité consultatif du gouverneur du district</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fr-FR" sz="2400" i="1">
                <a:solidFill>
                  <a:schemeClr val="bg2"/>
                </a:solidFill>
                <a:latin typeface="Calibri" panose="020F0502020204030204" pitchFamily="34" charset="0"/>
                <a:cs typeface="Calibri" panose="020F0502020204030204" pitchFamily="34" charset="0"/>
              </a:rPr>
              <a:t>La pierre angulaire de vos réunions de zone </a:t>
            </a:r>
          </a:p>
          <a:p>
            <a:r>
              <a:rPr lang="fr-FR" sz="2400" i="1">
                <a:solidFill>
                  <a:schemeClr val="bg2"/>
                </a:solidFill>
                <a:latin typeface="Calibri" panose="020F0502020204030204" pitchFamily="34" charset="0"/>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zone</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Présidente</a:t>
              </a:r>
              <a:r>
                <a:rPr lang="fr-FR"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Vice-président</a:t>
              </a:r>
              <a:r>
                <a:rPr lang="fr-FR"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Secrétaire</a:t>
              </a:r>
              <a:r>
                <a:rPr lang="fr-FR" sz="120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a:solidFill>
                  <a:schemeClr val="bg1"/>
                </a:solidFill>
                <a:latin typeface="Calibri" panose="020F0502020204030204" pitchFamily="34" charset="0"/>
                <a:cs typeface="Calibri" panose="020F0502020204030204" pitchFamily="34" charset="0"/>
              </a:rPr>
              <a:t>Lions Guides : ressource humaine de choix pour clubs</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874135" y="5969718"/>
            <a:ext cx="2743200" cy="584775"/>
          </a:xfrm>
          <a:prstGeom prst="rect">
            <a:avLst/>
          </a:prstGeom>
          <a:noFill/>
          <a:effectLst/>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Lions Guides certifiés</a:t>
            </a:r>
          </a:p>
          <a:p>
            <a:pPr algn="ctr"/>
            <a:endParaRPr lang="en-US" sz="1600" dirty="0">
              <a:solidFill>
                <a:srgbClr val="00338D"/>
              </a:solidFill>
            </a:endParaRPr>
          </a:p>
        </p:txBody>
      </p:sp>
      <p:sp>
        <p:nvSpPr>
          <p:cNvPr id="2" name="TextBox 1"/>
          <p:cNvSpPr txBox="1"/>
          <p:nvPr/>
        </p:nvSpPr>
        <p:spPr>
          <a:xfrm>
            <a:off x="1447800" y="1670240"/>
            <a:ext cx="9601200" cy="461665"/>
          </a:xfrm>
          <a:prstGeom prst="rect">
            <a:avLst/>
          </a:prstGeom>
          <a:noFill/>
        </p:spPr>
        <p:txBody>
          <a:bodyPr wrap="square" rtlCol="0">
            <a:spAutoFit/>
          </a:bodyPr>
          <a:lstStyle/>
          <a:p>
            <a:pPr algn="ctr"/>
            <a:r>
              <a:rPr lang="fr-FR" sz="2400">
                <a:solidFill>
                  <a:schemeClr val="bg2"/>
                </a:solidFill>
                <a:latin typeface="Calibri" panose="020F0502020204030204" pitchFamily="34" charset="0"/>
                <a:cs typeface="Calibri" panose="020F0502020204030204" pitchFamily="34" charset="0"/>
              </a:rPr>
              <a:t>Ne manquez pas de les inviter s’il y en a d’affectés à un club.</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2861267" y="2307829"/>
            <a:ext cx="1765455" cy="3204676"/>
            <a:chOff x="767388" y="2133600"/>
            <a:chExt cx="1765455" cy="320467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688579" cy="590923"/>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Coordinatrice Équipe mondiale du service </a:t>
              </a:r>
            </a:p>
            <a:p>
              <a:pPr algn="ctr"/>
              <a:endParaRPr lang="fr-FR" sz="1600">
                <a:solidFill>
                  <a:schemeClr val="bg1"/>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5361177" y="2322488"/>
            <a:ext cx="1935779" cy="3190017"/>
            <a:chOff x="669615" y="2066731"/>
            <a:chExt cx="1935779"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590923"/>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de l’effectif</a:t>
              </a:r>
            </a:p>
          </p:txBody>
        </p:sp>
      </p:grpSp>
      <p:grpSp>
        <p:nvGrpSpPr>
          <p:cNvPr id="12" name="Group 11"/>
          <p:cNvGrpSpPr/>
          <p:nvPr/>
        </p:nvGrpSpPr>
        <p:grpSpPr>
          <a:xfrm>
            <a:off x="7799191" y="2307829"/>
            <a:ext cx="1905000" cy="3183869"/>
            <a:chOff x="1369648" y="2588058"/>
            <a:chExt cx="1905000"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du leadership</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Gouverneur du district</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a:solidFill>
                  <a:schemeClr val="bg1"/>
                </a:solidFill>
                <a:latin typeface="Calibri" panose="020F0502020204030204" pitchFamily="34" charset="0"/>
                <a:cs typeface="Calibri" panose="020F0502020204030204" pitchFamily="34" charset="0"/>
              </a:rPr>
              <a:t>La SMA : ressource humaine pour responsables de club</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603897"/>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Coordinatrice Équipe mondiale de l'extension</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fr-FR" sz="3600">
                <a:latin typeface="Calibri" panose="020F0502020204030204" pitchFamily="34" charset="0"/>
                <a:cs typeface="Calibri" panose="020F0502020204030204" pitchFamily="34" charset="0"/>
              </a:rPr>
              <a:t>Fonctions du président de zone</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a:solidFill>
                  <a:schemeClr val="bg1"/>
                </a:solidFill>
                <a:latin typeface="Calibri" panose="020F0502020204030204" pitchFamily="34" charset="0"/>
                <a:cs typeface="Calibri" panose="020F0502020204030204" pitchFamily="34" charset="0"/>
              </a:rPr>
              <a:t>Votre première réunion : accent sur le service</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Présidente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fr-FR" sz="2000" b="1" i="1">
                <a:solidFill>
                  <a:schemeClr val="bg2"/>
                </a:solidFill>
                <a:latin typeface="Calibri" panose="020F0502020204030204" pitchFamily="34" charset="0"/>
                <a:cs typeface="Calibri" panose="020F0502020204030204" pitchFamily="34" charset="0"/>
              </a:rPr>
              <a:t>Structure mondiale d’action</a:t>
            </a:r>
          </a:p>
        </p:txBody>
      </p:sp>
      <p:grpSp>
        <p:nvGrpSpPr>
          <p:cNvPr id="24" name="Group 23"/>
          <p:cNvGrpSpPr>
            <a:grpSpLocks noChangeAspect="1"/>
          </p:cNvGrpSpPr>
          <p:nvPr/>
        </p:nvGrpSpPr>
        <p:grpSpPr>
          <a:xfrm>
            <a:off x="7837202" y="4002140"/>
            <a:ext cx="1359382" cy="2223559"/>
            <a:chOff x="5566022" y="3532187"/>
            <a:chExt cx="1359382" cy="2223559"/>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769441"/>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commission Service </a:t>
              </a:r>
            </a:p>
            <a:p>
              <a:pPr algn="ctr"/>
              <a:r>
                <a:rPr lang="fr-FR" sz="1200">
                  <a:solidFill>
                    <a:schemeClr val="bg1"/>
                  </a:solidFill>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Secrétaire	</a:t>
              </a:r>
            </a:p>
          </p:txBody>
        </p:sp>
      </p:grpSp>
      <p:grpSp>
        <p:nvGrpSpPr>
          <p:cNvPr id="30" name="Group 29"/>
          <p:cNvGrpSpPr>
            <a:grpSpLocks noChangeAspect="1"/>
          </p:cNvGrpSpPr>
          <p:nvPr/>
        </p:nvGrpSpPr>
        <p:grpSpPr>
          <a:xfrm>
            <a:off x="9399260" y="1936658"/>
            <a:ext cx="1284241" cy="2050944"/>
            <a:chOff x="7048569" y="1523998"/>
            <a:chExt cx="1284241" cy="205094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284241"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Vice-président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zone</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Coordinatrice Équipe mondiale du service</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fr-FR" sz="2000" b="1" i="1">
                <a:solidFill>
                  <a:schemeClr val="bg2"/>
                </a:solidFill>
                <a:latin typeface="HelveticaNeueLT Std" panose="020B0604020202020204" pitchFamily="34" charset="0"/>
              </a:rPr>
              <a:t>Officiels de club</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908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705350" y="722908"/>
            <a:ext cx="6772500"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fr-FR" sz="3200" b="1" dirty="0">
                <a:solidFill>
                  <a:srgbClr val="082E87"/>
                </a:solidFill>
                <a:latin typeface="Calibri" panose="020F0502020204030204" pitchFamily="34" charset="0"/>
                <a:cs typeface="Calibri" panose="020F0502020204030204" pitchFamily="34" charset="0"/>
              </a:rPr>
              <a:t>Demandez au coordinateur Équipe mondiale du service de faire un exposé sur les sujets suivants :</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Coordinatrice Équipe mondiale du service</a:t>
              </a:r>
            </a:p>
          </p:txBody>
        </p:sp>
      </p:grpSp>
      <p:sp>
        <p:nvSpPr>
          <p:cNvPr id="14" name="TextBox 13"/>
          <p:cNvSpPr txBox="1"/>
          <p:nvPr/>
        </p:nvSpPr>
        <p:spPr>
          <a:xfrm>
            <a:off x="4724399" y="2170527"/>
            <a:ext cx="6772501" cy="4431983"/>
          </a:xfrm>
          <a:prstGeom prst="rect">
            <a:avLst/>
          </a:prstGeom>
          <a:noFill/>
        </p:spPr>
        <p:txBody>
          <a:bodyPr wrap="square" rtlCol="0">
            <a:spAutoFit/>
          </a:bodyPr>
          <a:lstStyle/>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Programmes aux niveaux du district, du district multiple et international</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Programmes et projets de service à l'échelle du district</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Échange d'idées sur les projets de service de club</a:t>
            </a:r>
          </a:p>
          <a:p>
            <a:pPr>
              <a:buSzPct val="125000"/>
            </a:pPr>
            <a:endParaRPr lang="fr-FR"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Comment choisir de nouveaux projets de service.</a:t>
            </a:r>
          </a:p>
          <a:p>
            <a:pPr>
              <a:buSzPct val="125000"/>
            </a:pPr>
            <a:endParaRPr lang="fr-FR"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Évaluation des besoins de la collectivité</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972248" y="479510"/>
            <a:ext cx="9848152"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fr-FR" sz="3600" dirty="0">
                <a:solidFill>
                  <a:schemeClr val="bg1"/>
                </a:solidFill>
                <a:latin typeface="Calibri" panose="020F0502020204030204" pitchFamily="34" charset="0"/>
                <a:cs typeface="Calibri" panose="020F0502020204030204" pitchFamily="34" charset="0"/>
              </a:rPr>
              <a:t>Ressources à l’usage des présidents de commission Service de club</a:t>
            </a:r>
          </a:p>
        </p:txBody>
      </p:sp>
      <p:sp>
        <p:nvSpPr>
          <p:cNvPr id="17" name="Rectangle 16"/>
          <p:cNvSpPr/>
          <p:nvPr/>
        </p:nvSpPr>
        <p:spPr>
          <a:xfrm>
            <a:off x="4839413" y="18288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fr-FR" sz="3000">
                <a:solidFill>
                  <a:schemeClr val="accent1"/>
                </a:solidFill>
                <a:latin typeface="Calibri" panose="020F0502020204030204" pitchFamily="34" charset="0"/>
                <a:cs typeface="Calibri" panose="020F0502020204030204" pitchFamily="34" charset="0"/>
              </a:rPr>
              <a:t>Le parcours de service</a:t>
            </a:r>
          </a:p>
          <a:p>
            <a:pPr algn="ctr"/>
            <a:r>
              <a:rPr lang="fr-FR" sz="3000">
                <a:solidFill>
                  <a:schemeClr val="accent1"/>
                </a:solidFill>
                <a:latin typeface="Calibri" panose="020F0502020204030204" pitchFamily="34" charset="0"/>
                <a:cs typeface="Calibri" panose="020F0502020204030204" pitchFamily="34" charset="0"/>
              </a:rPr>
              <a:t>Information - Découverte - Action - Célébration </a:t>
            </a:r>
          </a:p>
        </p:txBody>
      </p:sp>
      <p:grpSp>
        <p:nvGrpSpPr>
          <p:cNvPr id="6" name="Group 5">
            <a:extLst>
              <a:ext uri="{FF2B5EF4-FFF2-40B4-BE49-F238E27FC236}">
                <a16:creationId xmlns:a16="http://schemas.microsoft.com/office/drawing/2014/main" id="{8B8C97B8-796B-FE5A-5719-A88B7B51090D}"/>
              </a:ext>
            </a:extLst>
          </p:cNvPr>
          <p:cNvGrpSpPr/>
          <p:nvPr/>
        </p:nvGrpSpPr>
        <p:grpSpPr>
          <a:xfrm>
            <a:off x="256702" y="2429249"/>
            <a:ext cx="11808512" cy="1973652"/>
            <a:chOff x="256702" y="2429249"/>
            <a:chExt cx="11808512" cy="1973652"/>
          </a:xfrm>
        </p:grpSpPr>
        <p:grpSp>
          <p:nvGrpSpPr>
            <p:cNvPr id="7" name="Group 6">
              <a:extLst>
                <a:ext uri="{FF2B5EF4-FFF2-40B4-BE49-F238E27FC236}">
                  <a16:creationId xmlns:a16="http://schemas.microsoft.com/office/drawing/2014/main" id="{C5B82DE6-6378-E549-8D30-98E79EF0C541}"/>
                </a:ext>
              </a:extLst>
            </p:cNvPr>
            <p:cNvGrpSpPr/>
            <p:nvPr/>
          </p:nvGrpSpPr>
          <p:grpSpPr>
            <a:xfrm>
              <a:off x="256702" y="2429249"/>
              <a:ext cx="11808512" cy="1973652"/>
              <a:chOff x="217631" y="709793"/>
              <a:chExt cx="11808512" cy="1973652"/>
            </a:xfrm>
          </p:grpSpPr>
          <p:sp>
            <p:nvSpPr>
              <p:cNvPr id="9" name="TextBox 8">
                <a:extLst>
                  <a:ext uri="{FF2B5EF4-FFF2-40B4-BE49-F238E27FC236}">
                    <a16:creationId xmlns:a16="http://schemas.microsoft.com/office/drawing/2014/main" id="{895E2529-E8FF-742D-2C97-D79D9BF44B06}"/>
                  </a:ext>
                </a:extLst>
              </p:cNvPr>
              <p:cNvSpPr txBox="1"/>
              <p:nvPr/>
            </p:nvSpPr>
            <p:spPr>
              <a:xfrm>
                <a:off x="4433443" y="1852448"/>
                <a:ext cx="2006354" cy="585216"/>
              </a:xfrm>
              <a:prstGeom prst="rect">
                <a:avLst/>
              </a:prstGeom>
              <a:noFill/>
            </p:spPr>
            <p:txBody>
              <a:bodyPr wrap="square" lIns="0" rIns="0" rtlCol="0">
                <a:spAutoFit/>
              </a:bodyPr>
              <a:lstStyle/>
              <a:p>
                <a:pPr algn="ctr"/>
                <a:r>
                  <a:rPr lang="fr-FR" sz="1600" b="1" dirty="0">
                    <a:solidFill>
                      <a:srgbClr val="8CC63F"/>
                    </a:solidFill>
                    <a:ea typeface="Open Sans" charset="0"/>
                    <a:cs typeface="Open Sans" charset="0"/>
                  </a:rPr>
                  <a:t>ENVIRONNNEMENT</a:t>
                </a:r>
                <a:br>
                  <a:rPr lang="fr-FR" sz="1600" b="1" dirty="0">
                    <a:solidFill>
                      <a:srgbClr val="8CC63F"/>
                    </a:solidFill>
                    <a:ea typeface="Open Sans" charset="0"/>
                    <a:cs typeface="Open Sans" charset="0"/>
                  </a:rPr>
                </a:br>
                <a:endParaRPr lang="fr-FR" sz="1600" b="1" dirty="0">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2370F73B-DF90-320F-3E3B-6BE48373E2A5}"/>
                  </a:ext>
                </a:extLst>
              </p:cNvPr>
              <p:cNvSpPr txBox="1"/>
              <p:nvPr/>
            </p:nvSpPr>
            <p:spPr>
              <a:xfrm>
                <a:off x="7596388" y="1852448"/>
                <a:ext cx="1560487" cy="585216"/>
              </a:xfrm>
              <a:prstGeom prst="rect">
                <a:avLst/>
              </a:prstGeom>
              <a:noFill/>
            </p:spPr>
            <p:txBody>
              <a:bodyPr wrap="square" lIns="0" rIns="0" rtlCol="0">
                <a:spAutoFit/>
              </a:bodyPr>
              <a:lstStyle/>
              <a:p>
                <a:pPr algn="ctr"/>
                <a:r>
                  <a:rPr lang="fr-FR" sz="1600" b="1" dirty="0">
                    <a:solidFill>
                      <a:srgbClr val="F26A2C"/>
                    </a:solidFill>
                    <a:ea typeface="Open Sans" charset="0"/>
                    <a:cs typeface="Open Sans" charset="0"/>
                  </a:rPr>
                  <a:t>MALNUTRITION</a:t>
                </a:r>
                <a:br>
                  <a:rPr lang="fr-FR" sz="1600" b="1" dirty="0">
                    <a:solidFill>
                      <a:srgbClr val="F26A2C"/>
                    </a:solidFill>
                    <a:ea typeface="Open Sans" charset="0"/>
                    <a:cs typeface="Open Sans" charset="0"/>
                  </a:rPr>
                </a:br>
                <a:endParaRPr lang="fr-FR" sz="1600" b="1" dirty="0">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7021D5CA-BA2F-9F1C-59CE-79EF840830A6}"/>
                  </a:ext>
                </a:extLst>
              </p:cNvPr>
              <p:cNvSpPr txBox="1"/>
              <p:nvPr/>
            </p:nvSpPr>
            <p:spPr>
              <a:xfrm>
                <a:off x="9112143" y="1852448"/>
                <a:ext cx="1463040" cy="585216"/>
              </a:xfrm>
              <a:prstGeom prst="rect">
                <a:avLst/>
              </a:prstGeom>
              <a:noFill/>
            </p:spPr>
            <p:txBody>
              <a:bodyPr wrap="square" lIns="0" rIns="0" rtlCol="0">
                <a:spAutoFit/>
              </a:bodyPr>
              <a:lstStyle/>
              <a:p>
                <a:pPr algn="ctr"/>
                <a:r>
                  <a:rPr lang="fr-FR" sz="1600" b="1" dirty="0">
                    <a:solidFill>
                      <a:srgbClr val="6A205F"/>
                    </a:solidFill>
                    <a:ea typeface="Open Sans" charset="0"/>
                    <a:cs typeface="Open Sans" charset="0"/>
                  </a:rPr>
                  <a:t>SANTÉ OCULAIRE</a:t>
                </a:r>
                <a:br>
                  <a:rPr lang="fr-FR" sz="1600" b="1" dirty="0">
                    <a:solidFill>
                      <a:srgbClr val="6A205F"/>
                    </a:solidFill>
                    <a:ea typeface="Open Sans" charset="0"/>
                    <a:cs typeface="Open Sans" charset="0"/>
                  </a:rPr>
                </a:br>
                <a:endParaRPr lang="fr-FR" sz="1600" b="1" dirty="0">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914E5735-106D-9101-1C8A-18AAD5658738}"/>
                  </a:ext>
                </a:extLst>
              </p:cNvPr>
              <p:cNvSpPr txBox="1"/>
              <p:nvPr/>
            </p:nvSpPr>
            <p:spPr>
              <a:xfrm>
                <a:off x="217631" y="1852448"/>
                <a:ext cx="1463040" cy="585216"/>
              </a:xfrm>
              <a:prstGeom prst="rect">
                <a:avLst/>
              </a:prstGeom>
              <a:noFill/>
            </p:spPr>
            <p:txBody>
              <a:bodyPr wrap="square" lIns="0" rIns="0" rtlCol="0">
                <a:spAutoFit/>
              </a:bodyPr>
              <a:lstStyle/>
              <a:p>
                <a:pPr algn="ctr"/>
                <a:r>
                  <a:rPr lang="fr-FR" sz="1600" b="1" dirty="0">
                    <a:solidFill>
                      <a:srgbClr val="F0C217"/>
                    </a:solidFill>
                    <a:ea typeface="Open Sans" charset="0"/>
                    <a:cs typeface="Open Sans" charset="0"/>
                  </a:rPr>
                  <a:t>CANCER </a:t>
                </a:r>
              </a:p>
              <a:p>
                <a:pPr algn="ctr"/>
                <a:r>
                  <a:rPr lang="fr-FR" sz="1600" b="1" dirty="0">
                    <a:solidFill>
                      <a:srgbClr val="F0C217"/>
                    </a:solidFill>
                    <a:ea typeface="Open Sans" charset="0"/>
                    <a:cs typeface="Open Sans" charset="0"/>
                  </a:rPr>
                  <a:t>INFANTILE</a:t>
                </a:r>
              </a:p>
            </p:txBody>
          </p:sp>
          <p:pic>
            <p:nvPicPr>
              <p:cNvPr id="13" name="Picture 12">
                <a:extLst>
                  <a:ext uri="{FF2B5EF4-FFF2-40B4-BE49-F238E27FC236}">
                    <a16:creationId xmlns:a16="http://schemas.microsoft.com/office/drawing/2014/main" id="{78204E45-83C1-4DE8-CFEC-6CF54BD486CC}"/>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D7A8B3ED-7104-48CE-7C92-5CF3B46BBF1F}"/>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10D6D365-816C-9160-D14B-83560E6D142D}"/>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77EC392D-9B59-3639-83B6-8F87E30D034C}"/>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5BC25850-FA43-D797-85A8-8517A268C9B9}"/>
                  </a:ext>
                </a:extLst>
              </p:cNvPr>
              <p:cNvSpPr txBox="1"/>
              <p:nvPr/>
            </p:nvSpPr>
            <p:spPr>
              <a:xfrm>
                <a:off x="1689891" y="1852448"/>
                <a:ext cx="1463040" cy="585216"/>
              </a:xfrm>
              <a:prstGeom prst="rect">
                <a:avLst/>
              </a:prstGeom>
              <a:noFill/>
            </p:spPr>
            <p:txBody>
              <a:bodyPr wrap="square" lIns="0" rIns="0" rtlCol="0">
                <a:spAutoFit/>
              </a:bodyPr>
              <a:lstStyle/>
              <a:p>
                <a:pPr algn="ctr"/>
                <a:r>
                  <a:rPr lang="fr-FR" sz="1600" b="1" dirty="0">
                    <a:solidFill>
                      <a:srgbClr val="0774AF"/>
                    </a:solidFill>
                    <a:ea typeface="Open Sans" charset="0"/>
                    <a:cs typeface="Open Sans" charset="0"/>
                  </a:rPr>
                  <a:t>DIABÈTE</a:t>
                </a:r>
                <a:br>
                  <a:rPr lang="fr-FR" sz="1200" b="1" dirty="0">
                    <a:solidFill>
                      <a:schemeClr val="tx2"/>
                    </a:solidFill>
                    <a:ea typeface="Open Sans" charset="0"/>
                    <a:cs typeface="Open Sans" charset="0"/>
                  </a:rPr>
                </a:br>
                <a:endParaRPr lang="fr-FR" sz="1200" b="1" dirty="0">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0C75BDD0-6084-1AAB-70F0-1E835B54E4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A55C6EE3-EB60-E048-1CA3-3C4448BA558F}"/>
                  </a:ext>
                </a:extLst>
              </p:cNvPr>
              <p:cNvSpPr txBox="1"/>
              <p:nvPr/>
            </p:nvSpPr>
            <p:spPr>
              <a:xfrm>
                <a:off x="3051272" y="1852448"/>
                <a:ext cx="1573165" cy="830997"/>
              </a:xfrm>
              <a:prstGeom prst="rect">
                <a:avLst/>
              </a:prstGeom>
              <a:noFill/>
            </p:spPr>
            <p:txBody>
              <a:bodyPr wrap="square" lIns="0" rIns="0" rtlCol="0">
                <a:spAutoFit/>
              </a:bodyPr>
              <a:lstStyle/>
              <a:p>
                <a:pPr algn="ctr"/>
                <a:r>
                  <a:rPr lang="fr-FR" sz="1600" b="1" dirty="0">
                    <a:solidFill>
                      <a:srgbClr val="00339A"/>
                    </a:solidFill>
                    <a:ea typeface="Open Sans" charset="0"/>
                    <a:cs typeface="Open Sans" charset="0"/>
                  </a:rPr>
                  <a:t>AIDE AUX VICTIMES DE CATASTROPHE</a:t>
                </a:r>
              </a:p>
            </p:txBody>
          </p:sp>
          <p:pic>
            <p:nvPicPr>
              <p:cNvPr id="30" name="Picture 29" descr="Un groupe de personnes se tenant par la main  Description générée automatiquement">
                <a:extLst>
                  <a:ext uri="{FF2B5EF4-FFF2-40B4-BE49-F238E27FC236}">
                    <a16:creationId xmlns:a16="http://schemas.microsoft.com/office/drawing/2014/main" id="{392F7D07-E3CD-FD50-0B7A-8DE44FB63780}"/>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C966DEFF-FC1D-DB94-AD3B-EAC37C6A8981}"/>
                  </a:ext>
                </a:extLst>
              </p:cNvPr>
              <p:cNvSpPr txBox="1"/>
              <p:nvPr/>
            </p:nvSpPr>
            <p:spPr>
              <a:xfrm>
                <a:off x="10563103" y="1852448"/>
                <a:ext cx="1463040" cy="585216"/>
              </a:xfrm>
              <a:prstGeom prst="rect">
                <a:avLst/>
              </a:prstGeom>
              <a:noFill/>
            </p:spPr>
            <p:txBody>
              <a:bodyPr wrap="square" lIns="0" rIns="0" rtlCol="0">
                <a:spAutoFit/>
              </a:bodyPr>
              <a:lstStyle/>
              <a:p>
                <a:pPr algn="ctr"/>
                <a:r>
                  <a:rPr lang="fr-FR" sz="1600" b="1" dirty="0">
                    <a:solidFill>
                      <a:srgbClr val="10A0A0"/>
                    </a:solidFill>
                    <a:ea typeface="Open Sans" charset="0"/>
                    <a:cs typeface="Open Sans" charset="0"/>
                  </a:rPr>
                  <a:t>JEUNESSE</a:t>
                </a:r>
                <a:br>
                  <a:rPr lang="fr-FR" sz="1600" b="1" dirty="0">
                    <a:solidFill>
                      <a:srgbClr val="10A0A0"/>
                    </a:solidFill>
                    <a:ea typeface="Open Sans" charset="0"/>
                    <a:cs typeface="Open Sans" charset="0"/>
                  </a:rPr>
                </a:br>
                <a:endParaRPr lang="fr-FR" sz="1600" b="1" dirty="0">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1F33568F-72B2-E51B-2E5C-530E810B57A6}"/>
                  </a:ext>
                </a:extLst>
              </p:cNvPr>
              <p:cNvSpPr txBox="1"/>
              <p:nvPr/>
            </p:nvSpPr>
            <p:spPr>
              <a:xfrm>
                <a:off x="6094533" y="1852448"/>
                <a:ext cx="1592247" cy="585216"/>
              </a:xfrm>
              <a:prstGeom prst="rect">
                <a:avLst/>
              </a:prstGeom>
              <a:noFill/>
            </p:spPr>
            <p:txBody>
              <a:bodyPr wrap="square" lIns="0" rIns="0" rtlCol="0">
                <a:spAutoFit/>
              </a:bodyPr>
              <a:lstStyle/>
              <a:p>
                <a:pPr algn="ctr"/>
                <a:r>
                  <a:rPr lang="fr-FR" sz="1600" b="1" dirty="0">
                    <a:solidFill>
                      <a:srgbClr val="C00000"/>
                    </a:solidFill>
                    <a:ea typeface="Open Sans" charset="0"/>
                    <a:cs typeface="Open Sans" charset="0"/>
                  </a:rPr>
                  <a:t>AIDE HUMANITAIRE</a:t>
                </a:r>
                <a:br>
                  <a:rPr lang="fr-FR" sz="1600" b="1" dirty="0">
                    <a:solidFill>
                      <a:srgbClr val="C00000"/>
                    </a:solidFill>
                    <a:ea typeface="Open Sans" charset="0"/>
                    <a:cs typeface="Open Sans" charset="0"/>
                  </a:rPr>
                </a:br>
                <a:endParaRPr lang="fr-FR" sz="1600" b="1" dirty="0">
                  <a:solidFill>
                    <a:srgbClr val="C00000"/>
                  </a:solidFill>
                  <a:ea typeface="Open Sans" charset="0"/>
                  <a:cs typeface="Open Sans" charset="0"/>
                </a:endParaRPr>
              </a:p>
            </p:txBody>
          </p:sp>
          <p:pic>
            <p:nvPicPr>
              <p:cNvPr id="33" name="Picture 32" descr="Gros plan d'un logo  Description générée automatiquement">
                <a:extLst>
                  <a:ext uri="{FF2B5EF4-FFF2-40B4-BE49-F238E27FC236}">
                    <a16:creationId xmlns:a16="http://schemas.microsoft.com/office/drawing/2014/main" id="{EE158199-9976-23CA-911D-526013D03D41}"/>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67762985-69E9-00E6-3DA6-3942436C0E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5315" y="2429249"/>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324600" y="1600200"/>
            <a:ext cx="5315348" cy="4493538"/>
          </a:xfrm>
          <a:prstGeom prst="rect">
            <a:avLst/>
          </a:prstGeom>
        </p:spPr>
        <p:txBody>
          <a:bodyPr wrap="square">
            <a:spAutoFit/>
          </a:bodyPr>
          <a:lstStyle/>
          <a:p>
            <a:r>
              <a:rPr lang="fr-FR" sz="2200">
                <a:solidFill>
                  <a:schemeClr val="bg1"/>
                </a:solidFill>
                <a:latin typeface="Calibri" panose="020F0502020204030204" pitchFamily="34" charset="0"/>
                <a:ea typeface="Arial" charset="0"/>
                <a:cs typeface="Calibri" panose="020F0502020204030204" pitchFamily="34" charset="0"/>
              </a:rPr>
              <a:t>Elle fournit aux Lions les moyens de leur service.</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r-FR" sz="2200">
                <a:solidFill>
                  <a:schemeClr val="bg1"/>
                </a:solidFill>
                <a:latin typeface="Calibri" panose="020F0502020204030204" pitchFamily="34" charset="0"/>
                <a:ea typeface="Arial" charset="0"/>
                <a:cs typeface="Calibri" panose="020F0502020204030204" pitchFamily="34" charset="0"/>
              </a:rPr>
              <a:t>Subventions :</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r-FR" sz="2200">
                <a:solidFill>
                  <a:schemeClr val="bg1"/>
                </a:solidFill>
                <a:latin typeface="Calibri" panose="020F0502020204030204" pitchFamily="34" charset="0"/>
                <a:ea typeface="Arial" charset="0"/>
                <a:cs typeface="Calibri" panose="020F0502020204030204" pitchFamily="34" charset="0"/>
              </a:rPr>
              <a:t>	Initiatives humanitaires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r-FR" sz="2200">
                <a:solidFill>
                  <a:schemeClr val="bg1"/>
                </a:solidFill>
                <a:latin typeface="Calibri" panose="020F0502020204030204" pitchFamily="34" charset="0"/>
                <a:ea typeface="Arial" charset="0"/>
                <a:cs typeface="Calibri" panose="020F0502020204030204" pitchFamily="34" charset="0"/>
              </a:rPr>
              <a:t>	Initiatives de santé mondiale</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r-FR" sz="2200">
                <a:solidFill>
                  <a:schemeClr val="bg1"/>
                </a:solidFill>
                <a:latin typeface="Calibri" panose="020F0502020204030204" pitchFamily="34" charset="0"/>
                <a:ea typeface="Arial" charset="0"/>
                <a:cs typeface="Calibri" panose="020F0502020204030204" pitchFamily="34" charset="0"/>
              </a:rPr>
              <a:t>	Initiatives nouvelles et émergentes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fr-FR" sz="2200">
                <a:solidFill>
                  <a:schemeClr val="bg1"/>
                </a:solidFill>
                <a:latin typeface="Calibri" panose="020F0502020204030204" pitchFamily="34" charset="0"/>
                <a:ea typeface="Arial" charset="0"/>
                <a:cs typeface="Calibri" panose="020F0502020204030204" pitchFamily="34" charset="0"/>
              </a:rPr>
              <a:t>Invitez le coordinateur LCIF de votre district à une réunion pour informer les Lions sur votre fondation.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fr-FR" sz="2800" b="1">
                <a:solidFill>
                  <a:schemeClr val="accent1"/>
                </a:solidFill>
                <a:latin typeface="Calibri" panose="020F0502020204030204" pitchFamily="34" charset="0"/>
                <a:cs typeface="Calibri" panose="020F0502020204030204" pitchFamily="34" charset="0"/>
              </a:rPr>
              <a:t>Fondation du Lions Clubs International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621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83069"/>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dirty="0">
                <a:solidFill>
                  <a:schemeClr val="bg1"/>
                </a:solidFill>
                <a:latin typeface="Calibri" panose="020F0502020204030204" pitchFamily="34" charset="0"/>
                <a:cs typeface="Calibri" panose="020F0502020204030204" pitchFamily="34" charset="0"/>
              </a:rPr>
              <a:t>Votre deuxième réunion : </a:t>
            </a:r>
            <a:br>
              <a:rPr lang="fr-FR" sz="3600" dirty="0">
                <a:solidFill>
                  <a:schemeClr val="bg1"/>
                </a:solidFill>
                <a:latin typeface="Calibri" panose="020F0502020204030204" pitchFamily="34" charset="0"/>
                <a:cs typeface="Calibri" panose="020F0502020204030204" pitchFamily="34" charset="0"/>
              </a:rPr>
            </a:br>
            <a:r>
              <a:rPr lang="fr-FR" sz="3600" dirty="0">
                <a:solidFill>
                  <a:schemeClr val="bg1"/>
                </a:solidFill>
                <a:latin typeface="Calibri" panose="020F0502020204030204" pitchFamily="34" charset="0"/>
                <a:cs typeface="Calibri" panose="020F0502020204030204" pitchFamily="34" charset="0"/>
              </a:rPr>
              <a:t>accent sur la croissance de l’effectif</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Présidente</a:t>
              </a:r>
              <a:r>
                <a:rPr lang="fr-FR" sz="120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fr-FR" sz="2000" b="1" i="1">
                <a:solidFill>
                  <a:schemeClr val="bg2"/>
                </a:solidFill>
                <a:latin typeface="Calibri" panose="020F0502020204030204" pitchFamily="34" charset="0"/>
                <a:cs typeface="Calibri" panose="020F0502020204030204" pitchFamily="34" charset="0"/>
              </a:rPr>
              <a:t>Structure mondiale d’action</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Secrétaire</a:t>
              </a:r>
              <a:r>
                <a:rPr lang="fr-FR" sz="1200">
                  <a:solidFill>
                    <a:srgbClr val="00338D"/>
                  </a:solidFill>
                  <a:latin typeface="Calibri" panose="020F0502020204030204" pitchFamily="34" charset="0"/>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fr-FR" sz="1600" dirty="0">
                  <a:solidFill>
                    <a:schemeClr val="bg1"/>
                  </a:solidFill>
                  <a:latin typeface="Calibri" panose="020F0502020204030204" pitchFamily="34" charset="0"/>
                  <a:cs typeface="Calibri" panose="020F0502020204030204" pitchFamily="34" charset="0"/>
                </a:rPr>
                <a:t>Vice-président</a:t>
              </a:r>
              <a:r>
                <a:rPr lang="fr-FR" sz="1200" dirty="0">
                  <a:latin typeface="Calibri" panose="020F0502020204030204" pitchFamily="34" charset="0"/>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fr-FR">
                  <a:solidFill>
                    <a:schemeClr val="bg1"/>
                  </a:solidFill>
                  <a:latin typeface="Calibri" panose="020F0502020204030204" pitchFamily="34" charset="0"/>
                  <a:cs typeface="Calibri" panose="020F0502020204030204" pitchFamily="34" charset="0"/>
                </a:rPr>
                <a:t>Président de zone</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fr-FR" sz="2000" b="1" i="1">
                <a:solidFill>
                  <a:schemeClr val="bg2"/>
                </a:solidFill>
                <a:latin typeface="HelveticaNeueLT Std Lt" panose="020B0403020202020204" pitchFamily="34" charset="0"/>
              </a:rPr>
              <a:t>Officiels de club</a:t>
            </a:r>
          </a:p>
        </p:txBody>
      </p:sp>
      <p:grpSp>
        <p:nvGrpSpPr>
          <p:cNvPr id="54" name="Group 53"/>
          <p:cNvGrpSpPr/>
          <p:nvPr/>
        </p:nvGrpSpPr>
        <p:grpSpPr>
          <a:xfrm>
            <a:off x="8278488" y="4474021"/>
            <a:ext cx="1539796" cy="2311226"/>
            <a:chOff x="5574084" y="3446373"/>
            <a:chExt cx="1539796" cy="2311226"/>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769441"/>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commission Effectif</a:t>
              </a:r>
            </a:p>
            <a:p>
              <a:pPr algn="ctr"/>
              <a:r>
                <a:rPr lang="fr-FR" sz="1200">
                  <a:solidFill>
                    <a:schemeClr val="bg1"/>
                  </a:solidFill>
                </a:rPr>
                <a:t>	</a:t>
              </a:r>
            </a:p>
          </p:txBody>
        </p:sp>
      </p:grpSp>
      <p:grpSp>
        <p:nvGrpSpPr>
          <p:cNvPr id="57" name="Group 56"/>
          <p:cNvGrpSpPr/>
          <p:nvPr/>
        </p:nvGrpSpPr>
        <p:grpSpPr>
          <a:xfrm>
            <a:off x="1034226" y="2356538"/>
            <a:ext cx="2496002" cy="3277273"/>
            <a:chOff x="490038" y="2066731"/>
            <a:chExt cx="2496002" cy="3277273"/>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de l’effectif</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a:solidFill>
                  <a:srgbClr val="082E87"/>
                </a:solidFill>
                <a:latin typeface="Calibri" panose="020F0502020204030204" pitchFamily="34" charset="0"/>
                <a:cs typeface="Calibri" panose="020F0502020204030204" pitchFamily="34" charset="0"/>
              </a:rPr>
              <a:t>Le coordinateur Équipe mondiale de l’effectif a les fonctions suivantes :</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de l’effectif</a:t>
              </a:r>
            </a:p>
          </p:txBody>
        </p:sp>
      </p:grpSp>
      <p:sp>
        <p:nvSpPr>
          <p:cNvPr id="18" name="TextBox 17"/>
          <p:cNvSpPr txBox="1"/>
          <p:nvPr/>
        </p:nvSpPr>
        <p:spPr>
          <a:xfrm>
            <a:off x="4800600" y="2030834"/>
            <a:ext cx="5715000" cy="3416320"/>
          </a:xfrm>
          <a:prstGeom prst="rect">
            <a:avLst/>
          </a:prstGeom>
          <a:noFill/>
        </p:spPr>
        <p:txBody>
          <a:bodyPr wrap="square" rtlCol="0">
            <a:spAutoFit/>
          </a:bodyPr>
          <a:lstStyle/>
          <a:p>
            <a:pPr>
              <a:buSzPct val="125000"/>
            </a:pPr>
            <a:r>
              <a:rPr lang="fr-FR" sz="2200">
                <a:solidFill>
                  <a:schemeClr val="accent6">
                    <a:lumMod val="75000"/>
                    <a:lumOff val="25000"/>
                  </a:schemeClr>
                </a:solidFill>
                <a:latin typeface="Calibri" panose="020F0502020204030204" pitchFamily="34" charset="0"/>
                <a:cs typeface="Calibri" panose="020F0502020204030204" pitchFamily="34" charset="0"/>
              </a:rPr>
              <a:t>Faire connaître aux clubs les ressources liées à la croissance de l'effectif.</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200">
                <a:solidFill>
                  <a:schemeClr val="accent6">
                    <a:lumMod val="75000"/>
                    <a:lumOff val="25000"/>
                  </a:schemeClr>
                </a:solidFill>
                <a:latin typeface="Calibri" panose="020F0502020204030204" pitchFamily="34" charset="0"/>
                <a:cs typeface="Calibri" panose="020F0502020204030204" pitchFamily="34" charset="0"/>
              </a:rPr>
              <a:t>Soutenir et guider les présidents de commission Effectif des clubs.</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200">
                <a:solidFill>
                  <a:schemeClr val="accent6">
                    <a:lumMod val="75000"/>
                    <a:lumOff val="25000"/>
                  </a:schemeClr>
                </a:solidFill>
                <a:latin typeface="Calibri" panose="020F0502020204030204" pitchFamily="34" charset="0"/>
                <a:cs typeface="Calibri" panose="020F0502020204030204" pitchFamily="34" charset="0"/>
              </a:rPr>
              <a:t>Rechercher où établir de nouveaux clubs.</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200">
                <a:solidFill>
                  <a:schemeClr val="accent6">
                    <a:lumMod val="75000"/>
                    <a:lumOff val="25000"/>
                  </a:schemeClr>
                </a:solidFill>
                <a:latin typeface="Calibri" panose="020F0502020204030204" pitchFamily="34" charset="0"/>
                <a:cs typeface="Calibri" panose="020F0502020204030204" pitchFamily="34" charset="0"/>
              </a:rPr>
              <a:t>Aider les clubs à mettre en œuvre un plan de croissance de l'effectif. </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4694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298152"/>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dirty="0">
                <a:solidFill>
                  <a:schemeClr val="bg1"/>
                </a:solidFill>
                <a:latin typeface="Calibri" panose="020F0502020204030204" pitchFamily="34" charset="0"/>
                <a:cs typeface="Calibri" panose="020F0502020204030204" pitchFamily="34" charset="0"/>
              </a:rPr>
              <a:t>Ressources à l’usage des présidents </a:t>
            </a:r>
            <a:br>
              <a:rPr lang="fr-FR" sz="3600" dirty="0">
                <a:solidFill>
                  <a:schemeClr val="bg1"/>
                </a:solidFill>
                <a:latin typeface="Calibri" panose="020F0502020204030204" pitchFamily="34" charset="0"/>
                <a:cs typeface="Calibri" panose="020F0502020204030204" pitchFamily="34" charset="0"/>
              </a:rPr>
            </a:br>
            <a:r>
              <a:rPr lang="fr-FR" sz="3600" dirty="0">
                <a:solidFill>
                  <a:schemeClr val="bg1"/>
                </a:solidFill>
                <a:latin typeface="Calibri" panose="020F0502020204030204" pitchFamily="34" charset="0"/>
                <a:cs typeface="Calibri" panose="020F0502020204030204" pitchFamily="34" charset="0"/>
              </a:rPr>
              <a:t>de commission Effectif de club</a:t>
            </a:r>
          </a:p>
        </p:txBody>
      </p:sp>
      <p:pic>
        <p:nvPicPr>
          <p:cNvPr id="4" name="Picture 3">
            <a:extLst>
              <a:ext uri="{FF2B5EF4-FFF2-40B4-BE49-F238E27FC236}">
                <a16:creationId xmlns:a16="http://schemas.microsoft.com/office/drawing/2014/main" id="{B6A974A0-EABC-7500-DDB7-77A455AACF47}"/>
              </a:ext>
            </a:extLst>
          </p:cNvPr>
          <p:cNvPicPr>
            <a:picLocks noChangeAspect="1"/>
          </p:cNvPicPr>
          <p:nvPr/>
        </p:nvPicPr>
        <p:blipFill>
          <a:blip r:embed="rId3"/>
          <a:stretch>
            <a:fillRect/>
          </a:stretch>
        </p:blipFill>
        <p:spPr>
          <a:xfrm>
            <a:off x="530362" y="1780388"/>
            <a:ext cx="3278951" cy="4218511"/>
          </a:xfrm>
          <a:prstGeom prst="rect">
            <a:avLst/>
          </a:prstGeom>
        </p:spPr>
      </p:pic>
      <p:pic>
        <p:nvPicPr>
          <p:cNvPr id="8" name="Picture 7">
            <a:extLst>
              <a:ext uri="{FF2B5EF4-FFF2-40B4-BE49-F238E27FC236}">
                <a16:creationId xmlns:a16="http://schemas.microsoft.com/office/drawing/2014/main" id="{A452006F-81A5-9548-6CDF-7BB289D8834E}"/>
              </a:ext>
            </a:extLst>
          </p:cNvPr>
          <p:cNvPicPr>
            <a:picLocks noChangeAspect="1"/>
          </p:cNvPicPr>
          <p:nvPr/>
        </p:nvPicPr>
        <p:blipFill>
          <a:blip r:embed="rId4"/>
          <a:stretch>
            <a:fillRect/>
          </a:stretch>
        </p:blipFill>
        <p:spPr>
          <a:xfrm>
            <a:off x="4461781" y="1822673"/>
            <a:ext cx="3268437" cy="4218511"/>
          </a:xfrm>
          <a:prstGeom prst="rect">
            <a:avLst/>
          </a:prstGeom>
        </p:spPr>
      </p:pic>
      <p:pic>
        <p:nvPicPr>
          <p:cNvPr id="10" name="Picture 9">
            <a:extLst>
              <a:ext uri="{FF2B5EF4-FFF2-40B4-BE49-F238E27FC236}">
                <a16:creationId xmlns:a16="http://schemas.microsoft.com/office/drawing/2014/main" id="{D48EAC6D-AF7B-5E72-C2C5-546EEA48973A}"/>
              </a:ext>
            </a:extLst>
          </p:cNvPr>
          <p:cNvPicPr>
            <a:picLocks noChangeAspect="1"/>
          </p:cNvPicPr>
          <p:nvPr/>
        </p:nvPicPr>
        <p:blipFill>
          <a:blip r:embed="rId5"/>
          <a:stretch>
            <a:fillRect/>
          </a:stretch>
        </p:blipFill>
        <p:spPr>
          <a:xfrm>
            <a:off x="8441490" y="1822674"/>
            <a:ext cx="3220148" cy="4218510"/>
          </a:xfrm>
          <a:prstGeom prst="rect">
            <a:avLst/>
          </a:prstGeom>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Présidente</a:t>
              </a:r>
              <a:r>
                <a:rPr lang="fr-FR" sz="1200">
                  <a:latin typeface="Calibri" panose="020F0502020204030204" pitchFamily="34" charset="0"/>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fr-FR" sz="2000" i="1">
                <a:solidFill>
                  <a:schemeClr val="bg2"/>
                </a:solidFill>
                <a:latin typeface="Calibri" panose="020F0502020204030204" pitchFamily="34" charset="0"/>
                <a:cs typeface="Calibri" panose="020F0502020204030204" pitchFamily="34" charset="0"/>
              </a:rPr>
              <a:t>Structure mondiale d’action</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Secrétaire	</a:t>
              </a:r>
            </a:p>
          </p:txBody>
        </p:sp>
      </p:grpSp>
      <p:grpSp>
        <p:nvGrpSpPr>
          <p:cNvPr id="47" name="Group 46"/>
          <p:cNvGrpSpPr/>
          <p:nvPr/>
        </p:nvGrpSpPr>
        <p:grpSpPr>
          <a:xfrm>
            <a:off x="9067800" y="2186989"/>
            <a:ext cx="1433840" cy="1937762"/>
            <a:chOff x="6962131" y="1523998"/>
            <a:chExt cx="1433840" cy="193776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1" y="2876985"/>
              <a:ext cx="1433840"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Vice-président</a:t>
              </a:r>
              <a:r>
                <a:rPr lang="fr-FR" sz="160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zone</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fr-FR" sz="2000" i="1">
                <a:solidFill>
                  <a:schemeClr val="bg2"/>
                </a:solidFill>
                <a:latin typeface="Calibri" panose="020F0502020204030204" pitchFamily="34" charset="0"/>
                <a:cs typeface="Calibri" panose="020F0502020204030204" pitchFamily="34" charset="0"/>
              </a:rPr>
              <a:t>Officiels de club</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du leadership</a:t>
              </a:r>
            </a:p>
          </p:txBody>
        </p:sp>
      </p:grpSp>
      <p:sp>
        <p:nvSpPr>
          <p:cNvPr id="6" name="Title 5"/>
          <p:cNvSpPr>
            <a:spLocks noGrp="1"/>
          </p:cNvSpPr>
          <p:nvPr>
            <p:ph type="title" idx="4294967295"/>
          </p:nvPr>
        </p:nvSpPr>
        <p:spPr>
          <a:xfrm>
            <a:off x="604419" y="152400"/>
            <a:ext cx="11027054" cy="808765"/>
          </a:xfrm>
          <a:prstGeom prst="rect">
            <a:avLst/>
          </a:prstGeom>
        </p:spPr>
        <p:txBody>
          <a:bodyPr/>
          <a:lstStyle/>
          <a:p>
            <a:pPr rtl="0" fontAlgn="base"/>
            <a:r>
              <a:rPr lang="fr-FR" sz="3600" dirty="0">
                <a:solidFill>
                  <a:srgbClr val="FFFFFF"/>
                </a:solidFill>
                <a:effectLst/>
                <a:latin typeface="Calibri" panose="020F0502020204030204" pitchFamily="34" charset="0"/>
                <a:ea typeface="ヒラギノ角ゴ Pro W3"/>
                <a:cs typeface="Calibri" panose="020F0502020204030204" pitchFamily="34" charset="0"/>
              </a:rPr>
              <a:t>Votre troisième réunion : </a:t>
            </a:r>
            <a:br>
              <a:rPr lang="fr-FR" sz="3600" dirty="0">
                <a:solidFill>
                  <a:srgbClr val="FFFFFF"/>
                </a:solidFill>
                <a:effectLst/>
                <a:latin typeface="Calibri" panose="020F0502020204030204" pitchFamily="34" charset="0"/>
                <a:ea typeface="ヒラギノ角ゴ Pro W3"/>
                <a:cs typeface="Calibri" panose="020F0502020204030204" pitchFamily="34" charset="0"/>
              </a:rPr>
            </a:br>
            <a:r>
              <a:rPr lang="fr-FR" sz="3600" dirty="0">
                <a:solidFill>
                  <a:srgbClr val="FFFFFF"/>
                </a:solidFill>
                <a:effectLst/>
                <a:latin typeface="Calibri" panose="020F0502020204030204" pitchFamily="34" charset="0"/>
                <a:ea typeface="ヒラギノ角ゴ Pro W3"/>
                <a:cs typeface="Calibri" panose="020F0502020204030204" pitchFamily="34" charset="0"/>
              </a:rPr>
              <a:t>accent sur la formation des responsables</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a:solidFill>
                  <a:srgbClr val="082E87"/>
                </a:solidFill>
                <a:latin typeface="Calibri" panose="020F0502020204030204" pitchFamily="34" charset="0"/>
                <a:cs typeface="Calibri" panose="020F0502020204030204" pitchFamily="34" charset="0"/>
              </a:rPr>
              <a:t>Le coordinateur Équipe mondiale du leadership a les fonctions suivantes :</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fr-FR" sz="2400">
                <a:solidFill>
                  <a:schemeClr val="accent6">
                    <a:lumMod val="75000"/>
                    <a:lumOff val="25000"/>
                  </a:schemeClr>
                </a:solidFill>
                <a:latin typeface="Calibri" panose="020F0502020204030204" pitchFamily="34" charset="0"/>
                <a:cs typeface="Calibri" panose="020F0502020204030204" pitchFamily="34" charset="0"/>
              </a:rPr>
              <a:t>Favoriser l’essor de futurs responsables potentiels.</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a:solidFill>
                  <a:schemeClr val="accent6">
                    <a:lumMod val="75000"/>
                    <a:lumOff val="25000"/>
                  </a:schemeClr>
                </a:solidFill>
                <a:latin typeface="Calibri" panose="020F0502020204030204" pitchFamily="34" charset="0"/>
                <a:cs typeface="Calibri" panose="020F0502020204030204" pitchFamily="34" charset="0"/>
              </a:rPr>
              <a:t>Encourager les Lions à tirer parti des formations et des opportunités de leadership.</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a:solidFill>
                  <a:schemeClr val="accent6">
                    <a:lumMod val="75000"/>
                    <a:lumOff val="25000"/>
                  </a:schemeClr>
                </a:solidFill>
                <a:latin typeface="Calibri" panose="020F0502020204030204" pitchFamily="34" charset="0"/>
                <a:cs typeface="Calibri" panose="020F0502020204030204" pitchFamily="34" charset="0"/>
              </a:rPr>
              <a:t>Encourager les nouveaux dirigeants de club à s’engager pleinement dans leurs responsabilités.</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a:solidFill>
                  <a:schemeClr val="accent6">
                    <a:lumMod val="75000"/>
                    <a:lumOff val="25000"/>
                  </a:schemeClr>
                </a:solidFill>
                <a:latin typeface="Calibri" panose="020F0502020204030204" pitchFamily="34" charset="0"/>
                <a:cs typeface="Calibri" panose="020F0502020204030204" pitchFamily="34" charset="0"/>
              </a:rPr>
              <a:t>Participer aux formations des officiels de club.</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du leadership</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cs typeface="Calibri" panose="020F0502020204030204" pitchFamily="34" charset="0"/>
              </a:rPr>
              <a:t>e-Books pour officiels de club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3957476" cy="4461591"/>
            <a:chOff x="6393420" y="2209800"/>
            <a:chExt cx="3957476" cy="4461591"/>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fr-FR" sz="1600">
                    <a:solidFill>
                      <a:srgbClr val="00338D"/>
                    </a:solidFill>
                    <a:latin typeface="Calibri" panose="020F0502020204030204" pitchFamily="34" charset="0"/>
                    <a:cs typeface="Calibri" panose="020F0502020204030204" pitchFamily="34" charset="0"/>
                  </a:rPr>
                  <a:t>Présidente</a:t>
                </a:r>
                <a:r>
                  <a:rPr lang="fr-FR" sz="1200"/>
                  <a:t>	</a:t>
                </a:r>
              </a:p>
            </p:txBody>
          </p:sp>
        </p:grpSp>
        <p:grpSp>
          <p:nvGrpSpPr>
            <p:cNvPr id="16" name="Group 15"/>
            <p:cNvGrpSpPr/>
            <p:nvPr/>
          </p:nvGrpSpPr>
          <p:grpSpPr>
            <a:xfrm>
              <a:off x="7665535" y="2209801"/>
              <a:ext cx="1284241" cy="2059937"/>
              <a:chOff x="7048567" y="1523998"/>
              <a:chExt cx="1284241" cy="205993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7" y="2999160"/>
                <a:ext cx="1284241" cy="584775"/>
              </a:xfrm>
              <a:prstGeom prst="rect">
                <a:avLst/>
              </a:prstGeom>
              <a:noFill/>
            </p:spPr>
            <p:txBody>
              <a:bodyPr wrap="square" rtlCol="0">
                <a:spAutoFit/>
              </a:bodyPr>
              <a:lstStyle/>
              <a:p>
                <a:pPr algn="ctr"/>
                <a:r>
                  <a:rPr lang="fr-FR" sz="1600">
                    <a:solidFill>
                      <a:srgbClr val="00338D"/>
                    </a:solidFill>
                    <a:latin typeface="Calibri" panose="020F0502020204030204" pitchFamily="34" charset="0"/>
                    <a:cs typeface="Calibri" panose="020F0502020204030204" pitchFamily="34" charset="0"/>
                  </a:rPr>
                  <a:t>Vice-président</a:t>
                </a:r>
                <a:r>
                  <a:rPr lang="fr-FR" sz="1200"/>
                  <a:t>	</a:t>
                </a:r>
              </a:p>
            </p:txBody>
          </p:sp>
        </p:grpSp>
        <p:grpSp>
          <p:nvGrpSpPr>
            <p:cNvPr id="19" name="Group 18"/>
            <p:cNvGrpSpPr/>
            <p:nvPr/>
          </p:nvGrpSpPr>
          <p:grpSpPr>
            <a:xfrm>
              <a:off x="9119319" y="2215602"/>
              <a:ext cx="1111272" cy="1903918"/>
              <a:chOff x="7145784" y="3556147"/>
              <a:chExt cx="1111272" cy="1903918"/>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121511"/>
                <a:ext cx="1111272" cy="338554"/>
              </a:xfrm>
              <a:prstGeom prst="rect">
                <a:avLst/>
              </a:prstGeom>
              <a:noFill/>
            </p:spPr>
            <p:txBody>
              <a:bodyPr wrap="square" rtlCol="0">
                <a:spAutoFit/>
              </a:bodyPr>
              <a:lstStyle/>
              <a:p>
                <a:pPr algn="ctr"/>
                <a:r>
                  <a:rPr lang="fr-FR" sz="1600">
                    <a:solidFill>
                      <a:srgbClr val="00338D"/>
                    </a:solidFill>
                    <a:latin typeface="Calibri" panose="020F0502020204030204" pitchFamily="34" charset="0"/>
                    <a:cs typeface="Calibri" panose="020F0502020204030204" pitchFamily="34" charset="0"/>
                  </a:rPr>
                  <a:t>Secrétaire</a:t>
                </a:r>
                <a:r>
                  <a:rPr lang="fr-FR" sz="1200">
                    <a:latin typeface="Calibri" panose="020F0502020204030204" pitchFamily="34" charset="0"/>
                    <a:cs typeface="Calibri" panose="020F0502020204030204" pitchFamily="34" charset="0"/>
                  </a:rPr>
                  <a:t>	</a:t>
                </a:r>
              </a:p>
            </p:txBody>
          </p:sp>
        </p:grpSp>
        <p:grpSp>
          <p:nvGrpSpPr>
            <p:cNvPr id="22" name="Group 21"/>
            <p:cNvGrpSpPr/>
            <p:nvPr/>
          </p:nvGrpSpPr>
          <p:grpSpPr>
            <a:xfrm>
              <a:off x="6393420" y="4352683"/>
              <a:ext cx="1066122" cy="2085335"/>
              <a:chOff x="7338999" y="3425669"/>
              <a:chExt cx="1066122"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93840"/>
                <a:ext cx="1066122" cy="558742"/>
              </a:xfrm>
              <a:prstGeom prst="rect">
                <a:avLst/>
              </a:prstGeom>
              <a:noFill/>
            </p:spPr>
            <p:txBody>
              <a:bodyPr wrap="square" rtlCol="0">
                <a:spAutoFit/>
              </a:bodyPr>
              <a:lstStyle/>
              <a:p>
                <a:pPr algn="ctr"/>
                <a:r>
                  <a:rPr lang="fr-FR" sz="1600">
                    <a:solidFill>
                      <a:srgbClr val="00338D"/>
                    </a:solidFill>
                    <a:latin typeface="Calibri" panose="020F0502020204030204" pitchFamily="34" charset="0"/>
                    <a:cs typeface="Calibri" panose="020F0502020204030204" pitchFamily="34" charset="0"/>
                  </a:rPr>
                  <a:t>Trésorière</a:t>
                </a:r>
                <a:r>
                  <a:rPr lang="fr-FR" sz="1200"/>
                  <a:t>	</a:t>
                </a:r>
              </a:p>
            </p:txBody>
          </p:sp>
        </p:grpSp>
        <p:grpSp>
          <p:nvGrpSpPr>
            <p:cNvPr id="25" name="Group 24"/>
            <p:cNvGrpSpPr>
              <a:grpSpLocks noChangeAspect="1"/>
            </p:cNvGrpSpPr>
            <p:nvPr/>
          </p:nvGrpSpPr>
          <p:grpSpPr>
            <a:xfrm>
              <a:off x="8931997" y="4306595"/>
              <a:ext cx="1418899" cy="2349684"/>
              <a:chOff x="5603441" y="3591094"/>
              <a:chExt cx="1418899" cy="2212356"/>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03441" y="5021021"/>
                <a:ext cx="1418899" cy="782429"/>
              </a:xfrm>
              <a:prstGeom prst="rect">
                <a:avLst/>
              </a:prstGeom>
              <a:noFill/>
            </p:spPr>
            <p:txBody>
              <a:bodyPr wrap="square" rtlCol="0">
                <a:spAutoFit/>
              </a:bodyPr>
              <a:lstStyle/>
              <a:p>
                <a:pPr algn="ctr"/>
                <a:r>
                  <a:rPr lang="fr-FR" sz="1600">
                    <a:solidFill>
                      <a:srgbClr val="00338D"/>
                    </a:solidFill>
                    <a:latin typeface="Calibri" panose="020F0502020204030204" pitchFamily="34" charset="0"/>
                    <a:cs typeface="Calibri" panose="020F0502020204030204" pitchFamily="34" charset="0"/>
                  </a:rPr>
                  <a:t>Président de commission Service </a:t>
                </a:r>
              </a:p>
              <a:p>
                <a:pPr algn="ctr"/>
                <a:r>
                  <a:rPr lang="fr-FR" sz="1600">
                    <a:solidFill>
                      <a:srgbClr val="00338D"/>
                    </a:solidFill>
                    <a:latin typeface="Calibri" panose="020F0502020204030204" pitchFamily="34" charset="0"/>
                    <a:cs typeface="Calibri" panose="020F0502020204030204" pitchFamily="34" charset="0"/>
                  </a:rPr>
                  <a:t>	</a:t>
                </a:r>
              </a:p>
            </p:txBody>
          </p:sp>
        </p:grpSp>
        <p:grpSp>
          <p:nvGrpSpPr>
            <p:cNvPr id="28" name="Group 27"/>
            <p:cNvGrpSpPr/>
            <p:nvPr/>
          </p:nvGrpSpPr>
          <p:grpSpPr>
            <a:xfrm>
              <a:off x="7638285" y="4353737"/>
              <a:ext cx="1366495" cy="2317654"/>
              <a:chOff x="5668222" y="3446372"/>
              <a:chExt cx="1366495" cy="2317654"/>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68222" y="4933029"/>
                <a:ext cx="1366495" cy="830997"/>
              </a:xfrm>
              <a:prstGeom prst="rect">
                <a:avLst/>
              </a:prstGeom>
              <a:noFill/>
            </p:spPr>
            <p:txBody>
              <a:bodyPr wrap="square" rtlCol="0">
                <a:spAutoFit/>
              </a:bodyPr>
              <a:lstStyle/>
              <a:p>
                <a:pPr algn="ctr"/>
                <a:r>
                  <a:rPr lang="fr-FR" sz="1600">
                    <a:solidFill>
                      <a:srgbClr val="00338D"/>
                    </a:solidFill>
                    <a:latin typeface="Calibri" panose="020F0502020204030204" pitchFamily="34" charset="0"/>
                    <a:cs typeface="Calibri" panose="020F0502020204030204" pitchFamily="34" charset="0"/>
                  </a:rPr>
                  <a:t>Président de commission Effectif	</a:t>
                </a:r>
              </a:p>
            </p:txBody>
          </p:sp>
        </p:grpSp>
      </p:grpSp>
      <p:pic>
        <p:nvPicPr>
          <p:cNvPr id="5" name="Picture 4">
            <a:extLst>
              <a:ext uri="{FF2B5EF4-FFF2-40B4-BE49-F238E27FC236}">
                <a16:creationId xmlns:a16="http://schemas.microsoft.com/office/drawing/2014/main" id="{FE9DBFDA-F60A-4369-0EF3-5B6F4CA44BDD}"/>
              </a:ext>
            </a:extLst>
          </p:cNvPr>
          <p:cNvPicPr>
            <a:picLocks noChangeAspect="1"/>
          </p:cNvPicPr>
          <p:nvPr/>
        </p:nvPicPr>
        <p:blipFill>
          <a:blip r:embed="rId9"/>
          <a:stretch>
            <a:fillRect/>
          </a:stretch>
        </p:blipFill>
        <p:spPr>
          <a:xfrm>
            <a:off x="809104" y="1277666"/>
            <a:ext cx="3719558" cy="4818334"/>
          </a:xfrm>
          <a:prstGeom prst="rect">
            <a:avLst/>
          </a:prstGeom>
          <a:ln w="25400">
            <a:solidFill>
              <a:schemeClr val="accent1"/>
            </a:solidFill>
          </a:ln>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latin typeface="Calibri" panose="020F0502020204030204" pitchFamily="34" charset="0"/>
                <a:cs typeface="Calibri" panose="020F0502020204030204" pitchFamily="34" charset="0"/>
              </a:rPr>
              <a:t>Le président de zone assure la liaison</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3" name="Group 2">
            <a:extLst>
              <a:ext uri="{FF2B5EF4-FFF2-40B4-BE49-F238E27FC236}">
                <a16:creationId xmlns:a16="http://schemas.microsoft.com/office/drawing/2014/main" id="{0FA8BE98-6238-4A40-7F61-7669CD031030}"/>
              </a:ext>
            </a:extLst>
          </p:cNvPr>
          <p:cNvGrpSpPr/>
          <p:nvPr/>
        </p:nvGrpSpPr>
        <p:grpSpPr>
          <a:xfrm>
            <a:off x="2601520" y="1905000"/>
            <a:ext cx="6988960" cy="4160878"/>
            <a:chOff x="2601520" y="1905000"/>
            <a:chExt cx="6988960" cy="4160878"/>
          </a:xfrm>
        </p:grpSpPr>
        <p:grpSp>
          <p:nvGrpSpPr>
            <p:cNvPr id="4" name="Group 3">
              <a:extLst>
                <a:ext uri="{FF2B5EF4-FFF2-40B4-BE49-F238E27FC236}">
                  <a16:creationId xmlns:a16="http://schemas.microsoft.com/office/drawing/2014/main" id="{F0EFA1F3-E53D-C3EF-E03B-BD7FF5AECA21}"/>
                </a:ext>
              </a:extLst>
            </p:cNvPr>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14" name="Picture 13">
                <a:extLst>
                  <a:ext uri="{FF2B5EF4-FFF2-40B4-BE49-F238E27FC236}">
                    <a16:creationId xmlns:a16="http://schemas.microsoft.com/office/drawing/2014/main" id="{9FBDC5B7-CE25-BDCD-8B70-824F66E60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FE539AC9-5D74-7C8B-34B5-569F790180AD}"/>
                  </a:ext>
                </a:extLst>
              </p:cNvPr>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en-US" sz="600" i="1" dirty="0">
                    <a:solidFill>
                      <a:schemeClr val="bg1"/>
                    </a:solidFill>
                    <a:latin typeface="+mn-lt"/>
                    <a:ea typeface="STCaiyun" pitchFamily="2" charset="-122"/>
                  </a:rPr>
                  <a:t>Image courtesy of David Castillo Dominici / FreeDigitalPhotos.net</a:t>
                </a:r>
                <a:endParaRPr lang="en-US" sz="600" dirty="0">
                  <a:solidFill>
                    <a:schemeClr val="bg1"/>
                  </a:solidFill>
                  <a:latin typeface="+mn-lt"/>
                  <a:ea typeface="STCaiyun" pitchFamily="2" charset="-122"/>
                </a:endParaRPr>
              </a:p>
            </p:txBody>
          </p:sp>
        </p:grpSp>
        <p:sp>
          <p:nvSpPr>
            <p:cNvPr id="8" name="TextBox 7">
              <a:extLst>
                <a:ext uri="{FF2B5EF4-FFF2-40B4-BE49-F238E27FC236}">
                  <a16:creationId xmlns:a16="http://schemas.microsoft.com/office/drawing/2014/main" id="{AF470A0A-C4F4-DFC2-1A4C-B30627AE0822}"/>
                </a:ext>
              </a:extLst>
            </p:cNvPr>
            <p:cNvSpPr txBox="1"/>
            <p:nvPr/>
          </p:nvSpPr>
          <p:spPr>
            <a:xfrm>
              <a:off x="2601520" y="3621107"/>
              <a:ext cx="1208480" cy="1446550"/>
            </a:xfrm>
            <a:prstGeom prst="rect">
              <a:avLst/>
            </a:prstGeom>
            <a:noFill/>
          </p:spPr>
          <p:txBody>
            <a:bodyPr wrap="square" rtlCol="0">
              <a:spAutoFit/>
            </a:bodyPr>
            <a:lstStyle/>
            <a:p>
              <a:pPr algn="r"/>
              <a:r>
                <a:rPr lang="en-US" sz="2000" dirty="0">
                  <a:solidFill>
                    <a:schemeClr val="bg1"/>
                  </a:solidFill>
                  <a:latin typeface="Calibri" panose="020F0502020204030204" pitchFamily="34" charset="0"/>
                  <a:cs typeface="Calibri" panose="020F0502020204030204" pitchFamily="34" charset="0"/>
                </a:rPr>
                <a:t>entre la direction du district</a:t>
              </a:r>
              <a:r>
                <a:rPr lang="en-US" sz="2800" dirty="0">
                  <a:solidFill>
                    <a:schemeClr val="tx2"/>
                  </a:solidFill>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70095DD1-95E5-5E7B-00BE-47721C6D5534}"/>
                </a:ext>
              </a:extLst>
            </p:cNvPr>
            <p:cNvSpPr txBox="1"/>
            <p:nvPr/>
          </p:nvSpPr>
          <p:spPr>
            <a:xfrm>
              <a:off x="8458200" y="2605444"/>
              <a:ext cx="1132280" cy="707886"/>
            </a:xfrm>
            <a:prstGeom prst="rect">
              <a:avLst/>
            </a:prstGeom>
            <a:noFill/>
          </p:spPr>
          <p:txBody>
            <a:bodyPr wrap="square" rtlCol="0">
              <a:spAutoFit/>
            </a:bodyPr>
            <a:lstStyle/>
            <a:p>
              <a:r>
                <a:rPr lang="en-US" sz="2000" dirty="0">
                  <a:solidFill>
                    <a:schemeClr val="bg1"/>
                  </a:solidFill>
                </a:rPr>
                <a:t>et  les clubs</a:t>
              </a: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228600" y="381000"/>
            <a:ext cx="11538047"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dirty="0">
                <a:solidFill>
                  <a:schemeClr val="bg1"/>
                </a:solidFill>
                <a:latin typeface="Calibri" panose="020F0502020204030204" pitchFamily="34" charset="0"/>
                <a:cs typeface="Calibri" panose="020F0502020204030204" pitchFamily="34" charset="0"/>
              </a:rPr>
              <a:t>Ressources pour officiels et premiers vice-présidents de club </a:t>
            </a:r>
          </a:p>
          <a:p>
            <a:r>
              <a:rPr lang="fr-FR" sz="3600" dirty="0">
                <a:solidFill>
                  <a:schemeClr val="bg1"/>
                </a:solidFill>
                <a:latin typeface="Calibri" panose="020F0502020204030204" pitchFamily="34" charset="0"/>
                <a:cs typeface="Calibri" panose="020F0502020204030204" pitchFamily="34" charset="0"/>
              </a:rPr>
              <a:t>(présidents de commission Formation des responsables)</a:t>
            </a:r>
          </a:p>
        </p:txBody>
      </p:sp>
      <p:pic>
        <p:nvPicPr>
          <p:cNvPr id="6" name="Picture 5">
            <a:extLst>
              <a:ext uri="{FF2B5EF4-FFF2-40B4-BE49-F238E27FC236}">
                <a16:creationId xmlns:a16="http://schemas.microsoft.com/office/drawing/2014/main" id="{EFEB04DC-AE04-DF0E-2577-1CCC780189C7}"/>
              </a:ext>
            </a:extLst>
          </p:cNvPr>
          <p:cNvPicPr>
            <a:picLocks noChangeAspect="1"/>
          </p:cNvPicPr>
          <p:nvPr/>
        </p:nvPicPr>
        <p:blipFill>
          <a:blip r:embed="rId3"/>
          <a:stretch>
            <a:fillRect/>
          </a:stretch>
        </p:blipFill>
        <p:spPr>
          <a:xfrm>
            <a:off x="591716" y="1906940"/>
            <a:ext cx="3174895" cy="4122777"/>
          </a:xfrm>
          <a:prstGeom prst="rect">
            <a:avLst/>
          </a:prstGeom>
          <a:effectLst>
            <a:outerShdw blurRad="63500" sx="102000" sy="102000" algn="ctr" rotWithShape="0">
              <a:schemeClr val="accent1">
                <a:alpha val="40000"/>
              </a:schemeClr>
            </a:outerShdw>
          </a:effectLst>
        </p:spPr>
      </p:pic>
      <p:pic>
        <p:nvPicPr>
          <p:cNvPr id="7" name="Picture 6">
            <a:extLst>
              <a:ext uri="{FF2B5EF4-FFF2-40B4-BE49-F238E27FC236}">
                <a16:creationId xmlns:a16="http://schemas.microsoft.com/office/drawing/2014/main" id="{783D77A9-2CF4-8F94-09A4-C1953867E13E}"/>
              </a:ext>
            </a:extLst>
          </p:cNvPr>
          <p:cNvPicPr>
            <a:picLocks noChangeAspect="1"/>
          </p:cNvPicPr>
          <p:nvPr/>
        </p:nvPicPr>
        <p:blipFill>
          <a:blip r:embed="rId4"/>
          <a:stretch>
            <a:fillRect/>
          </a:stretch>
        </p:blipFill>
        <p:spPr>
          <a:xfrm>
            <a:off x="8526705" y="1906940"/>
            <a:ext cx="3214542" cy="4122777"/>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E8315A71-09FE-AF88-14DC-2F5135E46044}"/>
              </a:ext>
            </a:extLst>
          </p:cNvPr>
          <p:cNvPicPr>
            <a:picLocks noChangeAspect="1"/>
          </p:cNvPicPr>
          <p:nvPr/>
        </p:nvPicPr>
        <p:blipFill>
          <a:blip r:embed="rId5"/>
          <a:stretch>
            <a:fillRect/>
          </a:stretch>
        </p:blipFill>
        <p:spPr>
          <a:xfrm>
            <a:off x="4604273" y="1906939"/>
            <a:ext cx="3160969" cy="41227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693319"/>
          </a:xfrm>
          <a:prstGeom prst="rect">
            <a:avLst/>
          </a:prstGeom>
          <a:noFill/>
        </p:spPr>
        <p:txBody>
          <a:bodyPr wrap="square" rtlCol="0">
            <a:spAutoFit/>
          </a:bodyPr>
          <a:lstStyle/>
          <a:p>
            <a:r>
              <a:rPr lang="fr-FR" sz="2400">
                <a:solidFill>
                  <a:schemeClr val="bg1"/>
                </a:solidFill>
                <a:latin typeface="Calibri" panose="020F0502020204030204" pitchFamily="34" charset="0"/>
                <a:cs typeface="Calibri" panose="020F0502020204030204" pitchFamily="34" charset="0"/>
              </a:rPr>
              <a:t>Transmettre le compte rendu de la réunion de zone à la direction du district.</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fr-FR" sz="2400">
                <a:solidFill>
                  <a:schemeClr val="bg1"/>
                </a:solidFill>
                <a:latin typeface="Calibri" panose="020F0502020204030204" pitchFamily="34" charset="0"/>
                <a:cs typeface="Calibri" panose="020F0502020204030204" pitchFamily="34" charset="0"/>
              </a:rPr>
              <a:t>Faire connaître les réussites et bonnes pratiques à suivre des clubs.</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fr-FR" sz="2400">
                <a:solidFill>
                  <a:schemeClr val="bg1"/>
                </a:solidFill>
                <a:latin typeface="Calibri" panose="020F0502020204030204" pitchFamily="34" charset="0"/>
                <a:cs typeface="Calibri" panose="020F0502020204030204" pitchFamily="34" charset="0"/>
              </a:rPr>
              <a:t>Prendre note de tout problème d’un club.</a:t>
            </a:r>
          </a:p>
          <a:p>
            <a:endParaRPr lang="en-US" sz="2400" dirty="0">
              <a:solidFill>
                <a:schemeClr val="bg1"/>
              </a:solidFill>
              <a:latin typeface="Calibri" panose="020F0502020204030204" pitchFamily="34" charset="0"/>
              <a:cs typeface="Calibri" panose="020F0502020204030204" pitchFamily="34" charset="0"/>
            </a:endParaRPr>
          </a:p>
          <a:p>
            <a:r>
              <a:rPr lang="fr-FR" sz="2400">
                <a:solidFill>
                  <a:schemeClr val="bg1"/>
                </a:solidFill>
                <a:latin typeface="Calibri" panose="020F0502020204030204" pitchFamily="34" charset="0"/>
                <a:cs typeface="Calibri" panose="020F0502020204030204" pitchFamily="34" charset="0"/>
              </a:rPr>
              <a:t>Recommander toute action nécessaire au soutien d’officiels de club</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dirty="0">
                <a:solidFill>
                  <a:schemeClr val="bg1"/>
                </a:solidFill>
                <a:latin typeface="Calibri" panose="020F0502020204030204" pitchFamily="34" charset="0"/>
                <a:cs typeface="Calibri" panose="020F0502020204030204" pitchFamily="34" charset="0"/>
              </a:rPr>
              <a:t>Communications avec le gouverneur </a:t>
            </a:r>
            <a:br>
              <a:rPr lang="fr-FR" sz="3600" dirty="0">
                <a:solidFill>
                  <a:schemeClr val="bg1"/>
                </a:solidFill>
                <a:latin typeface="Calibri" panose="020F0502020204030204" pitchFamily="34" charset="0"/>
                <a:cs typeface="Calibri" panose="020F0502020204030204" pitchFamily="34" charset="0"/>
              </a:rPr>
            </a:br>
            <a:r>
              <a:rPr lang="fr-FR" sz="3600" dirty="0">
                <a:solidFill>
                  <a:schemeClr val="bg1"/>
                </a:solidFill>
                <a:latin typeface="Calibri" panose="020F0502020204030204" pitchFamily="34" charset="0"/>
                <a:cs typeface="Calibri" panose="020F0502020204030204" pitchFamily="34" charset="0"/>
              </a:rPr>
              <a:t>et les coordinateurs SMA du district </a:t>
            </a:r>
          </a:p>
          <a:p>
            <a:endParaRPr lang="fr-FR" sz="3600" dirty="0">
              <a:solidFill>
                <a:schemeClr val="bg1"/>
              </a:solidFill>
              <a:latin typeface="Calibri" panose="020F0502020204030204" pitchFamily="34" charset="0"/>
              <a:cs typeface="Calibri" panose="020F0502020204030204" pitchFamily="34" charset="0"/>
            </a:endParaRP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772400" y="2075245"/>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zone</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Présidente</a:t>
              </a:r>
              <a:r>
                <a:rPr lang="fr-FR"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Vice-président</a:t>
              </a:r>
              <a:r>
                <a:rPr lang="fr-FR"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Secrétaire</a:t>
              </a:r>
              <a:r>
                <a:rPr lang="fr-FR" sz="1200">
                  <a:latin typeface="Calibri" panose="020F0502020204030204" pitchFamily="34" charset="0"/>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dirty="0">
                <a:solidFill>
                  <a:srgbClr val="FFFFFF"/>
                </a:solidFill>
                <a:latin typeface="Calibri" panose="020F0502020204030204" pitchFamily="34" charset="0"/>
                <a:ea typeface="ヒラギノ角ゴ Pro W3"/>
                <a:cs typeface="Calibri" panose="020F0502020204030204" pitchFamily="34" charset="0"/>
              </a:rPr>
              <a:t>Votre quatrième réunion : accent sur l’avenir</a:t>
            </a:r>
          </a:p>
          <a:p>
            <a:r>
              <a:rPr lang="fr-FR" sz="3600" dirty="0">
                <a:solidFill>
                  <a:srgbClr val="FFFFFF"/>
                </a:solidFill>
                <a:latin typeface="Calibri" panose="020F0502020204030204" pitchFamily="34" charset="0"/>
                <a:ea typeface="ヒラギノ角ゴ Pro W3"/>
                <a:cs typeface="Calibri" panose="020F0502020204030204" pitchFamily="34" charset="0"/>
              </a:rPr>
              <a:t>(facultatif)</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183869"/>
            <a:chOff x="1369648" y="2588058"/>
            <a:chExt cx="1905000" cy="3183869"/>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du leadership</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6838122" cy="511268"/>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a:solidFill>
                  <a:srgbClr val="082E87"/>
                </a:solidFill>
                <a:latin typeface="Calibri" panose="020F0502020204030204" pitchFamily="34" charset="0"/>
                <a:cs typeface="Calibri" panose="020F0502020204030204" pitchFamily="34" charset="0"/>
              </a:rPr>
              <a:t>Préparation des officiels entrants</a:t>
            </a:r>
          </a:p>
        </p:txBody>
      </p:sp>
      <p:sp>
        <p:nvSpPr>
          <p:cNvPr id="18" name="TextBox 17"/>
          <p:cNvSpPr txBox="1"/>
          <p:nvPr/>
        </p:nvSpPr>
        <p:spPr>
          <a:xfrm>
            <a:off x="4419600" y="1371600"/>
            <a:ext cx="7543800" cy="5509200"/>
          </a:xfrm>
          <a:prstGeom prst="rect">
            <a:avLst/>
          </a:prstGeom>
          <a:noFill/>
        </p:spPr>
        <p:txBody>
          <a:bodyPr wrap="square" rtlCol="0">
            <a:spAutoFit/>
          </a:bodyPr>
          <a:lstStyle/>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Ouverture de la réunion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Présentations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Transition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Planifier la réussite de son club (Approche Globale Effectif)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Reconnaissance en matière de service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Reconnaissance de la LCIF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fr-FR" sz="2400" dirty="0">
                <a:solidFill>
                  <a:schemeClr val="accent6">
                    <a:lumMod val="75000"/>
                    <a:lumOff val="25000"/>
                  </a:schemeClr>
                </a:solidFill>
                <a:latin typeface="Calibri" panose="020F0502020204030204" pitchFamily="34" charset="0"/>
                <a:cs typeface="Calibri" panose="020F0502020204030204" pitchFamily="34" charset="0"/>
              </a:rPr>
              <a:t>Distinctions</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Coordinateur Équipe mondiale du leadership</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702322" y="2352369"/>
            <a:ext cx="6787356"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fr-FR" sz="3600" b="1" dirty="0">
                <a:solidFill>
                  <a:schemeClr val="bg1"/>
                </a:solidFill>
                <a:latin typeface="Calibri" panose="020F0502020204030204" pitchFamily="34" charset="0"/>
                <a:cs typeface="Calibri" panose="020F0502020204030204" pitchFamily="34" charset="0"/>
              </a:rPr>
              <a:t>Approche Globale Effectif – </a:t>
            </a:r>
            <a:br>
              <a:rPr lang="fr-FR" sz="3600" b="1" dirty="0">
                <a:solidFill>
                  <a:schemeClr val="bg1"/>
                </a:solidFill>
                <a:latin typeface="Calibri" panose="020F0502020204030204" pitchFamily="34" charset="0"/>
                <a:cs typeface="Calibri" panose="020F0502020204030204" pitchFamily="34" charset="0"/>
              </a:rPr>
            </a:br>
            <a:r>
              <a:rPr lang="fr-FR" sz="3600" b="1" dirty="0">
                <a:solidFill>
                  <a:schemeClr val="bg1"/>
                </a:solidFill>
                <a:latin typeface="Calibri" panose="020F0502020204030204" pitchFamily="34" charset="0"/>
                <a:cs typeface="Calibri" panose="020F0502020204030204" pitchFamily="34" charset="0"/>
              </a:rPr>
              <a:t>Rôle du président de zone/région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fr-FR" sz="3200">
                <a:solidFill>
                  <a:srgbClr val="082E87"/>
                </a:solidFill>
                <a:latin typeface="Calibri" panose="020F0502020204030204" pitchFamily="34" charset="0"/>
                <a:ea typeface="Arial" charset="0"/>
                <a:cs typeface="Calibri" panose="020F0502020204030204" pitchFamily="34" charset="0"/>
              </a:rPr>
              <a:t>Comment votre réunion va-t-elle motiver vos clubs à se soutenir mutuellement et à nouer des liens solides avec des responsables de district dévoués ?</a:t>
            </a:r>
          </a:p>
        </p:txBody>
      </p:sp>
      <p:sp>
        <p:nvSpPr>
          <p:cNvPr id="2" name="Rectangle 1"/>
          <p:cNvSpPr/>
          <p:nvPr/>
        </p:nvSpPr>
        <p:spPr>
          <a:xfrm>
            <a:off x="228600" y="452850"/>
            <a:ext cx="3276600" cy="1421928"/>
          </a:xfrm>
          <a:prstGeom prst="rect">
            <a:avLst/>
          </a:prstGeom>
        </p:spPr>
        <p:txBody>
          <a:bodyPr wrap="square">
            <a:spAutoFit/>
          </a:bodyPr>
          <a:lstStyle/>
          <a:p>
            <a:pPr>
              <a:lnSpc>
                <a:spcPct val="90000"/>
              </a:lnSpc>
              <a:spcBef>
                <a:spcPts val="2400"/>
              </a:spcBef>
              <a:defRPr/>
            </a:pPr>
            <a:r>
              <a:rPr lang="fr-FR" sz="3200">
                <a:solidFill>
                  <a:schemeClr val="bg1"/>
                </a:solidFill>
                <a:latin typeface="Calibri" panose="020F0502020204030204" pitchFamily="34" charset="0"/>
                <a:cs typeface="Calibri" panose="020F0502020204030204" pitchFamily="34" charset="0"/>
              </a:rPr>
              <a:t>Qu’est-ce qui motive les clubs de votre zone ?</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51936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60878" y="-50696"/>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fr-FR" sz="3600" b="1">
                <a:solidFill>
                  <a:schemeClr val="bg1"/>
                </a:solidFill>
                <a:latin typeface="Calibri" panose="020F0502020204030204" pitchFamily="34" charset="0"/>
                <a:cs typeface="Calibri" panose="020F0502020204030204" pitchFamily="34" charset="0"/>
              </a:rPr>
              <a:t>Approche Globale Effectif pour présidents de zone/région</a:t>
            </a:r>
          </a:p>
        </p:txBody>
      </p:sp>
      <p:pic>
        <p:nvPicPr>
          <p:cNvPr id="7" name="Picture 6">
            <a:extLst>
              <a:ext uri="{FF2B5EF4-FFF2-40B4-BE49-F238E27FC236}">
                <a16:creationId xmlns:a16="http://schemas.microsoft.com/office/drawing/2014/main" id="{01E1C135-1A3E-0675-954D-B1C6930617A6}"/>
              </a:ext>
            </a:extLst>
          </p:cNvPr>
          <p:cNvPicPr>
            <a:picLocks noChangeAspect="1"/>
          </p:cNvPicPr>
          <p:nvPr/>
        </p:nvPicPr>
        <p:blipFill>
          <a:blip r:embed="rId3"/>
          <a:stretch>
            <a:fillRect/>
          </a:stretch>
        </p:blipFill>
        <p:spPr>
          <a:xfrm>
            <a:off x="160878" y="1241373"/>
            <a:ext cx="6381917" cy="5014912"/>
          </a:xfrm>
          <a:prstGeom prst="rect">
            <a:avLst/>
          </a:prstGeom>
        </p:spPr>
      </p:pic>
      <p:pic>
        <p:nvPicPr>
          <p:cNvPr id="11" name="Picture 10">
            <a:extLst>
              <a:ext uri="{FF2B5EF4-FFF2-40B4-BE49-F238E27FC236}">
                <a16:creationId xmlns:a16="http://schemas.microsoft.com/office/drawing/2014/main" id="{03CEBDBF-3AFE-D5FD-3882-38924B94ABB7}"/>
              </a:ext>
            </a:extLst>
          </p:cNvPr>
          <p:cNvPicPr>
            <a:picLocks noChangeAspect="1"/>
          </p:cNvPicPr>
          <p:nvPr/>
        </p:nvPicPr>
        <p:blipFill>
          <a:blip r:embed="rId4"/>
          <a:stretch>
            <a:fillRect/>
          </a:stretch>
        </p:blipFill>
        <p:spPr>
          <a:xfrm>
            <a:off x="6858000" y="838200"/>
            <a:ext cx="4838598" cy="5616627"/>
          </a:xfrm>
          <a:prstGeom prst="rect">
            <a:avLst/>
          </a:prstGeom>
        </p:spPr>
      </p:pic>
      <p:pic>
        <p:nvPicPr>
          <p:cNvPr id="5" name="Picture 4">
            <a:extLst>
              <a:ext uri="{FF2B5EF4-FFF2-40B4-BE49-F238E27FC236}">
                <a16:creationId xmlns:a16="http://schemas.microsoft.com/office/drawing/2014/main" id="{B3E2AF8C-7EC8-3DC3-9D5E-4EC31560DCE3}"/>
              </a:ext>
            </a:extLst>
          </p:cNvPr>
          <p:cNvPicPr>
            <a:picLocks noChangeAspect="1"/>
          </p:cNvPicPr>
          <p:nvPr/>
        </p:nvPicPr>
        <p:blipFill>
          <a:blip r:embed="rId5"/>
          <a:stretch>
            <a:fillRect/>
          </a:stretch>
        </p:blipFill>
        <p:spPr>
          <a:xfrm>
            <a:off x="10058400" y="4690931"/>
            <a:ext cx="2027802" cy="1967044"/>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fr-FR">
                <a:latin typeface="Calibri" panose="020F0502020204030204" pitchFamily="34" charset="0"/>
                <a:cs typeface="Calibri" panose="020F0502020204030204" pitchFamily="34" charset="0"/>
              </a:rPr>
              <a:t>Suivi de la réunion</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Utilisez ce modèle de procès-verbal pour noter les délibérations des réunions de zone.</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fr-FR"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Extrêmement utile pour tout point de l'ordre du jour devant être reporté à la réunion suivante.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fr-FR"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Bon historique de l’action de la zone.</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a:solidFill>
                  <a:srgbClr val="082E87"/>
                </a:solidFill>
                <a:latin typeface="Calibri" panose="020F0502020204030204" pitchFamily="34" charset="0"/>
                <a:ea typeface="Arial" charset="0"/>
                <a:cs typeface="Calibri" panose="020F0502020204030204" pitchFamily="34" charset="0"/>
              </a:rPr>
              <a:t>Prenez des notes.</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E72FBFC8-2ACE-D68D-A032-79698A0E4388}"/>
              </a:ext>
            </a:extLst>
          </p:cNvPr>
          <p:cNvPicPr>
            <a:picLocks noChangeAspect="1"/>
          </p:cNvPicPr>
          <p:nvPr/>
        </p:nvPicPr>
        <p:blipFill>
          <a:blip r:embed="rId3"/>
          <a:stretch>
            <a:fillRect/>
          </a:stretch>
        </p:blipFill>
        <p:spPr>
          <a:xfrm>
            <a:off x="864253" y="933341"/>
            <a:ext cx="4175947" cy="5538757"/>
          </a:xfrm>
          <a:prstGeom prst="rect">
            <a:avLst/>
          </a:prstGeom>
          <a:ln w="25400">
            <a:solidFill>
              <a:schemeClr val="accent1"/>
            </a:solidFill>
          </a:ln>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Hiérarchisez les questions qui nécessiteront une attention particulière pour les clubs en difficulté de votre zone.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Notez tout suivi nécessaire.</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Commencez à planifier le programme de la réunion de zone suivante et les tâches à effectuer.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2674" y="228600"/>
            <a:ext cx="596625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ea typeface="Arial" charset="0"/>
                <a:cs typeface="Calibri" panose="020F0502020204030204" pitchFamily="34" charset="0"/>
              </a:rPr>
              <a:t>Assurez le suivi de toute action nécessaire au soutien des clubs et au dialogue avec le gouverneur et les coordinateurs SMA du district.</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921F3DDA-9260-478D-117E-69EF261BD997}"/>
              </a:ext>
            </a:extLst>
          </p:cNvPr>
          <p:cNvPicPr>
            <a:picLocks noChangeAspect="1"/>
          </p:cNvPicPr>
          <p:nvPr/>
        </p:nvPicPr>
        <p:blipFill>
          <a:blip r:embed="rId3"/>
          <a:stretch>
            <a:fillRect/>
          </a:stretch>
        </p:blipFill>
        <p:spPr>
          <a:xfrm>
            <a:off x="457200" y="949060"/>
            <a:ext cx="4212119" cy="5524500"/>
          </a:xfrm>
          <a:prstGeom prst="rect">
            <a:avLst/>
          </a:prstGeom>
          <a:ln w="25400">
            <a:solidFill>
              <a:schemeClr val="accent1"/>
            </a:solidFill>
          </a:ln>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fr-FR" sz="3200" dirty="0">
                <a:solidFill>
                  <a:schemeClr val="bg1"/>
                </a:solidFill>
                <a:latin typeface="Calibri" panose="020F0502020204030204" pitchFamily="34" charset="0"/>
                <a:cs typeface="Calibri" panose="020F0502020204030204" pitchFamily="34" charset="0"/>
              </a:rPr>
              <a:t>Vous travaillerez en étroite collaboration </a:t>
            </a:r>
            <a:br>
              <a:rPr lang="fr-FR" sz="3200" dirty="0">
                <a:solidFill>
                  <a:schemeClr val="bg1"/>
                </a:solidFill>
                <a:latin typeface="Calibri" panose="020F0502020204030204" pitchFamily="34" charset="0"/>
                <a:cs typeface="Calibri" panose="020F0502020204030204" pitchFamily="34" charset="0"/>
              </a:rPr>
            </a:br>
            <a:r>
              <a:rPr lang="fr-FR" sz="3200" dirty="0">
                <a:solidFill>
                  <a:schemeClr val="bg1"/>
                </a:solidFill>
                <a:latin typeface="Calibri" panose="020F0502020204030204" pitchFamily="34" charset="0"/>
                <a:cs typeface="Calibri" panose="020F0502020204030204" pitchFamily="34" charset="0"/>
              </a:rPr>
              <a:t>avec ces officiels des clubs</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zone</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Présidente</a:t>
              </a:r>
              <a:r>
                <a:rPr lang="fr-FR" sz="1200">
                  <a:latin typeface="Calibri" panose="020F0502020204030204" pitchFamily="34" charset="0"/>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Vice-président	</a:t>
              </a:r>
            </a:p>
          </p:txBody>
        </p:sp>
      </p:grpSp>
      <p:grpSp>
        <p:nvGrpSpPr>
          <p:cNvPr id="69" name="Group 68"/>
          <p:cNvGrpSpPr>
            <a:grpSpLocks noChangeAspect="1"/>
          </p:cNvGrpSpPr>
          <p:nvPr/>
        </p:nvGrpSpPr>
        <p:grpSpPr>
          <a:xfrm>
            <a:off x="9927951" y="1751722"/>
            <a:ext cx="1515480" cy="2398066"/>
            <a:chOff x="7094604" y="3565858"/>
            <a:chExt cx="1092380" cy="1728560"/>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5050383"/>
              <a:ext cx="1092380" cy="24403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Secrétaire</a:t>
              </a:r>
              <a:r>
                <a:rPr lang="fr-FR" sz="1200">
                  <a:latin typeface="Calibri" panose="020F0502020204030204" pitchFamily="34" charset="0"/>
                  <a:cs typeface="Calibri" panose="020F0502020204030204" pitchFamily="34" charset="0"/>
                </a:rPr>
                <a:t>	</a:t>
              </a:r>
            </a:p>
          </p:txBody>
        </p:sp>
      </p:grpSp>
      <p:grpSp>
        <p:nvGrpSpPr>
          <p:cNvPr id="72" name="Group 71"/>
          <p:cNvGrpSpPr>
            <a:grpSpLocks noChangeAspect="1"/>
          </p:cNvGrpSpPr>
          <p:nvPr/>
        </p:nvGrpSpPr>
        <p:grpSpPr>
          <a:xfrm>
            <a:off x="8777994" y="4110807"/>
            <a:ext cx="1652784" cy="2537409"/>
            <a:chOff x="5566022" y="3532187"/>
            <a:chExt cx="1359382" cy="2086968"/>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632850"/>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commission Service </a:t>
              </a:r>
            </a:p>
            <a:p>
              <a:pPr algn="ctr"/>
              <a:r>
                <a:rPr lang="fr-FR" sz="1200">
                  <a:solidFill>
                    <a:schemeClr val="bg1"/>
                  </a:solidFill>
                </a:rPr>
                <a:t>	</a:t>
              </a:r>
            </a:p>
          </p:txBody>
        </p:sp>
      </p:grpSp>
      <p:grpSp>
        <p:nvGrpSpPr>
          <p:cNvPr id="75" name="Group 74"/>
          <p:cNvGrpSpPr/>
          <p:nvPr/>
        </p:nvGrpSpPr>
        <p:grpSpPr>
          <a:xfrm>
            <a:off x="6870358" y="4110807"/>
            <a:ext cx="1539796" cy="2546186"/>
            <a:chOff x="5471252" y="3446373"/>
            <a:chExt cx="1539796" cy="2546186"/>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769441"/>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commission Effectif</a:t>
              </a:r>
            </a:p>
            <a:p>
              <a:pPr algn="ctr"/>
              <a:r>
                <a:rPr lang="fr-FR" sz="1200">
                  <a:solidFill>
                    <a:schemeClr val="bg1"/>
                  </a:solidFill>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dirty="0">
                <a:solidFill>
                  <a:schemeClr val="bg1"/>
                </a:solidFill>
                <a:latin typeface="Calibri" panose="020F0502020204030204" pitchFamily="34" charset="0"/>
                <a:ea typeface="Arial" charset="0"/>
                <a:cs typeface="Calibri" panose="020F0502020204030204" pitchFamily="34" charset="0"/>
              </a:rPr>
              <a:t>Célébrez les réussites de vos clubs </a:t>
            </a:r>
            <a:br>
              <a:rPr lang="fr-FR" sz="3600" dirty="0">
                <a:solidFill>
                  <a:schemeClr val="bg1"/>
                </a:solidFill>
                <a:latin typeface="Calibri" panose="020F0502020204030204" pitchFamily="34" charset="0"/>
                <a:ea typeface="Arial" charset="0"/>
                <a:cs typeface="Calibri" panose="020F0502020204030204" pitchFamily="34" charset="0"/>
              </a:rPr>
            </a:br>
            <a:r>
              <a:rPr lang="fr-FR" sz="3600" dirty="0">
                <a:solidFill>
                  <a:schemeClr val="bg1"/>
                </a:solidFill>
                <a:latin typeface="Calibri" panose="020F0502020204030204" pitchFamily="34" charset="0"/>
                <a:ea typeface="Arial" charset="0"/>
                <a:cs typeface="Calibri" panose="020F0502020204030204" pitchFamily="34" charset="0"/>
              </a:rPr>
              <a:t>et les accomplissements individuels de Lions.</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fr-FR">
                <a:latin typeface="Calibri" panose="020F0502020204030204" pitchFamily="34" charset="0"/>
                <a:cs typeface="Calibri" panose="020F0502020204030204" pitchFamily="34" charset="0"/>
              </a:rPr>
              <a:t>Distinctions</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990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7153226"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b="1" dirty="0">
                <a:solidFill>
                  <a:srgbClr val="082E87"/>
                </a:solidFill>
                <a:latin typeface="Calibri" panose="020F0502020204030204" pitchFamily="34" charset="0"/>
                <a:ea typeface="Arial" charset="0"/>
                <a:cs typeface="Calibri" panose="020F0502020204030204" pitchFamily="34" charset="0"/>
              </a:rPr>
              <a:t>Reconnaissance de vos mérites.</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265158"/>
            <a:ext cx="7686624" cy="6278642"/>
          </a:xfrm>
          <a:prstGeom prst="rect">
            <a:avLst/>
          </a:prstGeom>
          <a:noFill/>
        </p:spPr>
        <p:txBody>
          <a:bodyPr wrap="square" rtlCol="0">
            <a:spAutoFit/>
          </a:bodyPr>
          <a:lstStyle/>
          <a:p>
            <a:pPr marL="457200" indent="-457200">
              <a:buFont typeface="Arial" panose="020B0604020202020204" pitchFamily="34" charset="0"/>
              <a:buChar char="•"/>
            </a:pPr>
            <a:r>
              <a:rPr lang="fr-FR" sz="2400" dirty="0">
                <a:solidFill>
                  <a:schemeClr val="accent6"/>
                </a:solidFill>
                <a:latin typeface="Calibri" panose="020F0502020204030204" pitchFamily="34" charset="0"/>
                <a:cs typeface="Calibri" panose="020F0502020204030204" pitchFamily="34" charset="0"/>
              </a:rPr>
              <a:t>Prenez connaissance des critères d’attribution du Prix de président de zone ou de région concernant...</a:t>
            </a:r>
          </a:p>
          <a:p>
            <a:pPr marL="739775" indent="234950">
              <a:buFont typeface="Wingdings" panose="05000000000000000000" pitchFamily="2" charset="2"/>
              <a:buChar char="Ø"/>
            </a:pPr>
            <a:r>
              <a:rPr lang="fr-FR" sz="2400" dirty="0">
                <a:solidFill>
                  <a:schemeClr val="accent6"/>
                </a:solidFill>
                <a:latin typeface="Calibri" panose="020F0502020204030204" pitchFamily="34" charset="0"/>
                <a:cs typeface="Calibri" panose="020F0502020204030204" pitchFamily="34" charset="0"/>
              </a:rPr>
              <a:t> Les 90 premiers jours</a:t>
            </a:r>
          </a:p>
          <a:p>
            <a:pPr marL="739775" indent="234950">
              <a:buFont typeface="Wingdings" panose="05000000000000000000" pitchFamily="2" charset="2"/>
              <a:buChar char="Ø"/>
            </a:pPr>
            <a:r>
              <a:rPr lang="fr-FR" sz="2400" dirty="0">
                <a:solidFill>
                  <a:schemeClr val="accent6"/>
                </a:solidFill>
                <a:latin typeface="Calibri" panose="020F0502020204030204" pitchFamily="34" charset="0"/>
                <a:cs typeface="Calibri" panose="020F0502020204030204" pitchFamily="34" charset="0"/>
              </a:rPr>
              <a:t> Votre mandat entier</a:t>
            </a:r>
          </a:p>
          <a:p>
            <a:pPr marL="739775" indent="234950">
              <a:buFont typeface="Wingdings" panose="05000000000000000000" pitchFamily="2" charset="2"/>
              <a:buChar char="Ø"/>
            </a:pPr>
            <a:r>
              <a:rPr lang="fr-FR" sz="2400" dirty="0">
                <a:solidFill>
                  <a:schemeClr val="accent6"/>
                </a:solidFill>
                <a:latin typeface="Calibri" panose="020F0502020204030204" pitchFamily="34" charset="0"/>
                <a:cs typeface="Calibri" panose="020F0502020204030204" pitchFamily="34" charset="0"/>
              </a:rPr>
              <a:t> La fin de l'année d'exercice</a:t>
            </a:r>
          </a:p>
          <a:p>
            <a:pPr marL="739775" indent="234950">
              <a:buFont typeface="Wingdings" panose="05000000000000000000" pitchFamily="2" charset="2"/>
              <a:buChar char="Ø"/>
            </a:pPr>
            <a:r>
              <a:rPr lang="fr-FR" sz="2400">
                <a:solidFill>
                  <a:schemeClr val="accent6"/>
                </a:solidFill>
                <a:latin typeface="Calibri" panose="020F0502020204030204" pitchFamily="34" charset="0"/>
                <a:cs typeface="Calibri" panose="020F0502020204030204" pitchFamily="34" charset="0"/>
              </a:rPr>
              <a:t> La </a:t>
            </a:r>
            <a:r>
              <a:rPr lang="fr-FR" sz="2400" dirty="0">
                <a:solidFill>
                  <a:schemeClr val="accent6"/>
                </a:solidFill>
                <a:latin typeface="Calibri" panose="020F0502020204030204" pitchFamily="34" charset="0"/>
                <a:cs typeface="Calibri" panose="020F0502020204030204" pitchFamily="34" charset="0"/>
              </a:rPr>
              <a:t>fin de l'année civile</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r-FR" sz="2400" dirty="0">
                <a:solidFill>
                  <a:schemeClr val="accent6"/>
                </a:solidFill>
                <a:latin typeface="Calibri" panose="020F0502020204030204" pitchFamily="34" charset="0"/>
                <a:cs typeface="Calibri" panose="020F0502020204030204" pitchFamily="34" charset="0"/>
              </a:rPr>
              <a:t>Remplissez le formulaire de candidature.</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fr-FR" sz="2400" dirty="0">
                <a:solidFill>
                  <a:schemeClr val="accent6"/>
                </a:solidFill>
                <a:latin typeface="Calibri" panose="020F0502020204030204" pitchFamily="34" charset="0"/>
                <a:cs typeface="Calibri" panose="020F0502020204030204" pitchFamily="34" charset="0"/>
              </a:rPr>
              <a:t>Envoyez-le avant le 31 août.</a:t>
            </a:r>
          </a:p>
          <a:p>
            <a:endParaRPr lang="en-US" sz="2400" dirty="0">
              <a:solidFill>
                <a:schemeClr val="accent6"/>
              </a:solidFill>
              <a:latin typeface="Calibri" panose="020F0502020204030204" pitchFamily="34" charset="0"/>
              <a:cs typeface="Calibri" panose="020F0502020204030204" pitchFamily="34" charset="0"/>
            </a:endParaRPr>
          </a:p>
          <a:p>
            <a:r>
              <a:rPr lang="fr-FR" sz="2400" i="1" dirty="0">
                <a:solidFill>
                  <a:schemeClr val="accent6"/>
                </a:solidFill>
                <a:latin typeface="Calibri" panose="020F0502020204030204" pitchFamily="34" charset="0"/>
                <a:cs typeface="Calibri" panose="020F0502020204030204" pitchFamily="34" charset="0"/>
              </a:rPr>
              <a:t>Vous trouverez ce formulaire sur la page</a:t>
            </a:r>
            <a:br>
              <a:rPr lang="fr-FR" sz="2400" i="1" dirty="0">
                <a:solidFill>
                  <a:schemeClr val="accent6"/>
                </a:solidFill>
                <a:latin typeface="Calibri" panose="020F0502020204030204" pitchFamily="34" charset="0"/>
                <a:cs typeface="Calibri" panose="020F0502020204030204" pitchFamily="34" charset="0"/>
              </a:rPr>
            </a:br>
            <a:r>
              <a:rPr lang="fr-FR" sz="2400" i="1" dirty="0">
                <a:solidFill>
                  <a:schemeClr val="accent6"/>
                </a:solidFill>
                <a:latin typeface="Calibri" panose="020F0502020204030204" pitchFamily="34" charset="0"/>
                <a:cs typeface="Calibri" panose="020F0502020204030204" pitchFamily="34" charset="0"/>
              </a:rPr>
              <a:t>‘Distinctions décernées aux présidents de </a:t>
            </a:r>
            <a:br>
              <a:rPr lang="fr-FR" sz="2400" i="1" dirty="0">
                <a:solidFill>
                  <a:schemeClr val="accent6"/>
                </a:solidFill>
                <a:latin typeface="Calibri" panose="020F0502020204030204" pitchFamily="34" charset="0"/>
                <a:cs typeface="Calibri" panose="020F0502020204030204" pitchFamily="34" charset="0"/>
              </a:rPr>
            </a:br>
            <a:r>
              <a:rPr lang="fr-FR" sz="2400" i="1" dirty="0">
                <a:solidFill>
                  <a:schemeClr val="accent6"/>
                </a:solidFill>
                <a:latin typeface="Calibri" panose="020F0502020204030204" pitchFamily="34" charset="0"/>
                <a:cs typeface="Calibri" panose="020F0502020204030204" pitchFamily="34" charset="0"/>
              </a:rPr>
              <a:t>zone et de région’. </a:t>
            </a:r>
          </a:p>
          <a:p>
            <a:r>
              <a:rPr lang="fr-FR" sz="2400" i="1" dirty="0">
                <a:solidFill>
                  <a:schemeClr val="accent6"/>
                </a:solidFill>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2" name="Picture 1" descr="A qr code on a white background&#10;&#10;Description automatically generated">
            <a:extLst>
              <a:ext uri="{FF2B5EF4-FFF2-40B4-BE49-F238E27FC236}">
                <a16:creationId xmlns:a16="http://schemas.microsoft.com/office/drawing/2014/main" id="{C296973B-BD43-312A-9DCB-E4F0D74405D3}"/>
              </a:ext>
            </a:extLst>
          </p:cNvPr>
          <p:cNvPicPr>
            <a:picLocks noChangeAspect="1"/>
          </p:cNvPicPr>
          <p:nvPr/>
        </p:nvPicPr>
        <p:blipFill>
          <a:blip r:embed="rId5"/>
          <a:stretch>
            <a:fillRect/>
          </a:stretch>
        </p:blipFill>
        <p:spPr>
          <a:xfrm>
            <a:off x="9982200" y="4724400"/>
            <a:ext cx="2028825" cy="2028825"/>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fr-FR" sz="3600">
                <a:solidFill>
                  <a:schemeClr val="bg1"/>
                </a:solidFill>
                <a:latin typeface="Calibri" panose="020F0502020204030204" pitchFamily="34" charset="0"/>
                <a:cs typeface="Calibri" panose="020F0502020204030204" pitchFamily="34" charset="0"/>
              </a:rPr>
              <a:t>Liste de contacts LCI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381000" y="1958135"/>
            <a:ext cx="11506200" cy="225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dirty="0">
                <a:solidFill>
                  <a:srgbClr val="FFFFFF"/>
                </a:solidFill>
                <a:latin typeface="Calibri" panose="020F0502020204030204" pitchFamily="34" charset="0"/>
                <a:ea typeface="Arial"/>
                <a:cs typeface="Calibri" panose="020F0502020204030204" pitchFamily="34" charset="0"/>
                <a:sym typeface="HelveticaNeueLT Std Lt"/>
              </a:rPr>
              <a:t>Email : </a:t>
            </a: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fr-FR"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dirty="0">
                <a:solidFill>
                  <a:srgbClr val="FFFFFF"/>
                </a:solidFill>
                <a:latin typeface="Calibri" panose="020F0502020204030204" pitchFamily="34" charset="0"/>
                <a:ea typeface="Arial"/>
                <a:cs typeface="Calibri" panose="020F0502020204030204" pitchFamily="34" charset="0"/>
                <a:sym typeface="HelveticaNeueLT Std Lt"/>
              </a:rPr>
              <a:t>Site Web : </a:t>
            </a:r>
          </a:p>
          <a:p>
            <a:pPr defTabSz="914367" hangingPunct="0">
              <a:defRPr sz="2800" b="0">
                <a:solidFill>
                  <a:srgbClr val="FFFFFF"/>
                </a:solidFill>
                <a:latin typeface="HelveticaNeueLT Std Lt"/>
                <a:ea typeface="HelveticaNeueLT Std Lt"/>
                <a:cs typeface="HelveticaNeueLT Std Lt"/>
                <a:sym typeface="HelveticaNeueLT Std Lt"/>
              </a:defRPr>
            </a:pPr>
            <a:r>
              <a:rPr lang="fr-FR" sz="22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https://www.lionsclubs.org/fr/resources-for-members/resource-center/zone-region-chairpersons</a:t>
            </a:r>
            <a:r>
              <a:rPr lang="fr-FR" sz="2200" dirty="0">
                <a:solidFill>
                  <a:srgbClr val="FFFFFF"/>
                </a:solidFill>
                <a:latin typeface="Calibri" panose="020F0502020204030204" pitchFamily="34" charset="0"/>
                <a:ea typeface="Arial"/>
                <a:cs typeface="Calibri" panose="020F0502020204030204" pitchFamily="34" charset="0"/>
                <a:sym typeface="HelveticaNeueLT Std Lt"/>
              </a:rPr>
              <a:t> </a:t>
            </a:r>
          </a:p>
        </p:txBody>
      </p:sp>
      <p:pic>
        <p:nvPicPr>
          <p:cNvPr id="3" name="Picture 2" descr="A qr code on a white background&#10;&#10;Description automatically generated">
            <a:extLst>
              <a:ext uri="{FF2B5EF4-FFF2-40B4-BE49-F238E27FC236}">
                <a16:creationId xmlns:a16="http://schemas.microsoft.com/office/drawing/2014/main" id="{BE059F9C-7D16-51AA-32E9-9A840F15BEFE}"/>
              </a:ext>
            </a:extLst>
          </p:cNvPr>
          <p:cNvPicPr>
            <a:picLocks noChangeAspect="1"/>
          </p:cNvPicPr>
          <p:nvPr/>
        </p:nvPicPr>
        <p:blipFill>
          <a:blip r:embed="rId6"/>
          <a:stretch>
            <a:fillRect/>
          </a:stretch>
        </p:blipFill>
        <p:spPr>
          <a:xfrm>
            <a:off x="9829801" y="4560484"/>
            <a:ext cx="2082800" cy="2040342"/>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fr-FR">
                <a:latin typeface="Helvetica Neue"/>
              </a:rPr>
              <a:t>Merci de votre attention.</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fr-FR" sz="3200" dirty="0">
                <a:solidFill>
                  <a:schemeClr val="bg1"/>
                </a:solidFill>
                <a:latin typeface="Calibri" panose="020F0502020204030204" pitchFamily="34" charset="0"/>
                <a:cs typeface="Calibri" panose="020F0502020204030204" pitchFamily="34" charset="0"/>
              </a:rPr>
              <a:t>Vous travaillerez en étroite collaboration </a:t>
            </a:r>
            <a:br>
              <a:rPr lang="fr-FR" sz="3200" dirty="0">
                <a:solidFill>
                  <a:schemeClr val="bg1"/>
                </a:solidFill>
                <a:latin typeface="Calibri" panose="020F0502020204030204" pitchFamily="34" charset="0"/>
                <a:cs typeface="Calibri" panose="020F0502020204030204" pitchFamily="34" charset="0"/>
              </a:rPr>
            </a:br>
            <a:r>
              <a:rPr lang="fr-FR" sz="3200" dirty="0">
                <a:solidFill>
                  <a:schemeClr val="bg1"/>
                </a:solidFill>
                <a:latin typeface="Calibri" panose="020F0502020204030204" pitchFamily="34" charset="0"/>
                <a:cs typeface="Calibri" panose="020F0502020204030204" pitchFamily="34" charset="0"/>
              </a:rPr>
              <a:t>avec le gouverneur du district</a:t>
            </a:r>
          </a:p>
        </p:txBody>
      </p:sp>
      <p:sp>
        <p:nvSpPr>
          <p:cNvPr id="47" name="Rectangle 46"/>
          <p:cNvSpPr/>
          <p:nvPr/>
        </p:nvSpPr>
        <p:spPr>
          <a:xfrm>
            <a:off x="5357089" y="16036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5181600"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800" dirty="0">
                <a:solidFill>
                  <a:schemeClr val="accent1"/>
                </a:solidFill>
                <a:latin typeface="Calibri" panose="020F0502020204030204" pitchFamily="34" charset="0"/>
                <a:cs typeface="Calibri" panose="020F0502020204030204" pitchFamily="34" charset="0"/>
              </a:rPr>
              <a:t>et la Structure mondiale d'action</a:t>
            </a: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Gouverneur du district</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Président de zone</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700896" y="2433919"/>
            <a:ext cx="5640472" cy="2838861"/>
            <a:chOff x="5861960" y="2561668"/>
            <a:chExt cx="5640472" cy="2838861"/>
          </a:xfrm>
        </p:grpSpPr>
        <p:grpSp>
          <p:nvGrpSpPr>
            <p:cNvPr id="55" name="Group 54"/>
            <p:cNvGrpSpPr/>
            <p:nvPr/>
          </p:nvGrpSpPr>
          <p:grpSpPr>
            <a:xfrm>
              <a:off x="9678741" y="2566211"/>
              <a:ext cx="1823691" cy="2586455"/>
              <a:chOff x="791588" y="2138143"/>
              <a:chExt cx="1823691" cy="2586455"/>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791588" y="4139823"/>
                <a:ext cx="1823691" cy="584775"/>
              </a:xfrm>
              <a:prstGeom prst="rect">
                <a:avLst/>
              </a:prstGeom>
              <a:noFill/>
            </p:spPr>
            <p:txBody>
              <a:bodyPr wrap="square" rtlCol="0">
                <a:spAutoFit/>
              </a:bodyPr>
              <a:lstStyle/>
              <a:p>
                <a:pPr algn="ctr"/>
                <a:r>
                  <a:rPr lang="fr-FR" sz="1600">
                    <a:solidFill>
                      <a:schemeClr val="bg1"/>
                    </a:solidFill>
                    <a:latin typeface="Calibri" panose="020F0502020204030204" pitchFamily="34" charset="0"/>
                    <a:cs typeface="Calibri" panose="020F0502020204030204" pitchFamily="34" charset="0"/>
                  </a:rPr>
                  <a:t>Coordinatrice Équipe mondiale du service</a:t>
                </a:r>
              </a:p>
            </p:txBody>
          </p:sp>
        </p:grpSp>
        <p:grpSp>
          <p:nvGrpSpPr>
            <p:cNvPr id="58" name="Group 57"/>
            <p:cNvGrpSpPr/>
            <p:nvPr/>
          </p:nvGrpSpPr>
          <p:grpSpPr>
            <a:xfrm>
              <a:off x="5861960" y="2561668"/>
              <a:ext cx="2496002" cy="2814662"/>
              <a:chOff x="663262" y="2066731"/>
              <a:chExt cx="2496002" cy="2814662"/>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663262" y="4050396"/>
                <a:ext cx="2496002" cy="830997"/>
              </a:xfrm>
              <a:prstGeom prst="rect">
                <a:avLst/>
              </a:prstGeom>
              <a:noFill/>
            </p:spPr>
            <p:txBody>
              <a:bodyPr wrap="square" rtlCol="0">
                <a:spAutoFit/>
              </a:bodyPr>
              <a:lstStyle/>
              <a:p>
                <a:pPr algn="ctr"/>
                <a:r>
                  <a:rPr lang="fr-FR" sz="1600" dirty="0">
                    <a:solidFill>
                      <a:schemeClr val="bg1"/>
                    </a:solidFill>
                    <a:latin typeface="Calibri" panose="020F0502020204030204" pitchFamily="34" charset="0"/>
                    <a:cs typeface="Calibri" panose="020F0502020204030204" pitchFamily="34" charset="0"/>
                  </a:rPr>
                  <a:t>Coordinateur </a:t>
                </a:r>
                <a:br>
                  <a:rPr lang="fr-FR" sz="1600" dirty="0">
                    <a:solidFill>
                      <a:schemeClr val="bg1"/>
                    </a:solidFill>
                    <a:latin typeface="Calibri" panose="020F0502020204030204" pitchFamily="34" charset="0"/>
                    <a:cs typeface="Calibri" panose="020F0502020204030204" pitchFamily="34" charset="0"/>
                  </a:rPr>
                </a:br>
                <a:r>
                  <a:rPr lang="fr-FR" sz="1600" dirty="0">
                    <a:solidFill>
                      <a:schemeClr val="bg1"/>
                    </a:solidFill>
                    <a:latin typeface="Calibri" panose="020F0502020204030204" pitchFamily="34" charset="0"/>
                    <a:cs typeface="Calibri" panose="020F0502020204030204" pitchFamily="34" charset="0"/>
                  </a:rPr>
                  <a:t>Équipe mondiale </a:t>
                </a:r>
                <a:br>
                  <a:rPr lang="fr-FR" sz="1600" dirty="0">
                    <a:solidFill>
                      <a:schemeClr val="bg1"/>
                    </a:solidFill>
                    <a:latin typeface="Calibri" panose="020F0502020204030204" pitchFamily="34" charset="0"/>
                    <a:cs typeface="Calibri" panose="020F0502020204030204" pitchFamily="34" charset="0"/>
                  </a:rPr>
                </a:br>
                <a:r>
                  <a:rPr lang="fr-FR" sz="1600" dirty="0">
                    <a:solidFill>
                      <a:schemeClr val="bg1"/>
                    </a:solidFill>
                    <a:latin typeface="Calibri" panose="020F0502020204030204" pitchFamily="34" charset="0"/>
                    <a:cs typeface="Calibri" panose="020F0502020204030204" pitchFamily="34" charset="0"/>
                  </a:rPr>
                  <a:t>de l’effectif</a:t>
                </a:r>
              </a:p>
            </p:txBody>
          </p:sp>
        </p:grpSp>
        <p:grpSp>
          <p:nvGrpSpPr>
            <p:cNvPr id="67" name="Group 66"/>
            <p:cNvGrpSpPr/>
            <p:nvPr/>
          </p:nvGrpSpPr>
          <p:grpSpPr>
            <a:xfrm>
              <a:off x="7791764" y="2561668"/>
              <a:ext cx="2148133" cy="2838861"/>
              <a:chOff x="1276837" y="2598716"/>
              <a:chExt cx="2148133" cy="2838861"/>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76837" y="4606580"/>
                <a:ext cx="2148133" cy="830997"/>
              </a:xfrm>
              <a:prstGeom prst="rect">
                <a:avLst/>
              </a:prstGeom>
              <a:noFill/>
            </p:spPr>
            <p:txBody>
              <a:bodyPr wrap="square" rtlCol="0">
                <a:spAutoFit/>
              </a:bodyPr>
              <a:lstStyle/>
              <a:p>
                <a:pPr algn="ctr"/>
                <a:r>
                  <a:rPr lang="fr-FR" sz="1600" dirty="0">
                    <a:solidFill>
                      <a:schemeClr val="bg1"/>
                    </a:solidFill>
                    <a:latin typeface="Calibri" panose="020F0502020204030204" pitchFamily="34" charset="0"/>
                    <a:cs typeface="Calibri" panose="020F0502020204030204" pitchFamily="34" charset="0"/>
                  </a:rPr>
                  <a:t>Coordinateur </a:t>
                </a:r>
                <a:br>
                  <a:rPr lang="fr-FR" sz="1600" dirty="0">
                    <a:solidFill>
                      <a:schemeClr val="bg1"/>
                    </a:solidFill>
                    <a:latin typeface="Calibri" panose="020F0502020204030204" pitchFamily="34" charset="0"/>
                    <a:cs typeface="Calibri" panose="020F0502020204030204" pitchFamily="34" charset="0"/>
                  </a:rPr>
                </a:br>
                <a:r>
                  <a:rPr lang="fr-FR" sz="1600" dirty="0">
                    <a:solidFill>
                      <a:schemeClr val="bg1"/>
                    </a:solidFill>
                    <a:latin typeface="Calibri" panose="020F0502020204030204" pitchFamily="34" charset="0"/>
                    <a:cs typeface="Calibri" panose="020F0502020204030204" pitchFamily="34" charset="0"/>
                  </a:rPr>
                  <a:t>Équipe mondiale </a:t>
                </a:r>
                <a:br>
                  <a:rPr lang="fr-FR" sz="1600" dirty="0">
                    <a:solidFill>
                      <a:schemeClr val="bg1"/>
                    </a:solidFill>
                    <a:latin typeface="Calibri" panose="020F0502020204030204" pitchFamily="34" charset="0"/>
                    <a:cs typeface="Calibri" panose="020F0502020204030204" pitchFamily="34" charset="0"/>
                  </a:rPr>
                </a:br>
                <a:r>
                  <a:rPr lang="fr-FR" sz="1600" dirty="0">
                    <a:solidFill>
                      <a:schemeClr val="bg1"/>
                    </a:solidFill>
                    <a:latin typeface="Calibri" panose="020F0502020204030204" pitchFamily="34" charset="0"/>
                    <a:cs typeface="Calibri" panose="020F0502020204030204" pitchFamily="34" charset="0"/>
                  </a:rPr>
                  <a:t>du leadership</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341368" y="4488833"/>
            <a:ext cx="1823691" cy="830997"/>
          </a:xfrm>
          <a:prstGeom prst="rect">
            <a:avLst/>
          </a:prstGeom>
          <a:noFill/>
        </p:spPr>
        <p:txBody>
          <a:bodyPr wrap="square" rtlCol="0">
            <a:spAutoFit/>
          </a:bodyPr>
          <a:lstStyle/>
          <a:p>
            <a:pPr algn="ctr"/>
            <a:r>
              <a:rPr lang="fr-FR" sz="1600" dirty="0">
                <a:solidFill>
                  <a:schemeClr val="bg1"/>
                </a:solidFill>
                <a:latin typeface="Calibri" panose="020F0502020204030204" pitchFamily="34" charset="0"/>
                <a:cs typeface="Calibri" panose="020F0502020204030204" pitchFamily="34" charset="0"/>
              </a:rPr>
              <a:t>Coordinatrice Équipe mondiale </a:t>
            </a:r>
            <a:br>
              <a:rPr lang="fr-FR" sz="1600" dirty="0">
                <a:solidFill>
                  <a:schemeClr val="bg1"/>
                </a:solidFill>
                <a:latin typeface="Calibri" panose="020F0502020204030204" pitchFamily="34" charset="0"/>
                <a:cs typeface="Calibri" panose="020F0502020204030204" pitchFamily="34" charset="0"/>
              </a:rPr>
            </a:br>
            <a:r>
              <a:rPr lang="fr-FR" sz="1600" dirty="0">
                <a:solidFill>
                  <a:schemeClr val="bg1"/>
                </a:solidFill>
                <a:latin typeface="Calibri" panose="020F0502020204030204" pitchFamily="34" charset="0"/>
                <a:cs typeface="Calibri" panose="020F0502020204030204" pitchFamily="34" charset="0"/>
              </a:rPr>
              <a:t>de l'extension</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latin typeface="Calibri" panose="020F0502020204030204" pitchFamily="34" charset="0"/>
                <a:cs typeface="Calibri" panose="020F0502020204030204" pitchFamily="34" charset="0"/>
              </a:rPr>
              <a:t>Vous assurez l’interface entre deux niveaux de l’organisation</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400110"/>
          </a:xfrm>
          <a:prstGeom prst="rect">
            <a:avLst/>
          </a:prstGeom>
          <a:noFill/>
        </p:spPr>
        <p:txBody>
          <a:bodyPr wrap="square" rtlCol="0">
            <a:spAutoFit/>
          </a:bodyPr>
          <a:lstStyle/>
          <a:p>
            <a:r>
              <a:rPr lang="fr-FR" i="1">
                <a:solidFill>
                  <a:schemeClr val="accent1"/>
                </a:solidFill>
                <a:latin typeface="Calibri" panose="020F0502020204030204" pitchFamily="34" charset="0"/>
                <a:cs typeface="Calibri" panose="020F0502020204030204" pitchFamily="34" charset="0"/>
              </a:rPr>
              <a:t>Structure mondiale d'action au niveau du district</a:t>
            </a:r>
          </a:p>
        </p:txBody>
      </p:sp>
      <p:sp>
        <p:nvSpPr>
          <p:cNvPr id="18" name="Rectangle 17"/>
          <p:cNvSpPr/>
          <p:nvPr/>
        </p:nvSpPr>
        <p:spPr>
          <a:xfrm>
            <a:off x="7691083" y="1045644"/>
            <a:ext cx="4119917" cy="369332"/>
          </a:xfrm>
          <a:prstGeom prst="rect">
            <a:avLst/>
          </a:prstGeom>
        </p:spPr>
        <p:txBody>
          <a:bodyPr wrap="square">
            <a:spAutoFit/>
          </a:bodyPr>
          <a:lstStyle/>
          <a:p>
            <a:r>
              <a:rPr lang="fr-FR" i="1">
                <a:solidFill>
                  <a:schemeClr val="accent1"/>
                </a:solidFill>
                <a:latin typeface="Calibri" panose="020F0502020204030204" pitchFamily="34" charset="0"/>
                <a:cs typeface="Calibri" panose="020F0502020204030204" pitchFamily="34" charset="0"/>
              </a:rPr>
              <a:t>Comité consultatif du gouverneur du district</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fr-FR" sz="1600">
                  <a:solidFill>
                    <a:schemeClr val="bg1"/>
                  </a:solidFill>
                  <a:latin typeface="Helvetica Neue"/>
                </a:rPr>
                <a:t>Président de zone</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fr-FR" sz="3600" b="1">
                <a:solidFill>
                  <a:schemeClr val="bg1"/>
                </a:solidFill>
                <a:latin typeface="Calibri" panose="020F0502020204030204" pitchFamily="34" charset="0"/>
                <a:cs typeface="Calibri" panose="020F0502020204030204" pitchFamily="34" charset="0"/>
              </a:rPr>
              <a:t>Se préparer à son mandat</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Découvrez l’offre en formations en ligne du Centre de formation Lions.</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Il se peut également que votre district propose des formations en présentiel.</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fr-FR" sz="2400">
                <a:solidFill>
                  <a:schemeClr val="accent6">
                    <a:lumMod val="65000"/>
                    <a:lumOff val="35000"/>
                  </a:schemeClr>
                </a:solidFill>
                <a:latin typeface="Calibri" panose="020F0502020204030204" pitchFamily="34" charset="0"/>
                <a:ea typeface="Arial" charset="0"/>
                <a:cs typeface="Calibri" panose="020F0502020204030204" pitchFamily="34" charset="0"/>
              </a:rPr>
              <a:t>Tenez-vous informé de toute nouvelle ressource proposée aux clubs.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fr-FR" sz="2200">
                <a:solidFill>
                  <a:srgbClr val="56565A"/>
                </a:solidFill>
                <a:latin typeface="HelveticaNeueLT Std Lt" panose="020B0403020202020204" pitchFamily="34" charset="0"/>
                <a:ea typeface="Arial"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5867402" cy="1397101"/>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3200">
                <a:solidFill>
                  <a:srgbClr val="082E87"/>
                </a:solidFill>
                <a:latin typeface="Calibri" panose="020F0502020204030204" pitchFamily="34" charset="0"/>
                <a:cs typeface="Calibri" panose="020F0502020204030204" pitchFamily="34" charset="0"/>
              </a:rPr>
              <a:t>Participez à toute formation de président de zone ou de région offerte par votre district.</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47306</TotalTime>
  <Words>6596</Words>
  <Application>Microsoft Office PowerPoint</Application>
  <PresentationFormat>Widescreen</PresentationFormat>
  <Paragraphs>1017</Paragraphs>
  <Slides>54</Slides>
  <Notes>54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54</vt:i4>
      </vt:variant>
    </vt:vector>
  </HeadingPairs>
  <TitlesOfParts>
    <vt:vector size="71" baseType="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Vous travaillerez en étroite collaboration  avec ces officiels des clubs</vt:lpstr>
      <vt:lpstr>Vous travaillerez en étroite collaboration  avec le gouverneur du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 préparer à diriger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Votre troisième réunion :  accent sur la formation des responsables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1589</cp:revision>
  <cp:lastPrinted>2019-06-12T14:00:21Z</cp:lastPrinted>
  <dcterms:created xsi:type="dcterms:W3CDTF">2016-11-15T15:12:50Z</dcterms:created>
  <dcterms:modified xsi:type="dcterms:W3CDTF">2023-09-22T15:25:41Z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