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7"/>
  </p:notesMasterIdLst>
  <p:sldIdLst>
    <p:sldId id="1137" r:id="rId2"/>
    <p:sldId id="259" r:id="rId3"/>
    <p:sldId id="1114" r:id="rId4"/>
    <p:sldId id="261" r:id="rId5"/>
    <p:sldId id="1156" r:id="rId6"/>
    <p:sldId id="260" r:id="rId7"/>
    <p:sldId id="1151" r:id="rId8"/>
    <p:sldId id="1142" r:id="rId9"/>
    <p:sldId id="1152" r:id="rId10"/>
    <p:sldId id="1153" r:id="rId11"/>
    <p:sldId id="1154" r:id="rId12"/>
    <p:sldId id="1155" r:id="rId13"/>
    <p:sldId id="1157" r:id="rId14"/>
    <p:sldId id="1150" r:id="rId15"/>
    <p:sldId id="1144"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C2A72-4192-4F17-B2F2-BBC09C95A275}" v="55" dt="2023-04-14T21:37:43.508"/>
    <p1510:client id="{18DE39AF-1D60-42F3-B1CD-8D553104D35D}" v="2" dt="2023-04-17T15:50:35.776"/>
    <p1510:client id="{5944BDE1-D02D-4042-ADB2-90813A784DC6}" v="36" dt="2023-06-14T22:04:52.846"/>
    <p1510:client id="{7A530A79-942B-4863-8010-101673DD60DB}" v="3" dt="2023-04-17T16:04:57.497"/>
    <p1510:client id="{964FE9DE-AB07-4123-8491-C248CEF52F38}" v="29" dt="2023-04-21T18:34:06.690"/>
    <p1510:client id="{E8DA8AB6-29AB-4E2B-ACBA-390B98253AF0}" v="2" dt="2023-04-14T20:04:10.182"/>
  </p1510:revLst>
</p1510:revInfo>
</file>

<file path=ppt/tableStyles.xml><?xml version="1.0" encoding="utf-8"?>
<a:tblStyleLst xmlns:a="http://schemas.openxmlformats.org/drawingml/2006/main" def="{16A299CF-C680-4D44-A448-CC42B6D110BA}">
  <a:tblStyle styleId="{16A299CF-C680-4D44-A448-CC42B6D110B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89" autoAdjust="0"/>
  </p:normalViewPr>
  <p:slideViewPr>
    <p:cSldViewPr snapToGrid="0">
      <p:cViewPr varScale="1">
        <p:scale>
          <a:sx n="93" d="100"/>
          <a:sy n="93" d="100"/>
        </p:scale>
        <p:origin x="53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dn2.webdamdb.com/md_Un53NM9g6Bh6.jpg.pdf?v=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e714f982d_2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e714f982d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i-FI" dirty="0">
                <a:solidFill>
                  <a:schemeClr val="accent2"/>
                </a:solidFill>
              </a:rPr>
              <a:t>Vuonna 1957 perustettu Leoklubiohjelma tarjoaa nuorille mahdollisuuksia henkilökohtaiseen kehittymiseen, johtajakoulutukseen ja yhdyskuntapalveluun. Ohjelman tavoitteena on rohkaista 12-30-vuotiaita nuoria osallistumaan aktiivisesti yhdyskuntapalveluhankkeisiin ja vaikuttamaan myönteisesti paikallisyhteisöihinsä.</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073481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buFont typeface="+mj-lt"/>
              <a:buAutoNum type="arabicPeriod"/>
            </a:pPr>
            <a:r>
              <a:rPr lang="fi-FI" sz="1800" dirty="0">
                <a:latin typeface="Calibri"/>
                <a:cs typeface="Calibri"/>
              </a:rPr>
              <a:t>Leoklubien sponsorina toimii lionsklubi, joten lionsklubin on ensin päätettävä, että se haluaa perustaa leoklubin. </a:t>
            </a:r>
          </a:p>
          <a:p>
            <a:pPr fontAlgn="base">
              <a:buFont typeface="+mj-lt"/>
              <a:buAutoNum type="arabicPeriod"/>
            </a:pPr>
            <a:r>
              <a:rPr lang="fi-FI" sz="1800" dirty="0">
                <a:latin typeface="Calibri"/>
                <a:cs typeface="Calibri"/>
              </a:rPr>
              <a:t>Valitkaa leoneuvoja - henkilö, joka haluaa työskennellä nuorten kanssa ja auttaa heitä kasvamaan johtajiksi; hänen on osallistuttava kaikkiin kokouksiin ja tuettava ryhmää</a:t>
            </a:r>
          </a:p>
          <a:p>
            <a:pPr algn="l">
              <a:buAutoNum type="arabicPeriod"/>
            </a:pPr>
            <a:r>
              <a:rPr lang="fi-FI" sz="1800" b="0" i="0" dirty="0">
                <a:solidFill>
                  <a:srgbClr val="000000"/>
                </a:solidFill>
                <a:effectLst/>
                <a:latin typeface="Calibri"/>
                <a:cs typeface="Calibri"/>
              </a:rPr>
              <a:t>Luokaa puitteet - Alpha tai Omega, koulu- tai yhteisöpohjainen </a:t>
            </a:r>
          </a:p>
          <a:p>
            <a:pPr algn="l" rtl="0" fontAlgn="base">
              <a:buFont typeface="+mj-lt"/>
              <a:buAutoNum type="arabicPeriod"/>
            </a:pPr>
            <a:r>
              <a:rPr lang="fi-FI" sz="1800" b="0" i="0" dirty="0">
                <a:solidFill>
                  <a:srgbClr val="000000"/>
                </a:solidFill>
                <a:effectLst/>
                <a:latin typeface="Calibri" panose="020F0502020204030204" pitchFamily="34" charset="0"/>
              </a:rPr>
              <a:t>Miettikää, ketkä olisivat potentiaalisia leoja - </a:t>
            </a:r>
            <a:r>
              <a:rPr lang="fi-FI" sz="3200" b="0" i="0" dirty="0">
                <a:solidFill>
                  <a:srgbClr val="000000"/>
                </a:solidFill>
                <a:effectLst/>
                <a:latin typeface="HelveticaNeue-Light"/>
              </a:rPr>
              <a:t>Hankkikaa potentiaalisten leojen nimiä kouluista, yliopistoista, korkeakouluista, uskonnollisista ryhmistä, nuorisoryhmistä, ystäviltä ja sukulaisilta.</a:t>
            </a:r>
          </a:p>
          <a:p>
            <a:pPr algn="l" rtl="0" fontAlgn="base">
              <a:buFont typeface="+mj-lt"/>
              <a:buAutoNum type="arabicPeriod" startAt="3"/>
            </a:pPr>
            <a:r>
              <a:rPr lang="fi-FI" sz="1800" b="0" i="0" dirty="0">
                <a:solidFill>
                  <a:srgbClr val="000000"/>
                </a:solidFill>
                <a:effectLst/>
                <a:latin typeface="Calibri" panose="020F0502020204030204" pitchFamily="34" charset="0"/>
              </a:rPr>
              <a:t>Kutsukaa mahdollisia jäseniä tiedotustilaisuuteen </a:t>
            </a:r>
          </a:p>
          <a:p>
            <a:pPr algn="l" rtl="0" fontAlgn="base">
              <a:buFont typeface="+mj-lt"/>
              <a:buAutoNum type="arabicPeriod" startAt="4"/>
            </a:pPr>
            <a:r>
              <a:rPr lang="fi-FI" sz="1800" b="0" i="0" dirty="0">
                <a:solidFill>
                  <a:srgbClr val="000000"/>
                </a:solidFill>
                <a:effectLst/>
                <a:latin typeface="Calibri" panose="020F0502020204030204" pitchFamily="34" charset="0"/>
              </a:rPr>
              <a:t>Järjestäkää perustamiskokous - </a:t>
            </a:r>
            <a:r>
              <a:rPr lang="fi-FI" sz="3200" b="0" i="0" dirty="0">
                <a:solidFill>
                  <a:srgbClr val="000000"/>
                </a:solidFill>
                <a:effectLst/>
                <a:latin typeface="HelveticaNeue-Light"/>
              </a:rPr>
              <a:t>Järjestäkää leoklubin perustamiskokous, jossa valitaan leoklubin virkailijat, keskustellaan mahdollisista projekteista, hyväksytään </a:t>
            </a:r>
            <a:r>
              <a:rPr lang="fi-FI" sz="3200" b="1" i="0" u="none" strike="noStrike" dirty="0">
                <a:solidFill>
                  <a:srgbClr val="0A3DAB"/>
                </a:solidFill>
                <a:effectLst/>
                <a:latin typeface="HelveticaNeue-Medium"/>
                <a:hlinkClick r:id="rId3"/>
              </a:rPr>
              <a:t>Leoklubin malli- ja ohjesäännöt</a:t>
            </a:r>
            <a:r>
              <a:rPr lang="fi-FI" sz="3200" b="1" i="0" dirty="0">
                <a:solidFill>
                  <a:srgbClr val="000000"/>
                </a:solidFill>
                <a:effectLst/>
                <a:latin typeface="HelveticaNeue-Light"/>
              </a:rPr>
              <a:t> </a:t>
            </a:r>
            <a:r>
              <a:rPr lang="fi-FI" sz="3200" b="0" i="0" dirty="0">
                <a:solidFill>
                  <a:srgbClr val="000000"/>
                </a:solidFill>
                <a:effectLst/>
                <a:latin typeface="HelveticaNeue-Light"/>
              </a:rPr>
              <a:t>sekä klubikokousten paikka ja aika.</a:t>
            </a:r>
          </a:p>
          <a:p>
            <a:pPr fontAlgn="base">
              <a:buFont typeface="+mj-lt"/>
              <a:buAutoNum type="arabicPeriod" startAt="5"/>
            </a:pPr>
            <a:r>
              <a:rPr lang="fi-FI" sz="1800" b="0" i="0" dirty="0">
                <a:solidFill>
                  <a:srgbClr val="000000"/>
                </a:solidFill>
                <a:effectLst/>
                <a:latin typeface="Calibri"/>
                <a:cs typeface="Calibri"/>
              </a:rPr>
              <a:t>Täytä vaaditut </a:t>
            </a:r>
            <a:r>
              <a:rPr lang="fi-FI" sz="1800" dirty="0">
                <a:latin typeface="Calibri"/>
                <a:cs typeface="Calibri"/>
              </a:rPr>
              <a:t>paperityöt - LCI:ltä voi tilata perustamispaketteja uuden klubin perustamisen tueksi.  Verkkosivuilta löydät myös jäsenhakemukset ja perustamislomakkeet. </a:t>
            </a:r>
          </a:p>
          <a:p>
            <a:pPr algn="l" rtl="0" fontAlgn="base">
              <a:buFont typeface="+mj-lt"/>
              <a:buAutoNum type="arabicPeriod" startAt="6"/>
            </a:pPr>
            <a:r>
              <a:rPr lang="fi-FI" sz="1800" b="0" i="0" dirty="0">
                <a:solidFill>
                  <a:srgbClr val="000000"/>
                </a:solidFill>
                <a:effectLst/>
                <a:latin typeface="Calibri" panose="020F0502020204030204" pitchFamily="34" charset="0"/>
              </a:rPr>
              <a:t>Suunnittelkaa virkaanasettamistilaisuus </a:t>
            </a:r>
          </a:p>
          <a:p>
            <a:pPr algn="l" rtl="0" fontAlgn="base">
              <a:buFont typeface="+mj-lt"/>
              <a:buAutoNum type="arabicPeriod" startAt="6"/>
            </a:pPr>
            <a:r>
              <a:rPr lang="fi-FI" sz="1800" b="0" i="0" dirty="0">
                <a:solidFill>
                  <a:srgbClr val="000000"/>
                </a:solidFill>
                <a:effectLst/>
                <a:latin typeface="Calibri"/>
                <a:cs typeface="Calibri"/>
              </a:rPr>
              <a:t>Taloudellinen velvoite</a:t>
            </a:r>
          </a:p>
        </p:txBody>
      </p:sp>
    </p:spTree>
    <p:extLst>
      <p:ext uri="{BB962C8B-B14F-4D97-AF65-F5344CB8AC3E}">
        <p14:creationId xmlns:p14="http://schemas.microsoft.com/office/powerpoint/2010/main" val="238297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rtl="0" fontAlgn="base">
              <a:buFont typeface="+mj-lt"/>
              <a:buNone/>
            </a:pPr>
            <a:endParaRPr lang="en-US" sz="1800" b="0" i="0" dirty="0">
              <a:solidFill>
                <a:srgbClr val="000000"/>
              </a:solidFill>
              <a:effectLst/>
              <a:latin typeface="Calibri"/>
              <a:cs typeface="Calibri"/>
            </a:endParaRPr>
          </a:p>
        </p:txBody>
      </p:sp>
    </p:spTree>
    <p:extLst>
      <p:ext uri="{BB962C8B-B14F-4D97-AF65-F5344CB8AC3E}">
        <p14:creationId xmlns:p14="http://schemas.microsoft.com/office/powerpoint/2010/main" val="1599278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fi-FI"/>
              <a:t>Tällä videolla leot ympäri maailmaa kertovat kokemuksistaan leoina</a:t>
            </a:r>
          </a:p>
        </p:txBody>
      </p:sp>
    </p:spTree>
    <p:extLst>
      <p:ext uri="{BB962C8B-B14F-4D97-AF65-F5344CB8AC3E}">
        <p14:creationId xmlns:p14="http://schemas.microsoft.com/office/powerpoint/2010/main" val="178001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fi-FI" sz="1800" b="0" i="0">
                <a:solidFill>
                  <a:srgbClr val="000000"/>
                </a:solidFill>
                <a:effectLst/>
                <a:latin typeface="Calibri" panose="020F0502020204030204" pitchFamily="34" charset="0"/>
              </a:rPr>
              <a:t>Leoklubeissa toimivat Lions Clubs Internationalin nuorimmat jäsenet, joiden mielipiteet ja toimet ovat erittäin arvokkaita Lions Internationalin työn edistämisessä. </a:t>
            </a:r>
          </a:p>
        </p:txBody>
      </p:sp>
    </p:spTree>
    <p:extLst>
      <p:ext uri="{BB962C8B-B14F-4D97-AF65-F5344CB8AC3E}">
        <p14:creationId xmlns:p14="http://schemas.microsoft.com/office/powerpoint/2010/main" val="316554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714f982d_2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fi-FI" sz="1000"/>
              <a:t>Leoklubin jäsenet ovat 12-30-vuotiaita. Leoklubeja sponsoroivat paikalliset lionsklubit Lions Clubs Internationalin kautta - LCI on maailman suurin palvelujärjestö, jossa on 1,4 miljoonaa jäsentä eri puolilla maailmaa. Leoklubiohjelma on toiminut vahvana jo yli 65 vuoden ajan ja nyt leoklubeja on yli 7 800 eri puolilla maailmaa. </a:t>
            </a:r>
          </a:p>
        </p:txBody>
      </p:sp>
      <p:sp>
        <p:nvSpPr>
          <p:cNvPr id="153" name="Google Shape;153;g7e714f982d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e714f982d_2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fi-FI" sz="1000"/>
              <a:t>Leot ovat nuoria, jotka haluavat antaa takaisin yhteisöilleen ja palvella muita. </a:t>
            </a:r>
          </a:p>
        </p:txBody>
      </p:sp>
      <p:sp>
        <p:nvSpPr>
          <p:cNvPr id="153" name="Google Shape;153;g7e714f982d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383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sz="1000" dirty="0"/>
          </a:p>
        </p:txBody>
      </p:sp>
      <p:sp>
        <p:nvSpPr>
          <p:cNvPr id="130" name="Google Shape;1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fi-FI"/>
              <a:t>Miksi 12-30-vuotias nuori haluaisi liittyä Leoklubiohjelmaan? </a:t>
            </a:r>
          </a:p>
        </p:txBody>
      </p:sp>
    </p:spTree>
    <p:extLst>
      <p:ext uri="{BB962C8B-B14F-4D97-AF65-F5344CB8AC3E}">
        <p14:creationId xmlns:p14="http://schemas.microsoft.com/office/powerpoint/2010/main" val="2502391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lgn="l" rtl="0" fontAlgn="base">
              <a:buFont typeface="Arial" panose="020B0604020202020204" pitchFamily="34" charset="0"/>
              <a:buNone/>
            </a:pPr>
            <a:r>
              <a:rPr lang="fi-FI" sz="1800" b="0" i="0" dirty="0">
                <a:solidFill>
                  <a:srgbClr val="000000"/>
                </a:solidFill>
                <a:effectLst/>
                <a:latin typeface="Calibri" panose="020F0502020204030204" pitchFamily="34" charset="0"/>
              </a:rPr>
              <a:t>On monia tapoja, joilla ihmiset voivat tukea yhteisöjään - mutta leona toimiminen on paljon muutakin kuin palvelua </a:t>
            </a:r>
          </a:p>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Leoklubin perustaminen auttaa sinua kasvamaan yksilönä ja johtajana </a:t>
            </a:r>
          </a:p>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Mikä on sinulle tärkeää </a:t>
            </a:r>
          </a:p>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Leoklubin perustaminen voi antaa leoille (ja sinulle!) monia mahdollisuuksia — tärkeiden elämäntaitojen kehittämisestä ja paikkakunnalla auttamisesta koko elämän kestäviin ystävyyssuhteisiin muiden samanmielisten ihmisten kanssa. </a:t>
            </a:r>
          </a:p>
          <a:p>
            <a:pPr marL="457200" marR="0" lvl="0" indent="-317500" algn="l" defTabSz="914400" rtl="0" eaLnBrk="1" fontAlgn="base"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i-FI" sz="1800" b="0" i="0" dirty="0">
                <a:solidFill>
                  <a:srgbClr val="000000"/>
                </a:solidFill>
                <a:effectLst/>
                <a:latin typeface="Calibri" panose="020F0502020204030204" pitchFamily="34" charset="0"/>
              </a:rPr>
              <a:t>Johtamistaidot - johtamiskoulutukset, virkailijatehtävät, tapahtumien/projektien suunnittelu </a:t>
            </a:r>
          </a:p>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Lainaus: Leojäsenyyteni aikana olemme tehneet ideoistamme totta. Ihmiset kunnioittavat sitä. </a:t>
            </a:r>
          </a:p>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Leot olivat yllättyneitä siitä, miten mukavaa palvelutyön tekeminen voi olla. Eräs leojäsen totesi: "Tämä oli palvelua? Olisin auttanut, vaikka se ei olisi ollut näin hauskaa." - Cutler Orosi Leo Club </a:t>
            </a:r>
          </a:p>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Verkostoituminen ja tiimin rakentaminen </a:t>
            </a:r>
          </a:p>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Palvelu </a:t>
            </a:r>
          </a:p>
        </p:txBody>
      </p:sp>
    </p:spTree>
    <p:extLst>
      <p:ext uri="{BB962C8B-B14F-4D97-AF65-F5344CB8AC3E}">
        <p14:creationId xmlns:p14="http://schemas.microsoft.com/office/powerpoint/2010/main" val="2633740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fi-FI"/>
              <a:t>Miksi lionsklubinne pitäisi perustaa leoklubi? </a:t>
            </a:r>
            <a:r>
              <a:rPr lang="fi-FI" b="0" i="0">
                <a:solidFill>
                  <a:srgbClr val="000000"/>
                </a:solidFill>
                <a:effectLst/>
                <a:latin typeface="WordVisi_MSFontService"/>
              </a:rPr>
              <a:t>Mitä lionit hyötyvät leoklubin perustamisesta?</a:t>
            </a:r>
          </a:p>
        </p:txBody>
      </p:sp>
    </p:spTree>
    <p:extLst>
      <p:ext uri="{BB962C8B-B14F-4D97-AF65-F5344CB8AC3E}">
        <p14:creationId xmlns:p14="http://schemas.microsoft.com/office/powerpoint/2010/main" val="397138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Kun leoklubi perustetaan, leot ja leoneuvojat liittyvät maailmanlaajuiseen nuorten ihmisten perheeseen, joka tekee maailmasta paremman paikan </a:t>
            </a:r>
          </a:p>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Leoklubin sponsorointi antaa lioneille mahdollisuuden mentoroida ja voimaannuttaa nuoria johtajia ja edistää sitoutumista yhteisöpalveluun - samalla kannustamalla jäseniä pysymään aktiivisesti mukana! </a:t>
            </a:r>
          </a:p>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Tämän päivän johtajat rakentavat huomisen maailmaa </a:t>
            </a:r>
          </a:p>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Leoklubien perustaminen tarjoaa lioneille tavan toimia nuorten kanssa heidän paikkakunnallaan. Leoilla on sama intohimo palvella kuin teilläkin ja he ovat halukkaita tukemaan lionsklubien tekemää työtä. Leojen näkeminen mahdollisina lionjäseninä on tehokas tapa varmistaa lionismin tulevaisuus paikkakunnallanne. </a:t>
            </a:r>
          </a:p>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Leo Club of KIU [Drops of Hope]: Lionien arvokas opastus tasoitti tietä sen selvittämiseksi, mitä leot voivat tehdä yhteiskunnan hyväksi ja miten johtamiskäytäntöjä voidaan parantaa. </a:t>
            </a:r>
          </a:p>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Verkostoituminen </a:t>
            </a:r>
          </a:p>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Johtamistaidot - nuorten johtaminen </a:t>
            </a:r>
          </a:p>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Investointi nuoriin </a:t>
            </a:r>
          </a:p>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Nuorilta oppiminen </a:t>
            </a:r>
          </a:p>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Nuorten jäsenten ja heidän perheidensä innostaminen osallistumaan </a:t>
            </a:r>
          </a:p>
          <a:p>
            <a:pPr algn="l" rtl="0" fontAlgn="base">
              <a:buFont typeface="Arial" panose="020B0604020202020204" pitchFamily="34" charset="0"/>
              <a:buChar char="•"/>
            </a:pPr>
            <a:r>
              <a:rPr lang="fi-FI" sz="1800" b="0" i="0" dirty="0">
                <a:solidFill>
                  <a:srgbClr val="000000"/>
                </a:solidFill>
                <a:effectLst/>
                <a:latin typeface="Calibri" panose="020F0502020204030204" pitchFamily="34" charset="0"/>
              </a:rPr>
              <a:t>Pyrkikää tekemään entistä enemmän yhteisössänne </a:t>
            </a:r>
          </a:p>
        </p:txBody>
      </p:sp>
    </p:spTree>
    <p:extLst>
      <p:ext uri="{BB962C8B-B14F-4D97-AF65-F5344CB8AC3E}">
        <p14:creationId xmlns:p14="http://schemas.microsoft.com/office/powerpoint/2010/main" val="391857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 name="Google Shape;79;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p:cSld name="Title and Conten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3325100" y="1340075"/>
            <a:ext cx="2650200" cy="16125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
        <p:nvSpPr>
          <p:cNvPr id="85" name="Google Shape;85;p13"/>
          <p:cNvSpPr txBox="1">
            <a:spLocks noGrp="1"/>
          </p:cNvSpPr>
          <p:nvPr>
            <p:ph type="subTitle" idx="1"/>
          </p:nvPr>
        </p:nvSpPr>
        <p:spPr>
          <a:xfrm>
            <a:off x="3454075" y="2909450"/>
            <a:ext cx="2450700" cy="5232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itle Slide">
  <p:cSld name="4_Title Slide">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0" y="25735"/>
            <a:ext cx="9144000" cy="776400"/>
          </a:xfrm>
          <a:prstGeom prst="rect">
            <a:avLst/>
          </a:prstGeom>
          <a:noFill/>
          <a:ln>
            <a:noFill/>
          </a:ln>
        </p:spPr>
        <p:txBody>
          <a:bodyPr spcFirstLastPara="1" wrap="square" lIns="91425" tIns="91425" rIns="91425" bIns="91425" anchor="ctr" anchorCtr="0">
            <a:normAutofit/>
          </a:bodyPr>
          <a:lstStyle>
            <a:lvl1pPr marR="0" lvl="0" algn="ctr" rtl="0">
              <a:lnSpc>
                <a:spcPct val="100000"/>
              </a:lnSpc>
              <a:spcBef>
                <a:spcPts val="0"/>
              </a:spcBef>
              <a:spcAft>
                <a:spcPts val="0"/>
              </a:spcAft>
              <a:buClr>
                <a:srgbClr val="3F3F3F"/>
              </a:buClr>
              <a:buSzPts val="1400"/>
              <a:buFont typeface="Arial"/>
              <a:buNone/>
              <a:defRPr sz="3600" b="1"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STER SLIDE - BLANK">
  <p:cSld name="MASTER SLIDE - BLANK">
    <p:bg>
      <p:bgPr>
        <a:solidFill>
          <a:schemeClr val="lt1"/>
        </a:solid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9" name="Google Shape;29;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 name="Google Shape;34;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 name="Google Shape;36;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1" name="Google Shape;41;p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4" name="Google Shape;44;p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 name="Google Shape;5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0" name="Google Shape;60;p9"/>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1" name="Google Shape;61;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0"/>
          <p:cNvSpPr>
            <a:spLocks noGrp="1"/>
          </p:cNvSpPr>
          <p:nvPr>
            <p:ph type="pic" idx="2"/>
          </p:nvPr>
        </p:nvSpPr>
        <p:spPr>
          <a:xfrm>
            <a:off x="3887391" y="740569"/>
            <a:ext cx="4629300" cy="3655200"/>
          </a:xfrm>
          <a:prstGeom prst="rect">
            <a:avLst/>
          </a:prstGeom>
          <a:noFill/>
          <a:ln>
            <a:noFill/>
          </a:ln>
        </p:spPr>
      </p:sp>
      <p:sp>
        <p:nvSpPr>
          <p:cNvPr id="67" name="Google Shape;67;p10"/>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8" name="Google Shape;68;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19468" y="273844"/>
            <a:ext cx="55374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5">
            <a:alphaModFix/>
          </a:blip>
          <a:srcRect l="20139" t="17140" r="42976" b="40534"/>
          <a:stretch/>
        </p:blipFill>
        <p:spPr>
          <a:xfrm>
            <a:off x="6142535" y="-2"/>
            <a:ext cx="3001464" cy="5166659"/>
          </a:xfrm>
          <a:prstGeom prst="rect">
            <a:avLst/>
          </a:prstGeom>
          <a:noFill/>
          <a:ln>
            <a:noFill/>
          </a:ln>
        </p:spPr>
      </p:pic>
      <p:pic>
        <p:nvPicPr>
          <p:cNvPr id="10" name="Google Shape;10;p1"/>
          <p:cNvPicPr preferRelativeResize="0"/>
          <p:nvPr/>
        </p:nvPicPr>
        <p:blipFill rotWithShape="1">
          <a:blip r:embed="rId16">
            <a:alphaModFix/>
          </a:blip>
          <a:srcRect/>
          <a:stretch/>
        </p:blipFill>
        <p:spPr>
          <a:xfrm>
            <a:off x="-1090" y="59138"/>
            <a:ext cx="1259479" cy="1259479"/>
          </a:xfrm>
          <a:prstGeom prst="rect">
            <a:avLst/>
          </a:prstGeom>
          <a:noFill/>
          <a:ln>
            <a:noFill/>
          </a:ln>
        </p:spPr>
      </p:pic>
      <p:pic>
        <p:nvPicPr>
          <p:cNvPr id="11" name="Google Shape;11;p1"/>
          <p:cNvPicPr preferRelativeResize="0"/>
          <p:nvPr/>
        </p:nvPicPr>
        <p:blipFill rotWithShape="1">
          <a:blip r:embed="rId17">
            <a:alphaModFix/>
          </a:blip>
          <a:srcRect l="15744" b="4900"/>
          <a:stretch/>
        </p:blipFill>
        <p:spPr>
          <a:xfrm>
            <a:off x="-1" y="3907181"/>
            <a:ext cx="743919" cy="1259479"/>
          </a:xfrm>
          <a:prstGeom prst="rect">
            <a:avLst/>
          </a:prstGeom>
          <a:noFill/>
          <a:ln>
            <a:noFill/>
          </a:ln>
        </p:spPr>
      </p:pic>
      <p:pic>
        <p:nvPicPr>
          <p:cNvPr id="12" name="Google Shape;12;p1"/>
          <p:cNvPicPr preferRelativeResize="0"/>
          <p:nvPr/>
        </p:nvPicPr>
        <p:blipFill rotWithShape="1">
          <a:blip r:embed="rId18">
            <a:alphaModFix/>
          </a:blip>
          <a:srcRect/>
          <a:stretch/>
        </p:blipFill>
        <p:spPr>
          <a:xfrm>
            <a:off x="7090857" y="262153"/>
            <a:ext cx="1819275" cy="350947"/>
          </a:xfrm>
          <a:prstGeom prst="rect">
            <a:avLst/>
          </a:prstGeom>
          <a:noFill/>
          <a:ln>
            <a:noFill/>
          </a:ln>
        </p:spPr>
      </p:pic>
      <p:sp>
        <p:nvSpPr>
          <p:cNvPr id="13" name="Google Shape;13;p1"/>
          <p:cNvSpPr txBox="1"/>
          <p:nvPr/>
        </p:nvSpPr>
        <p:spPr>
          <a:xfrm>
            <a:off x="8652868" y="4800545"/>
            <a:ext cx="491100" cy="342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GB" sz="800" b="0" i="0" u="none" strike="noStrike" cap="none">
                <a:solidFill>
                  <a:schemeClr val="lt1"/>
                </a:solidFill>
                <a:latin typeface="Arial"/>
                <a:ea typeface="Arial"/>
                <a:cs typeface="Arial"/>
                <a:sym typeface="Arial"/>
              </a:rPr>
              <a:t>‹#›</a:t>
            </a:fld>
            <a:endParaRPr sz="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www.lionsclubs.org/en/v2/resource/download/120142828" TargetMode="External"/><Relationship Id="rId3" Type="http://schemas.openxmlformats.org/officeDocument/2006/relationships/image" Target="../media/image11.png"/><Relationship Id="rId7" Type="http://schemas.openxmlformats.org/officeDocument/2006/relationships/hyperlink" Target="https://www.lionsclubs.org/fi/resources-for-members/resource-center/leo-club-advisor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www.lionsclubs.org/fi/resources-for-members/resource-center/start-a-leo-club" TargetMode="External"/><Relationship Id="rId5" Type="http://schemas.openxmlformats.org/officeDocument/2006/relationships/image" Target="../media/image3.png"/><Relationship Id="rId10" Type="http://schemas.openxmlformats.org/officeDocument/2006/relationships/hyperlink" Target="https://myapps.lionsclubs.org/" TargetMode="External"/><Relationship Id="rId4" Type="http://schemas.openxmlformats.org/officeDocument/2006/relationships/image" Target="../media/image2.png"/><Relationship Id="rId9" Type="http://schemas.openxmlformats.org/officeDocument/2006/relationships/hyperlink" Target="https://www.lionsclubs.org/fi/resources-for-members/resource-center/leo-club-leadership"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ideo" Target="https://www.youtube.com/embed/EHxfYUNFzlY?feature=oembed" TargetMode="Externa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4" name="Picture 3">
            <a:extLst>
              <a:ext uri="{FF2B5EF4-FFF2-40B4-BE49-F238E27FC236}">
                <a16:creationId xmlns:a16="http://schemas.microsoft.com/office/drawing/2014/main" id="{556F9008-759B-BF4A-A397-55EB3B46A4EB}"/>
              </a:ext>
            </a:extLst>
          </p:cNvPr>
          <p:cNvPicPr>
            <a:picLocks noChangeAspect="1"/>
          </p:cNvPicPr>
          <p:nvPr/>
        </p:nvPicPr>
        <p:blipFill rotWithShape="1">
          <a:blip r:embed="rId2"/>
          <a:srcRect l="20140" t="17140" r="42977" b="40535"/>
          <a:stretch/>
        </p:blipFill>
        <p:spPr>
          <a:xfrm>
            <a:off x="6142534" y="-2"/>
            <a:ext cx="3001466" cy="5166661"/>
          </a:xfrm>
          <a:prstGeom prst="rect">
            <a:avLst/>
          </a:prstGeom>
        </p:spPr>
      </p:pic>
      <p:sp>
        <p:nvSpPr>
          <p:cNvPr id="5" name="Headline">
            <a:extLst>
              <a:ext uri="{FF2B5EF4-FFF2-40B4-BE49-F238E27FC236}">
                <a16:creationId xmlns:a16="http://schemas.microsoft.com/office/drawing/2014/main" id="{4E8520BA-3857-4F45-9F89-B8892B3B592C}"/>
              </a:ext>
            </a:extLst>
          </p:cNvPr>
          <p:cNvSpPr txBox="1">
            <a:spLocks/>
          </p:cNvSpPr>
          <p:nvPr/>
        </p:nvSpPr>
        <p:spPr>
          <a:xfrm>
            <a:off x="1859017" y="2256365"/>
            <a:ext cx="5571033" cy="828414"/>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fi-FI" sz="4500">
                <a:solidFill>
                  <a:srgbClr val="55565A"/>
                </a:solidFill>
              </a:rPr>
              <a:t>Leoklubin perustaminen</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a:t>
            </a:fld>
            <a:endParaRPr lang="en-US" sz="750">
              <a:solidFill>
                <a:schemeClr val="bg1"/>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3"/>
          <a:stretch>
            <a:fillRect/>
          </a:stretch>
        </p:blipFill>
        <p:spPr>
          <a:xfrm>
            <a:off x="-1" y="1704425"/>
            <a:ext cx="1932295" cy="1932295"/>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a:off x="-1" y="3907181"/>
            <a:ext cx="743920" cy="1259479"/>
          </a:xfrm>
          <a:prstGeom prst="rect">
            <a:avLst/>
          </a:prstGeom>
        </p:spPr>
      </p:pic>
      <p:pic>
        <p:nvPicPr>
          <p:cNvPr id="20" name="Picture 19">
            <a:extLst>
              <a:ext uri="{FF2B5EF4-FFF2-40B4-BE49-F238E27FC236}">
                <a16:creationId xmlns:a16="http://schemas.microsoft.com/office/drawing/2014/main" id="{500C187D-881A-124B-AD8C-8CCB536CC5D5}"/>
              </a:ext>
            </a:extLst>
          </p:cNvPr>
          <p:cNvPicPr>
            <a:picLocks noChangeAspect="1"/>
          </p:cNvPicPr>
          <p:nvPr/>
        </p:nvPicPr>
        <p:blipFill>
          <a:blip r:embed="rId5"/>
          <a:srcRect/>
          <a:stretch/>
        </p:blipFill>
        <p:spPr>
          <a:xfrm>
            <a:off x="7090857" y="262153"/>
            <a:ext cx="1819275" cy="350947"/>
          </a:xfrm>
          <a:prstGeom prst="rect">
            <a:avLst/>
          </a:prstGeom>
        </p:spPr>
      </p:pic>
    </p:spTree>
    <p:extLst>
      <p:ext uri="{BB962C8B-B14F-4D97-AF65-F5344CB8AC3E}">
        <p14:creationId xmlns:p14="http://schemas.microsoft.com/office/powerpoint/2010/main" val="139427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10</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436557" y="567886"/>
            <a:ext cx="7511505" cy="4370947"/>
          </a:xfrm>
          <a:prstGeom prst="rect">
            <a:avLst/>
          </a:prstGeom>
        </p:spPr>
        <p:txBody>
          <a:bodyPr lIns="91440" tIns="45720" rIns="91440" bIns="45720" anchor="t">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2400">
                <a:solidFill>
                  <a:srgbClr val="55565A"/>
                </a:solidFill>
                <a:latin typeface="Arial" panose="020B0604020202020204" pitchFamily="34" charset="0"/>
                <a:cs typeface="Arial" panose="020B0604020202020204" pitchFamily="34" charset="0"/>
              </a:rPr>
              <a:t>Miksi lionsklubinne pitäisi perustaa </a:t>
            </a:r>
            <a:r>
              <a:rPr lang="fi-FI" sz="2400">
                <a:solidFill>
                  <a:srgbClr val="00B050"/>
                </a:solidFill>
                <a:latin typeface="Arial" panose="020B0604020202020204" pitchFamily="34" charset="0"/>
                <a:cs typeface="Arial" panose="020B0604020202020204" pitchFamily="34" charset="0"/>
              </a:rPr>
              <a:t>leoklubi</a:t>
            </a:r>
            <a:r>
              <a:rPr lang="fi-FI" sz="2400">
                <a:solidFill>
                  <a:srgbClr val="55565A"/>
                </a:solidFill>
                <a:latin typeface="Arial" panose="020B0604020202020204" pitchFamily="34" charset="0"/>
                <a:cs typeface="Arial" panose="020B0604020202020204" pitchFamily="34" charset="0"/>
              </a:rPr>
              <a:t>?</a:t>
            </a: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i-FI" sz="2400" b="0">
                <a:solidFill>
                  <a:srgbClr val="55565A"/>
                </a:solidFill>
                <a:latin typeface="Arial"/>
                <a:cs typeface="Arial"/>
              </a:rPr>
              <a:t>Kasvattaa lionien maailmanlaajuista perhettä </a:t>
            </a:r>
          </a:p>
          <a:p>
            <a:pPr marL="342900" indent="-342900">
              <a:buFont typeface="Arial" panose="020B0604020202020204" pitchFamily="34" charset="0"/>
              <a:buChar char="•"/>
            </a:pPr>
            <a:r>
              <a:rPr lang="fi-FI" sz="2400" b="0">
                <a:solidFill>
                  <a:srgbClr val="55565A"/>
                </a:solidFill>
                <a:latin typeface="Arial" panose="020B0604020202020204" pitchFamily="34" charset="0"/>
                <a:cs typeface="Arial" panose="020B0604020202020204" pitchFamily="34" charset="0"/>
              </a:rPr>
              <a:t>Nuorten johtajien mentorointi ja voimaannuttaminen</a:t>
            </a:r>
          </a:p>
          <a:p>
            <a:pPr marL="342900" indent="-342900">
              <a:buFont typeface="Arial" panose="020B0604020202020204" pitchFamily="34" charset="0"/>
              <a:buChar char="•"/>
            </a:pPr>
            <a:r>
              <a:rPr lang="fi-FI" sz="2400" b="0">
                <a:solidFill>
                  <a:srgbClr val="55565A"/>
                </a:solidFill>
                <a:latin typeface="Arial" panose="020B0604020202020204" pitchFamily="34" charset="0"/>
                <a:cs typeface="Arial" panose="020B0604020202020204" pitchFamily="34" charset="0"/>
              </a:rPr>
              <a:t>Edistää sitoutumista palveluun</a:t>
            </a:r>
          </a:p>
          <a:p>
            <a:pPr marL="342900" indent="-342900">
              <a:buFont typeface="Arial" panose="020B0604020202020204" pitchFamily="34" charset="0"/>
              <a:buChar char="•"/>
            </a:pPr>
            <a:r>
              <a:rPr lang="fi-FI" sz="2400" b="0">
                <a:solidFill>
                  <a:srgbClr val="55565A"/>
                </a:solidFill>
                <a:latin typeface="Arial"/>
                <a:cs typeface="Arial"/>
              </a:rPr>
              <a:t>Nuorten jäsenten ja heidän perheidensä innostaminen osallistumaan</a:t>
            </a:r>
          </a:p>
          <a:p>
            <a:pPr marL="342900" indent="-342900">
              <a:buFont typeface="Arial" panose="020B0604020202020204" pitchFamily="34" charset="0"/>
              <a:buChar char="•"/>
            </a:pPr>
            <a:r>
              <a:rPr lang="fi-FI" sz="2400" b="0">
                <a:solidFill>
                  <a:srgbClr val="55565A"/>
                </a:solidFill>
                <a:latin typeface="Arial" panose="020B0604020202020204" pitchFamily="34" charset="0"/>
                <a:cs typeface="Arial" panose="020B0604020202020204" pitchFamily="34" charset="0"/>
              </a:rPr>
              <a:t>Innostaa ja inspiroida lionjäseniä</a:t>
            </a:r>
          </a:p>
          <a:p>
            <a:pPr marL="342900" indent="-342900">
              <a:buFont typeface="Arial" panose="020B0604020202020204" pitchFamily="34" charset="0"/>
              <a:buChar char="•"/>
            </a:pPr>
            <a:r>
              <a:rPr lang="fi-FI" sz="2400" b="0">
                <a:solidFill>
                  <a:srgbClr val="55565A"/>
                </a:solidFill>
                <a:latin typeface="Arial"/>
                <a:cs typeface="Arial"/>
              </a:rPr>
              <a:t>Saada kumppaneita palveluun </a:t>
            </a:r>
          </a:p>
          <a:p>
            <a:pPr marL="342900" indent="-342900">
              <a:buFont typeface="Arial" panose="020B0604020202020204" pitchFamily="34" charset="0"/>
              <a:buChar char="•"/>
            </a:pPr>
            <a:r>
              <a:rPr lang="fi-FI" sz="2400" b="0">
                <a:solidFill>
                  <a:srgbClr val="55565A"/>
                </a:solidFill>
                <a:latin typeface="Arial"/>
                <a:cs typeface="Arial"/>
              </a:rPr>
              <a:t>Kehittää tulevia lioneita</a:t>
            </a:r>
          </a:p>
          <a:p>
            <a:pPr marL="342900" indent="-342900">
              <a:buFont typeface="Arial" panose="020B0604020202020204" pitchFamily="34" charset="0"/>
              <a:buChar char="•"/>
            </a:pPr>
            <a:endParaRPr lang="en-US" sz="2400" b="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b="0" dirty="0">
              <a:solidFill>
                <a:srgbClr val="5556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7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7516"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7343790"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fi-FI" sz="4500"/>
              <a:t>Miten perustan leoklubin?</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11</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60730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12</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544134" y="551837"/>
            <a:ext cx="7785112" cy="3792199"/>
          </a:xfrm>
          <a:prstGeom prst="rect">
            <a:avLst/>
          </a:prstGeom>
        </p:spPr>
        <p:txBody>
          <a:bodyPr lIns="91440" tIns="45720" rIns="91440" bIns="45720" anchor="t">
            <a:normAutofit fontScale="92500" lnSpcReduction="1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2400" dirty="0">
                <a:solidFill>
                  <a:srgbClr val="55565A"/>
                </a:solidFill>
                <a:latin typeface="Arial" panose="020B0604020202020204" pitchFamily="34" charset="0"/>
                <a:cs typeface="Arial" panose="020B0604020202020204" pitchFamily="34" charset="0"/>
              </a:rPr>
              <a:t>Valmiina perustamaan </a:t>
            </a:r>
            <a:r>
              <a:rPr lang="fi-FI" sz="2400" dirty="0">
                <a:solidFill>
                  <a:srgbClr val="00B050"/>
                </a:solidFill>
                <a:latin typeface="Arial" panose="020B0604020202020204" pitchFamily="34" charset="0"/>
                <a:cs typeface="Arial" panose="020B0604020202020204" pitchFamily="34" charset="0"/>
              </a:rPr>
              <a:t>leoklubin</a:t>
            </a:r>
            <a:r>
              <a:rPr lang="fi-FI" sz="2400" dirty="0">
                <a:solidFill>
                  <a:srgbClr val="55565A"/>
                </a:solidFill>
                <a:latin typeface="Arial" panose="020B0604020202020204" pitchFamily="34" charset="0"/>
                <a:cs typeface="Arial" panose="020B0604020202020204" pitchFamily="34" charset="0"/>
              </a:rPr>
              <a:t>? Näin pääsette aloittamaan!</a:t>
            </a: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i-FI" sz="2400" b="0" dirty="0">
                <a:solidFill>
                  <a:srgbClr val="55565A"/>
                </a:solidFill>
                <a:latin typeface="Arial" panose="020B0604020202020204" pitchFamily="34" charset="0"/>
                <a:cs typeface="Arial" panose="020B0604020202020204" pitchFamily="34" charset="0"/>
              </a:rPr>
              <a:t>Sopikaa leoklubin sponsoroimisesta</a:t>
            </a:r>
          </a:p>
          <a:p>
            <a:pPr marL="342900" indent="-342900">
              <a:buFont typeface="Arial" panose="020B0604020202020204" pitchFamily="34" charset="0"/>
              <a:buChar char="•"/>
            </a:pPr>
            <a:r>
              <a:rPr lang="fi-FI" sz="2400" b="0" dirty="0">
                <a:solidFill>
                  <a:srgbClr val="55565A"/>
                </a:solidFill>
                <a:latin typeface="Arial" panose="020B0604020202020204" pitchFamily="34" charset="0"/>
                <a:cs typeface="Arial" panose="020B0604020202020204" pitchFamily="34" charset="0"/>
              </a:rPr>
              <a:t>Valitkaa leoneuvoja</a:t>
            </a:r>
          </a:p>
          <a:p>
            <a:pPr marL="342900" indent="-342900">
              <a:buFont typeface="Arial" panose="020B0604020202020204" pitchFamily="34" charset="0"/>
              <a:buChar char="•"/>
            </a:pPr>
            <a:r>
              <a:rPr lang="fi-FI" sz="2400" b="0" dirty="0">
                <a:solidFill>
                  <a:srgbClr val="55565A"/>
                </a:solidFill>
                <a:latin typeface="Arial" panose="020B0604020202020204" pitchFamily="34" charset="0"/>
                <a:cs typeface="Arial" panose="020B0604020202020204" pitchFamily="34" charset="0"/>
              </a:rPr>
              <a:t>Päättäkää klubin tyypistä ja mahdollisista jäsenistä</a:t>
            </a:r>
          </a:p>
          <a:p>
            <a:pPr marL="342900" indent="-342900">
              <a:buFont typeface="Arial" panose="020B0604020202020204" pitchFamily="34" charset="0"/>
              <a:buChar char="•"/>
            </a:pPr>
            <a:r>
              <a:rPr lang="fi-FI" sz="2400" b="0" dirty="0">
                <a:solidFill>
                  <a:srgbClr val="55565A"/>
                </a:solidFill>
                <a:latin typeface="Arial" panose="020B0604020202020204" pitchFamily="34" charset="0"/>
                <a:cs typeface="Arial" panose="020B0604020202020204" pitchFamily="34" charset="0"/>
              </a:rPr>
              <a:t>Kutsukaa mahdollisia jäseniä tiedotustilaisuuteen tai palveluaktiviteettiin</a:t>
            </a:r>
          </a:p>
          <a:p>
            <a:pPr marL="342900" indent="-342900">
              <a:buFont typeface="Arial" panose="020B0604020202020204" pitchFamily="34" charset="0"/>
              <a:buChar char="•"/>
            </a:pPr>
            <a:r>
              <a:rPr lang="fi-FI" sz="2400" b="0" dirty="0">
                <a:solidFill>
                  <a:srgbClr val="55565A"/>
                </a:solidFill>
                <a:latin typeface="Arial" panose="020B0604020202020204" pitchFamily="34" charset="0"/>
                <a:cs typeface="Arial" panose="020B0604020202020204" pitchFamily="34" charset="0"/>
              </a:rPr>
              <a:t>Järjestäkää perustamiskokous </a:t>
            </a:r>
          </a:p>
          <a:p>
            <a:pPr marL="342900" indent="-342900">
              <a:buFont typeface="Arial" panose="020B0604020202020204" pitchFamily="34" charset="0"/>
              <a:buChar char="•"/>
            </a:pPr>
            <a:r>
              <a:rPr lang="fi-FI" sz="2400" b="0" dirty="0">
                <a:solidFill>
                  <a:srgbClr val="55565A"/>
                </a:solidFill>
                <a:latin typeface="Arial" panose="020B0604020202020204" pitchFamily="34" charset="0"/>
                <a:cs typeface="Arial" panose="020B0604020202020204" pitchFamily="34" charset="0"/>
              </a:rPr>
              <a:t>Täyttäkää vaaditut paperityöt </a:t>
            </a:r>
          </a:p>
          <a:p>
            <a:pPr marL="342900" indent="-342900">
              <a:buFont typeface="Arial" panose="020B0604020202020204" pitchFamily="34" charset="0"/>
              <a:buChar char="•"/>
            </a:pPr>
            <a:r>
              <a:rPr lang="fi-FI" sz="2400" b="0" dirty="0">
                <a:solidFill>
                  <a:srgbClr val="55565A"/>
                </a:solidFill>
                <a:latin typeface="Arial"/>
                <a:cs typeface="Arial"/>
              </a:rPr>
              <a:t>Maksakaa 100 dollarin perustamismaksu Lions Internationalille </a:t>
            </a:r>
          </a:p>
          <a:p>
            <a:pPr marL="342900" indent="-342900">
              <a:buFont typeface="Arial" panose="020B0604020202020204" pitchFamily="34" charset="0"/>
              <a:buChar char="•"/>
            </a:pPr>
            <a:r>
              <a:rPr lang="fi-FI" sz="2400" b="0" dirty="0">
                <a:solidFill>
                  <a:srgbClr val="55565A"/>
                </a:solidFill>
                <a:latin typeface="Arial"/>
                <a:cs typeface="Arial"/>
              </a:rPr>
              <a:t>Suunnittelkaa virkaanasettamistilaisuus </a:t>
            </a:r>
          </a:p>
        </p:txBody>
      </p:sp>
    </p:spTree>
    <p:extLst>
      <p:ext uri="{BB962C8B-B14F-4D97-AF65-F5344CB8AC3E}">
        <p14:creationId xmlns:p14="http://schemas.microsoft.com/office/powerpoint/2010/main" val="1004270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13</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743918" y="318700"/>
            <a:ext cx="6729681" cy="3588481"/>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2800">
                <a:solidFill>
                  <a:srgbClr val="55565A"/>
                </a:solidFill>
                <a:latin typeface="Arial" panose="020B0604020202020204" pitchFamily="34" charset="0"/>
                <a:cs typeface="Arial" panose="020B0604020202020204" pitchFamily="34" charset="0"/>
              </a:rPr>
              <a:t>Valmiina perustamaan </a:t>
            </a:r>
            <a:r>
              <a:rPr lang="fi-FI" sz="2800">
                <a:solidFill>
                  <a:srgbClr val="00B050"/>
                </a:solidFill>
                <a:latin typeface="Arial" panose="020B0604020202020204" pitchFamily="34" charset="0"/>
                <a:cs typeface="Arial" panose="020B0604020202020204" pitchFamily="34" charset="0"/>
              </a:rPr>
              <a:t>leoklubin</a:t>
            </a:r>
            <a:r>
              <a:rPr lang="fi-FI" sz="2800">
                <a:solidFill>
                  <a:srgbClr val="55565A"/>
                </a:solidFill>
                <a:latin typeface="Arial" panose="020B0604020202020204" pitchFamily="34" charset="0"/>
                <a:cs typeface="Arial" panose="020B0604020202020204" pitchFamily="34" charset="0"/>
              </a:rPr>
              <a:t>? </a:t>
            </a:r>
          </a:p>
          <a:p>
            <a:r>
              <a:rPr lang="fi-FI" sz="2800">
                <a:solidFill>
                  <a:srgbClr val="55565A"/>
                </a:solidFill>
                <a:latin typeface="Arial" panose="020B0604020202020204" pitchFamily="34" charset="0"/>
                <a:cs typeface="Arial" panose="020B0604020202020204" pitchFamily="34" charset="0"/>
              </a:rPr>
              <a:t>Käytä näitä resursseja!</a:t>
            </a:r>
          </a:p>
          <a:p>
            <a:endParaRPr lang="en-US" sz="2400" dirty="0">
              <a:solidFill>
                <a:srgbClr val="55565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i-FI" sz="2000" b="0">
                <a:solidFill>
                  <a:srgbClr val="55565A"/>
                </a:solidFill>
                <a:latin typeface="Arial" panose="020B0604020202020204" pitchFamily="34" charset="0"/>
                <a:cs typeface="Arial" panose="020B0604020202020204" pitchFamily="34" charset="0"/>
                <a:hlinkClick r:id="rId6"/>
              </a:rPr>
              <a:t>Perustakaa leoklubi -verkkosivu</a:t>
            </a:r>
          </a:p>
          <a:p>
            <a:pPr marL="342900" indent="-342900">
              <a:buFont typeface="Arial" panose="020B0604020202020204" pitchFamily="34" charset="0"/>
              <a:buChar char="•"/>
            </a:pPr>
            <a:r>
              <a:rPr lang="fi-FI" sz="2000" b="0">
                <a:solidFill>
                  <a:srgbClr val="55565A"/>
                </a:solidFill>
                <a:latin typeface="Arial" panose="020B0604020202020204" pitchFamily="34" charset="0"/>
                <a:cs typeface="Arial" panose="020B0604020202020204" pitchFamily="34" charset="0"/>
                <a:hlinkClick r:id="rId7"/>
              </a:rPr>
              <a:t>Leoneuvojan verkkosivu</a:t>
            </a:r>
          </a:p>
          <a:p>
            <a:pPr marL="342900" indent="-342900">
              <a:buFont typeface="Arial" panose="020B0604020202020204" pitchFamily="34" charset="0"/>
              <a:buChar char="•"/>
            </a:pPr>
            <a:r>
              <a:rPr lang="fi-FI" sz="2000" b="0">
                <a:solidFill>
                  <a:srgbClr val="55565A"/>
                </a:solidFill>
                <a:latin typeface="Arial" panose="020B0604020202020204" pitchFamily="34" charset="0"/>
                <a:cs typeface="Arial" panose="020B0604020202020204" pitchFamily="34" charset="0"/>
              </a:rPr>
              <a:t>Leovirkailijoiden virkaanasettaminen ja uusien jäsenten jäseneksiottaminen -</a:t>
            </a:r>
            <a:r>
              <a:rPr lang="fi-FI" sz="2000" b="0">
                <a:solidFill>
                  <a:srgbClr val="55565A"/>
                </a:solidFill>
                <a:latin typeface="Arial" panose="020B0604020202020204" pitchFamily="34" charset="0"/>
                <a:cs typeface="Arial" panose="020B0604020202020204" pitchFamily="34" charset="0"/>
                <a:hlinkClick r:id="rId8"/>
              </a:rPr>
              <a:t>opas</a:t>
            </a:r>
          </a:p>
          <a:p>
            <a:pPr marL="342900" indent="-342900">
              <a:buFont typeface="Arial" panose="020B0604020202020204" pitchFamily="34" charset="0"/>
              <a:buChar char="•"/>
            </a:pPr>
            <a:r>
              <a:rPr lang="fi-FI" sz="2000" b="0">
                <a:solidFill>
                  <a:srgbClr val="55565A"/>
                </a:solidFill>
                <a:latin typeface="Arial" panose="020B0604020202020204" pitchFamily="34" charset="0"/>
                <a:cs typeface="Arial" panose="020B0604020202020204" pitchFamily="34" charset="0"/>
                <a:hlinkClick r:id="rId9"/>
              </a:rPr>
              <a:t>Leoklubivirkailijan verkkosivu</a:t>
            </a:r>
          </a:p>
          <a:p>
            <a:pPr marL="342900" indent="-342900">
              <a:buFont typeface="Arial" panose="020B0604020202020204" pitchFamily="34" charset="0"/>
              <a:buChar char="•"/>
            </a:pPr>
            <a:r>
              <a:rPr lang="fi-FI" sz="2000" b="0">
                <a:solidFill>
                  <a:srgbClr val="55565A"/>
                </a:solidFill>
                <a:latin typeface="Arial" panose="020B0604020202020204" pitchFamily="34" charset="0"/>
                <a:cs typeface="Arial" panose="020B0604020202020204" pitchFamily="34" charset="0"/>
              </a:rPr>
              <a:t>Leoklubin jäsenkutsuesite ja julisteet</a:t>
            </a:r>
          </a:p>
          <a:p>
            <a:pPr marL="342900" indent="-342900">
              <a:buFont typeface="Arial" panose="020B0604020202020204" pitchFamily="34" charset="0"/>
              <a:buChar char="•"/>
            </a:pPr>
            <a:r>
              <a:rPr lang="fi-FI" sz="2000" b="0">
                <a:solidFill>
                  <a:srgbClr val="55565A"/>
                </a:solidFill>
                <a:latin typeface="Arial" panose="020B0604020202020204" pitchFamily="34" charset="0"/>
                <a:cs typeface="Arial" panose="020B0604020202020204" pitchFamily="34" charset="0"/>
              </a:rPr>
              <a:t>Leojen oppimispolku </a:t>
            </a:r>
            <a:r>
              <a:rPr lang="fi-FI" sz="2000" b="0">
                <a:solidFill>
                  <a:srgbClr val="55565A"/>
                </a:solidFill>
                <a:latin typeface="Arial" panose="020B0604020202020204" pitchFamily="34" charset="0"/>
                <a:cs typeface="Arial" panose="020B0604020202020204" pitchFamily="34" charset="0"/>
                <a:hlinkClick r:id="rId10"/>
              </a:rPr>
              <a:t>Lionien oppimiskeskuksessa</a:t>
            </a:r>
            <a:r>
              <a:rPr lang="fi-FI" sz="2000" b="0">
                <a:solidFill>
                  <a:srgbClr val="55565A"/>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7016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a:solidFill>
                <a:schemeClr val="lt1">
                  <a:alpha val="44000"/>
                </a:schemeClr>
              </a:solidFill>
            </a:endParaRPr>
          </a:p>
        </p:txBody>
      </p:sp>
      <p:pic>
        <p:nvPicPr>
          <p:cNvPr id="14" name="Picture 13">
            <a:extLst>
              <a:ext uri="{FF2B5EF4-FFF2-40B4-BE49-F238E27FC236}">
                <a16:creationId xmlns:a16="http://schemas.microsoft.com/office/drawing/2014/main" id="{8C8BAAAC-1C2C-1C4C-97E3-EEAFF75572DC}"/>
              </a:ext>
            </a:extLst>
          </p:cNvPr>
          <p:cNvPicPr>
            <a:picLocks noChangeAspect="1"/>
          </p:cNvPicPr>
          <p:nvPr/>
        </p:nvPicPr>
        <p:blipFill rotWithShape="1">
          <a:blip r:embed="rId4"/>
          <a:srcRect l="61299" b="29227"/>
          <a:stretch/>
        </p:blipFill>
        <p:spPr>
          <a:xfrm rot="10800000">
            <a:off x="7580196" y="0"/>
            <a:ext cx="1548772" cy="4248440"/>
          </a:xfrm>
          <a:prstGeom prst="rect">
            <a:avLst/>
          </a:prstGeom>
        </p:spPr>
      </p:pic>
      <p:pic>
        <p:nvPicPr>
          <p:cNvPr id="17" name="Picture 16">
            <a:extLst>
              <a:ext uri="{FF2B5EF4-FFF2-40B4-BE49-F238E27FC236}">
                <a16:creationId xmlns:a16="http://schemas.microsoft.com/office/drawing/2014/main" id="{15535B36-2A84-4843-B7CD-C97216D18086}"/>
              </a:ext>
            </a:extLst>
          </p:cNvPr>
          <p:cNvPicPr>
            <a:picLocks noChangeAspect="1"/>
          </p:cNvPicPr>
          <p:nvPr/>
        </p:nvPicPr>
        <p:blipFill rotWithShape="1">
          <a:blip r:embed="rId5"/>
          <a:srcRect l="15744" b="4901"/>
          <a:stretch/>
        </p:blipFill>
        <p:spPr>
          <a:xfrm>
            <a:off x="0" y="3884022"/>
            <a:ext cx="743920" cy="1259479"/>
          </a:xfrm>
          <a:prstGeom prst="rect">
            <a:avLst/>
          </a:prstGeom>
        </p:spPr>
      </p:pic>
      <p:sp>
        <p:nvSpPr>
          <p:cNvPr id="16" name="Page Number - White">
            <a:extLst>
              <a:ext uri="{FF2B5EF4-FFF2-40B4-BE49-F238E27FC236}">
                <a16:creationId xmlns:a16="http://schemas.microsoft.com/office/drawing/2014/main" id="{4FC51006-FDCC-E647-BDD4-387B9FA8BD22}"/>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14</a:t>
            </a:fld>
            <a:endParaRPr lang="en-US" sz="750">
              <a:solidFill>
                <a:schemeClr val="bg1"/>
              </a:solidFill>
            </a:endParaRPr>
          </a:p>
        </p:txBody>
      </p:sp>
      <p:pic>
        <p:nvPicPr>
          <p:cNvPr id="2" name="Online Media 1" title="It’s Your Time | Youth &amp; Young Adult Volunteerism | Leo Clubs | :60">
            <a:hlinkClick r:id="" action="ppaction://media"/>
            <a:extLst>
              <a:ext uri="{FF2B5EF4-FFF2-40B4-BE49-F238E27FC236}">
                <a16:creationId xmlns:a16="http://schemas.microsoft.com/office/drawing/2014/main" id="{9B92DC00-6F07-F68E-E60D-B8B7206D8BA9}"/>
              </a:ext>
            </a:extLst>
          </p:cNvPr>
          <p:cNvPicPr>
            <a:picLocks noRot="1" noChangeAspect="1"/>
          </p:cNvPicPr>
          <p:nvPr>
            <a:videoFile r:link="rId1"/>
          </p:nvPr>
        </p:nvPicPr>
        <p:blipFill>
          <a:blip r:embed="rId6"/>
          <a:stretch>
            <a:fillRect/>
          </a:stretch>
        </p:blipFill>
        <p:spPr>
          <a:xfrm>
            <a:off x="-15032" y="-1"/>
            <a:ext cx="9144000" cy="5166360"/>
          </a:xfrm>
          <a:prstGeom prst="rect">
            <a:avLst/>
          </a:prstGeom>
        </p:spPr>
      </p:pic>
    </p:spTree>
    <p:extLst>
      <p:ext uri="{BB962C8B-B14F-4D97-AF65-F5344CB8AC3E}">
        <p14:creationId xmlns:p14="http://schemas.microsoft.com/office/powerpoint/2010/main" val="328131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chemeClr val="bg1"/>
                </a:solidFill>
              </a:rPr>
              <a:pPr eaLnBrk="0" hangingPunct="0">
                <a:spcBef>
                  <a:spcPct val="50000"/>
                </a:spcBef>
                <a:defRPr/>
              </a:pPr>
              <a:t>15</a:t>
            </a:fld>
            <a:endParaRPr lang="en-US" sz="75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2"/>
          <a:srcRect l="9873" t="10769" r="64229" b="50895"/>
          <a:stretch/>
        </p:blipFill>
        <p:spPr>
          <a:xfrm>
            <a:off x="8148796" y="0"/>
            <a:ext cx="995204" cy="2209800"/>
          </a:xfrm>
          <a:prstGeom prst="rect">
            <a:avLst/>
          </a:prstGeom>
        </p:spPr>
      </p:pic>
      <p:sp>
        <p:nvSpPr>
          <p:cNvPr id="10" name="Headline">
            <a:extLst>
              <a:ext uri="{FF2B5EF4-FFF2-40B4-BE49-F238E27FC236}">
                <a16:creationId xmlns:a16="http://schemas.microsoft.com/office/drawing/2014/main" id="{AABAD8D0-5BDB-BC49-AF32-288AED58FC17}"/>
              </a:ext>
            </a:extLst>
          </p:cNvPr>
          <p:cNvSpPr txBox="1">
            <a:spLocks/>
          </p:cNvSpPr>
          <p:nvPr/>
        </p:nvSpPr>
        <p:spPr>
          <a:xfrm>
            <a:off x="2691189" y="2825079"/>
            <a:ext cx="3761621" cy="747562"/>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spcBef>
                <a:spcPts val="0"/>
              </a:spcBef>
            </a:pPr>
            <a:r>
              <a:rPr lang="fi-FI"/>
              <a:t>Kysymykset</a:t>
            </a:r>
          </a:p>
        </p:txBody>
      </p:sp>
      <p:pic>
        <p:nvPicPr>
          <p:cNvPr id="11" name="Picture 10">
            <a:extLst>
              <a:ext uri="{FF2B5EF4-FFF2-40B4-BE49-F238E27FC236}">
                <a16:creationId xmlns:a16="http://schemas.microsoft.com/office/drawing/2014/main" id="{452A85CD-EF90-E24C-ACB9-CEC7C2079ACC}"/>
              </a:ext>
            </a:extLst>
          </p:cNvPr>
          <p:cNvPicPr>
            <a:picLocks noChangeAspect="1"/>
          </p:cNvPicPr>
          <p:nvPr/>
        </p:nvPicPr>
        <p:blipFill>
          <a:blip r:embed="rId3"/>
          <a:stretch>
            <a:fillRect/>
          </a:stretch>
        </p:blipFill>
        <p:spPr>
          <a:xfrm>
            <a:off x="3806279" y="1420637"/>
            <a:ext cx="1531439" cy="1531439"/>
          </a:xfrm>
          <a:prstGeom prst="rect">
            <a:avLst/>
          </a:prstGeom>
        </p:spPr>
      </p:pic>
      <p:pic>
        <p:nvPicPr>
          <p:cNvPr id="12" name="Picture 11">
            <a:extLst>
              <a:ext uri="{FF2B5EF4-FFF2-40B4-BE49-F238E27FC236}">
                <a16:creationId xmlns:a16="http://schemas.microsoft.com/office/drawing/2014/main" id="{390468D0-8D40-594B-8081-4D8C4F4EBCA9}"/>
              </a:ext>
            </a:extLst>
          </p:cNvPr>
          <p:cNvPicPr>
            <a:picLocks noChangeAspect="1"/>
          </p:cNvPicPr>
          <p:nvPr/>
        </p:nvPicPr>
        <p:blipFill rotWithShape="1">
          <a:blip r:embed="rId4"/>
          <a:srcRect l="15744" b="4901"/>
          <a:stretch/>
        </p:blipFill>
        <p:spPr>
          <a:xfrm>
            <a:off x="0" y="3884022"/>
            <a:ext cx="743920" cy="1259479"/>
          </a:xfrm>
          <a:prstGeom prst="rect">
            <a:avLst/>
          </a:prstGeom>
        </p:spPr>
      </p:pic>
      <p:sp>
        <p:nvSpPr>
          <p:cNvPr id="13" name="Copyright">
            <a:extLst>
              <a:ext uri="{FF2B5EF4-FFF2-40B4-BE49-F238E27FC236}">
                <a16:creationId xmlns:a16="http://schemas.microsoft.com/office/drawing/2014/main" id="{556327CB-2D25-4048-8888-B14AA8D6B07A}"/>
              </a:ext>
            </a:extLst>
          </p:cNvPr>
          <p:cNvSpPr txBox="1"/>
          <p:nvPr/>
        </p:nvSpPr>
        <p:spPr>
          <a:xfrm>
            <a:off x="2378827" y="4686301"/>
            <a:ext cx="3076042" cy="276999"/>
          </a:xfrm>
          <a:prstGeom prst="rect">
            <a:avLst/>
          </a:prstGeom>
          <a:noFill/>
        </p:spPr>
        <p:txBody>
          <a:bodyPr wrap="square" rtlCol="0">
            <a:spAutoFit/>
          </a:bodyPr>
          <a:lstStyle/>
          <a:p>
            <a:r>
              <a:rPr lang="fi-FI" sz="1200" b="1">
                <a:solidFill>
                  <a:schemeClr val="bg1"/>
                </a:solidFill>
              </a:rPr>
              <a:t>© 2020 Lions Clubs International</a:t>
            </a:r>
          </a:p>
        </p:txBody>
      </p:sp>
    </p:spTree>
    <p:extLst>
      <p:ext uri="{BB962C8B-B14F-4D97-AF65-F5344CB8AC3E}">
        <p14:creationId xmlns:p14="http://schemas.microsoft.com/office/powerpoint/2010/main" val="31642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anim calcmode="lin" valueType="num">
                                      <p:cBhvr>
                                        <p:cTn id="8" dur="300" fill="hold"/>
                                        <p:tgtEl>
                                          <p:spTgt spid="11"/>
                                        </p:tgtEl>
                                        <p:attrNameLst>
                                          <p:attrName>ppt_x</p:attrName>
                                        </p:attrNameLst>
                                      </p:cBhvr>
                                      <p:tavLst>
                                        <p:tav tm="0">
                                          <p:val>
                                            <p:strVal val="#ppt_x"/>
                                          </p:val>
                                        </p:tav>
                                        <p:tav tm="100000">
                                          <p:val>
                                            <p:strVal val="#ppt_x"/>
                                          </p:val>
                                        </p:tav>
                                      </p:tavLst>
                                    </p:anim>
                                    <p:anim calcmode="lin" valueType="num">
                                      <p:cBhvr>
                                        <p:cTn id="9" dur="3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sp>
        <p:nvSpPr>
          <p:cNvPr id="125" name="Google Shape;125;p22"/>
          <p:cNvSpPr txBox="1"/>
          <p:nvPr/>
        </p:nvSpPr>
        <p:spPr>
          <a:xfrm>
            <a:off x="662375" y="1568900"/>
            <a:ext cx="4742400" cy="230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fi-FI" sz="2400" b="0" i="0" u="none" strike="noStrike" cap="none">
                <a:solidFill>
                  <a:schemeClr val="dk2"/>
                </a:solidFill>
                <a:latin typeface="Arial"/>
                <a:ea typeface="Arial"/>
                <a:cs typeface="Arial"/>
                <a:sym typeface="Arial"/>
              </a:rPr>
              <a:t>Tarjota maailman nuorille tilaisuus kehittyä ja osallistua yksin ja yhdessä paikallisen, kansallisen ja kansainvälisen yhteisöjen vastuuntuntoisina jäseninä.</a:t>
            </a:r>
          </a:p>
        </p:txBody>
      </p:sp>
      <p:sp>
        <p:nvSpPr>
          <p:cNvPr id="126" name="Google Shape;126;p22"/>
          <p:cNvSpPr txBox="1"/>
          <p:nvPr/>
        </p:nvSpPr>
        <p:spPr>
          <a:xfrm>
            <a:off x="1380502" y="424359"/>
            <a:ext cx="4349700" cy="1018200"/>
          </a:xfrm>
          <a:prstGeom prst="rect">
            <a:avLst/>
          </a:prstGeom>
          <a:no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chemeClr val="lt1"/>
              </a:buClr>
              <a:buSzPts val="2400"/>
              <a:buFont typeface="Arial"/>
              <a:buNone/>
            </a:pPr>
            <a:r>
              <a:rPr lang="fi-FI" sz="3600" b="1">
                <a:solidFill>
                  <a:schemeClr val="accent3"/>
                </a:solidFill>
              </a:rPr>
              <a:t>Leoklubiohjelman tavoite</a:t>
            </a:r>
          </a:p>
        </p:txBody>
      </p:sp>
      <p:pic>
        <p:nvPicPr>
          <p:cNvPr id="127" name="Google Shape;127;p22"/>
          <p:cNvPicPr preferRelativeResize="0"/>
          <p:nvPr/>
        </p:nvPicPr>
        <p:blipFill>
          <a:blip r:embed="rId3"/>
          <a:srcRect l="9983" r="9983"/>
          <a:stretch/>
        </p:blipFill>
        <p:spPr>
          <a:xfrm>
            <a:off x="5836875" y="1112900"/>
            <a:ext cx="3307131" cy="27581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0"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5456321"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fi-FI" sz="4500"/>
              <a:t>Keitä leot ovat?</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3</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3"/>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283166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24"/>
          <p:cNvSpPr txBox="1"/>
          <p:nvPr/>
        </p:nvSpPr>
        <p:spPr>
          <a:xfrm>
            <a:off x="1186950" y="129625"/>
            <a:ext cx="5397000" cy="6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i-FI" sz="3600" b="1">
                <a:solidFill>
                  <a:schemeClr val="accent3"/>
                </a:solidFill>
              </a:rPr>
              <a:t>Keitä leot ovat?</a:t>
            </a:r>
          </a:p>
        </p:txBody>
      </p:sp>
      <p:sp>
        <p:nvSpPr>
          <p:cNvPr id="159" name="Google Shape;159;p24"/>
          <p:cNvSpPr txBox="1"/>
          <p:nvPr/>
        </p:nvSpPr>
        <p:spPr>
          <a:xfrm>
            <a:off x="1261226" y="1015938"/>
            <a:ext cx="3639020" cy="1305633"/>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i-FI" sz="1800" b="1" dirty="0">
                <a:solidFill>
                  <a:schemeClr val="accent2"/>
                </a:solidFill>
              </a:rPr>
              <a:t>Leo tarkoittaa</a:t>
            </a:r>
          </a:p>
          <a:p>
            <a:pPr marL="0" lvl="0" indent="0" algn="l" rtl="0">
              <a:spcBef>
                <a:spcPts val="0"/>
              </a:spcBef>
              <a:spcAft>
                <a:spcPts val="0"/>
              </a:spcAft>
              <a:buNone/>
            </a:pPr>
            <a:r>
              <a:rPr lang="fi-FI" sz="1600" b="1" dirty="0">
                <a:solidFill>
                  <a:schemeClr val="accent2"/>
                </a:solidFill>
              </a:rPr>
              <a:t>L</a:t>
            </a:r>
            <a:r>
              <a:rPr lang="fi-FI" dirty="0">
                <a:solidFill>
                  <a:schemeClr val="accent2"/>
                </a:solidFill>
              </a:rPr>
              <a:t>eadership – Johtajuus </a:t>
            </a:r>
          </a:p>
          <a:p>
            <a:pPr marL="0" lvl="0" indent="0" algn="l" rtl="0">
              <a:spcBef>
                <a:spcPts val="0"/>
              </a:spcBef>
              <a:spcAft>
                <a:spcPts val="0"/>
              </a:spcAft>
              <a:buNone/>
            </a:pPr>
            <a:r>
              <a:rPr lang="fi-FI" sz="1600" b="1" dirty="0">
                <a:solidFill>
                  <a:schemeClr val="accent2"/>
                </a:solidFill>
              </a:rPr>
              <a:t>E</a:t>
            </a:r>
            <a:r>
              <a:rPr lang="fi-FI" dirty="0">
                <a:solidFill>
                  <a:schemeClr val="accent2"/>
                </a:solidFill>
              </a:rPr>
              <a:t>xperience – Kokemus</a:t>
            </a:r>
          </a:p>
          <a:p>
            <a:pPr marL="0" lvl="0" indent="0" algn="l" rtl="0">
              <a:spcBef>
                <a:spcPts val="0"/>
              </a:spcBef>
              <a:spcAft>
                <a:spcPts val="0"/>
              </a:spcAft>
              <a:buNone/>
            </a:pPr>
            <a:r>
              <a:rPr lang="fi-FI" sz="1600" b="1" dirty="0">
                <a:solidFill>
                  <a:schemeClr val="accent2"/>
                </a:solidFill>
              </a:rPr>
              <a:t>O</a:t>
            </a:r>
            <a:r>
              <a:rPr lang="fi-FI" dirty="0">
                <a:solidFill>
                  <a:schemeClr val="accent2"/>
                </a:solidFill>
              </a:rPr>
              <a:t>pportunity –  Mahdollisuus</a:t>
            </a:r>
          </a:p>
        </p:txBody>
      </p:sp>
      <p:sp>
        <p:nvSpPr>
          <p:cNvPr id="162" name="Google Shape;162;p24"/>
          <p:cNvSpPr txBox="1"/>
          <p:nvPr/>
        </p:nvSpPr>
        <p:spPr>
          <a:xfrm>
            <a:off x="1261226" y="2404721"/>
            <a:ext cx="6282574" cy="13056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FI" sz="1800" b="1">
                <a:solidFill>
                  <a:schemeClr val="accent2"/>
                </a:solidFill>
              </a:rPr>
              <a:t>Lionit ja leot</a:t>
            </a:r>
          </a:p>
          <a:p>
            <a:r>
              <a:rPr lang="fi-FI">
                <a:solidFill>
                  <a:schemeClr val="accent2"/>
                </a:solidFill>
              </a:rPr>
              <a:t>Leoklubeja sponsoroivat paikalliset lionsklubit Lions Internationalin kautta. Sponsoroiva lionsklubi voi auttaa leoklubin organisoinnissa, valvonnassa ja ohjauksessa. Leot auttavat lionsklubeja luovilla ideoilla ja toimivat palvelukumppaneina. </a:t>
            </a:r>
          </a:p>
        </p:txBody>
      </p:sp>
      <p:sp>
        <p:nvSpPr>
          <p:cNvPr id="165" name="Google Shape;165;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p:nvPr/>
        </p:nvSpPr>
        <p:spPr>
          <a:xfrm>
            <a:off x="1332725" y="1151106"/>
            <a:ext cx="3633558" cy="94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i-FI" sz="1800" b="1" i="0" strike="noStrike" cap="none">
                <a:solidFill>
                  <a:schemeClr val="accent2"/>
                </a:solidFill>
              </a:rPr>
              <a:t>Alpha-leoklubit</a:t>
            </a:r>
            <a:r>
              <a:rPr lang="fi-FI" sz="1800" b="0" i="0" strike="noStrike" cap="none">
                <a:solidFill>
                  <a:schemeClr val="accent2"/>
                </a:solidFill>
                <a:latin typeface="Arial"/>
                <a:ea typeface="Arial"/>
                <a:cs typeface="Arial"/>
                <a:sym typeface="Arial"/>
              </a:rPr>
              <a:t> </a:t>
            </a:r>
          </a:p>
          <a:p>
            <a:pPr marL="0" marR="0" lvl="0" indent="0" algn="l" rtl="0">
              <a:lnSpc>
                <a:spcPct val="100000"/>
              </a:lnSpc>
              <a:spcBef>
                <a:spcPts val="0"/>
              </a:spcBef>
              <a:spcAft>
                <a:spcPts val="0"/>
              </a:spcAft>
              <a:buClr>
                <a:srgbClr val="000000"/>
              </a:buClr>
              <a:buSzPts val="1200"/>
              <a:buFont typeface="Arial"/>
              <a:buNone/>
            </a:pPr>
            <a:r>
              <a:rPr lang="fi-FI" b="0" i="0" u="none" strike="noStrike" cap="none">
                <a:solidFill>
                  <a:schemeClr val="accent2"/>
                </a:solidFill>
                <a:latin typeface="Arial"/>
                <a:ea typeface="Arial"/>
                <a:cs typeface="Arial"/>
                <a:sym typeface="Arial"/>
              </a:rPr>
              <a:t>12-18-vuotiaat</a:t>
            </a:r>
          </a:p>
          <a:p>
            <a:pPr marL="0" marR="0" lvl="0" indent="0" algn="l" rtl="0">
              <a:lnSpc>
                <a:spcPct val="100000"/>
              </a:lnSpc>
              <a:spcBef>
                <a:spcPts val="0"/>
              </a:spcBef>
              <a:spcAft>
                <a:spcPts val="0"/>
              </a:spcAft>
              <a:buClr>
                <a:srgbClr val="000000"/>
              </a:buClr>
              <a:buSzPts val="1200"/>
              <a:buFont typeface="Arial"/>
              <a:buNone/>
            </a:pPr>
            <a:r>
              <a:rPr lang="fi-FI" b="0" i="0" u="none" strike="noStrike" cap="none">
                <a:solidFill>
                  <a:schemeClr val="accent2"/>
                </a:solidFill>
                <a:latin typeface="Arial"/>
                <a:ea typeface="Arial"/>
                <a:cs typeface="Arial"/>
                <a:sym typeface="Arial"/>
              </a:rPr>
              <a:t>Keskittyy teini-ikäisten yksilölliseen ja sosiaaliseen kehitykseen. </a:t>
            </a:r>
          </a:p>
        </p:txBody>
      </p:sp>
      <p:sp>
        <p:nvSpPr>
          <p:cNvPr id="156" name="Google Shape;156;p24"/>
          <p:cNvSpPr txBox="1"/>
          <p:nvPr/>
        </p:nvSpPr>
        <p:spPr>
          <a:xfrm>
            <a:off x="2582533" y="2412628"/>
            <a:ext cx="3888892" cy="104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i-FI" sz="1800" b="1" i="0" strike="noStrike" cap="none">
                <a:solidFill>
                  <a:schemeClr val="accent2"/>
                </a:solidFill>
              </a:rPr>
              <a:t>Omega-leoklubit </a:t>
            </a:r>
          </a:p>
          <a:p>
            <a:pPr marL="0" marR="0" lvl="0" indent="0" algn="l" rtl="0">
              <a:lnSpc>
                <a:spcPct val="100000"/>
              </a:lnSpc>
              <a:spcBef>
                <a:spcPts val="0"/>
              </a:spcBef>
              <a:spcAft>
                <a:spcPts val="0"/>
              </a:spcAft>
              <a:buClr>
                <a:srgbClr val="000000"/>
              </a:buClr>
              <a:buSzPts val="1200"/>
              <a:buFont typeface="Arial"/>
              <a:buNone/>
            </a:pPr>
            <a:r>
              <a:rPr lang="fi-FI" b="0" i="0" u="none" strike="noStrike" cap="none">
                <a:solidFill>
                  <a:schemeClr val="accent2"/>
                </a:solidFill>
                <a:latin typeface="Arial"/>
                <a:ea typeface="Arial"/>
                <a:cs typeface="Arial"/>
                <a:sym typeface="Arial"/>
              </a:rPr>
              <a:t>18-30-vuotiaat</a:t>
            </a:r>
          </a:p>
          <a:p>
            <a:pPr marL="0" marR="0" lvl="0" indent="0" algn="l" rtl="0">
              <a:lnSpc>
                <a:spcPct val="100000"/>
              </a:lnSpc>
              <a:spcBef>
                <a:spcPts val="0"/>
              </a:spcBef>
              <a:spcAft>
                <a:spcPts val="0"/>
              </a:spcAft>
              <a:buClr>
                <a:srgbClr val="000000"/>
              </a:buClr>
              <a:buSzPts val="1200"/>
              <a:buFont typeface="Arial"/>
              <a:buNone/>
            </a:pPr>
            <a:r>
              <a:rPr lang="fi-FI" b="0" i="0" u="none" strike="noStrike" cap="none">
                <a:solidFill>
                  <a:schemeClr val="accent2"/>
                </a:solidFill>
                <a:latin typeface="Arial"/>
                <a:ea typeface="Arial"/>
                <a:cs typeface="Arial"/>
                <a:sym typeface="Arial"/>
              </a:rPr>
              <a:t>Keskittyy nuorten aikuisten henkilökohtaiseen ja ammatilliseen kehitykseen.</a:t>
            </a:r>
          </a:p>
        </p:txBody>
      </p:sp>
      <p:sp>
        <p:nvSpPr>
          <p:cNvPr id="158" name="Google Shape;158;p24"/>
          <p:cNvSpPr txBox="1"/>
          <p:nvPr/>
        </p:nvSpPr>
        <p:spPr>
          <a:xfrm>
            <a:off x="1186950" y="129625"/>
            <a:ext cx="5397000" cy="6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i-FI" sz="3600" b="1">
                <a:solidFill>
                  <a:schemeClr val="accent3"/>
                </a:solidFill>
              </a:rPr>
              <a:t>Keitä leot ovat?</a:t>
            </a:r>
          </a:p>
        </p:txBody>
      </p:sp>
      <p:sp>
        <p:nvSpPr>
          <p:cNvPr id="160" name="Google Shape;160;p24"/>
          <p:cNvSpPr txBox="1"/>
          <p:nvPr/>
        </p:nvSpPr>
        <p:spPr>
          <a:xfrm>
            <a:off x="2582533" y="4023940"/>
            <a:ext cx="2181600" cy="611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accent2"/>
              </a:buClr>
              <a:buSzPts val="1400"/>
              <a:buChar char="●"/>
            </a:pPr>
            <a:r>
              <a:rPr lang="fi-FI">
                <a:solidFill>
                  <a:schemeClr val="accent2"/>
                </a:solidFill>
              </a:rPr>
              <a:t>Koulussa toimiva</a:t>
            </a:r>
          </a:p>
          <a:p>
            <a:pPr marL="457200" lvl="0" indent="-317500" algn="l" rtl="0">
              <a:spcBef>
                <a:spcPts val="0"/>
              </a:spcBef>
              <a:spcAft>
                <a:spcPts val="0"/>
              </a:spcAft>
              <a:buClr>
                <a:schemeClr val="accent2"/>
              </a:buClr>
              <a:buSzPts val="1400"/>
              <a:buChar char="●"/>
            </a:pPr>
            <a:r>
              <a:rPr lang="fi-FI">
                <a:solidFill>
                  <a:schemeClr val="accent2"/>
                </a:solidFill>
              </a:rPr>
              <a:t>Paikkakunnalla toimiva</a:t>
            </a:r>
          </a:p>
        </p:txBody>
      </p:sp>
      <p:sp>
        <p:nvSpPr>
          <p:cNvPr id="161" name="Google Shape;161;p24"/>
          <p:cNvSpPr txBox="1"/>
          <p:nvPr/>
        </p:nvSpPr>
        <p:spPr>
          <a:xfrm>
            <a:off x="2969100" y="3696559"/>
            <a:ext cx="1602900" cy="3975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fi-FI" sz="1800" b="1">
                <a:solidFill>
                  <a:schemeClr val="accent2"/>
                </a:solidFill>
              </a:rPr>
              <a:t>Klubityypit</a:t>
            </a:r>
          </a:p>
        </p:txBody>
      </p:sp>
      <p:pic>
        <p:nvPicPr>
          <p:cNvPr id="163" name="Google Shape;163;p24"/>
          <p:cNvPicPr preferRelativeResize="0"/>
          <p:nvPr/>
        </p:nvPicPr>
        <p:blipFill>
          <a:blip r:embed="rId3">
            <a:alphaModFix/>
          </a:blip>
          <a:stretch>
            <a:fillRect/>
          </a:stretch>
        </p:blipFill>
        <p:spPr>
          <a:xfrm>
            <a:off x="4868525" y="809285"/>
            <a:ext cx="1456500" cy="1456500"/>
          </a:xfrm>
          <a:prstGeom prst="rect">
            <a:avLst/>
          </a:prstGeom>
          <a:noFill/>
          <a:ln>
            <a:noFill/>
          </a:ln>
        </p:spPr>
      </p:pic>
      <p:pic>
        <p:nvPicPr>
          <p:cNvPr id="164" name="Google Shape;164;p24"/>
          <p:cNvPicPr preferRelativeResize="0"/>
          <p:nvPr/>
        </p:nvPicPr>
        <p:blipFill>
          <a:blip r:embed="rId4">
            <a:alphaModFix/>
          </a:blip>
          <a:stretch>
            <a:fillRect/>
          </a:stretch>
        </p:blipFill>
        <p:spPr>
          <a:xfrm>
            <a:off x="1113442" y="2240079"/>
            <a:ext cx="1456500" cy="1456480"/>
          </a:xfrm>
          <a:prstGeom prst="rect">
            <a:avLst/>
          </a:prstGeom>
          <a:noFill/>
          <a:ln>
            <a:noFill/>
          </a:ln>
        </p:spPr>
      </p:pic>
      <p:sp>
        <p:nvSpPr>
          <p:cNvPr id="165" name="Google Shape;165;p2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lang="en-GB"/>
          </a:p>
        </p:txBody>
      </p:sp>
    </p:spTree>
    <p:extLst>
      <p:ext uri="{BB962C8B-B14F-4D97-AF65-F5344CB8AC3E}">
        <p14:creationId xmlns:p14="http://schemas.microsoft.com/office/powerpoint/2010/main" val="280788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p:nvPr/>
        </p:nvSpPr>
        <p:spPr>
          <a:xfrm>
            <a:off x="0" y="2863508"/>
            <a:ext cx="9144000" cy="1524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3" name="Google Shape;133;p23"/>
          <p:cNvSpPr/>
          <p:nvPr/>
        </p:nvSpPr>
        <p:spPr>
          <a:xfrm rot="-5400000">
            <a:off x="137747" y="1989909"/>
            <a:ext cx="1224000" cy="828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23"/>
          <p:cNvSpPr/>
          <p:nvPr/>
        </p:nvSpPr>
        <p:spPr>
          <a:xfrm rot="5400000">
            <a:off x="3974010" y="3061508"/>
            <a:ext cx="1224000" cy="828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23"/>
          <p:cNvSpPr/>
          <p:nvPr/>
        </p:nvSpPr>
        <p:spPr>
          <a:xfrm rot="-5400000">
            <a:off x="5284849" y="1989909"/>
            <a:ext cx="1224000" cy="8280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23"/>
          <p:cNvSpPr txBox="1"/>
          <p:nvPr/>
        </p:nvSpPr>
        <p:spPr>
          <a:xfrm>
            <a:off x="353298" y="2372269"/>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fi-FI" sz="2000" b="1" i="0" u="none" strike="noStrike" cap="none">
                <a:solidFill>
                  <a:schemeClr val="lt1"/>
                </a:solidFill>
                <a:latin typeface="Arial"/>
                <a:ea typeface="Arial"/>
                <a:cs typeface="Arial"/>
                <a:sym typeface="Arial"/>
              </a:rPr>
              <a:t>1957</a:t>
            </a:r>
          </a:p>
        </p:txBody>
      </p:sp>
      <p:sp>
        <p:nvSpPr>
          <p:cNvPr id="137" name="Google Shape;137;p23"/>
          <p:cNvSpPr txBox="1"/>
          <p:nvPr/>
        </p:nvSpPr>
        <p:spPr>
          <a:xfrm>
            <a:off x="2607305" y="3196353"/>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fi-FI" sz="2000" b="1" i="0" u="none" strike="noStrike" cap="none">
                <a:solidFill>
                  <a:schemeClr val="lt1"/>
                </a:solidFill>
                <a:latin typeface="Arial"/>
                <a:ea typeface="Arial"/>
                <a:cs typeface="Arial"/>
                <a:sym typeface="Arial"/>
              </a:rPr>
              <a:t>2014</a:t>
            </a:r>
          </a:p>
        </p:txBody>
      </p:sp>
      <p:sp>
        <p:nvSpPr>
          <p:cNvPr id="138" name="Google Shape;138;p23"/>
          <p:cNvSpPr/>
          <p:nvPr/>
        </p:nvSpPr>
        <p:spPr>
          <a:xfrm rot="5400000">
            <a:off x="1324497" y="3061507"/>
            <a:ext cx="1224000" cy="828000"/>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9" name="Google Shape;139;p23"/>
          <p:cNvSpPr txBox="1"/>
          <p:nvPr/>
        </p:nvSpPr>
        <p:spPr>
          <a:xfrm>
            <a:off x="1525958" y="3117322"/>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fi-FI" sz="2000" b="1" i="0" u="none" strike="noStrike" cap="none">
                <a:solidFill>
                  <a:schemeClr val="lt1"/>
                </a:solidFill>
                <a:latin typeface="Arial"/>
                <a:ea typeface="Arial"/>
                <a:cs typeface="Arial"/>
                <a:sym typeface="Arial"/>
              </a:rPr>
              <a:t>1967</a:t>
            </a:r>
          </a:p>
        </p:txBody>
      </p:sp>
      <p:sp>
        <p:nvSpPr>
          <p:cNvPr id="140" name="Google Shape;140;p23"/>
          <p:cNvSpPr txBox="1"/>
          <p:nvPr/>
        </p:nvSpPr>
        <p:spPr>
          <a:xfrm>
            <a:off x="4189574" y="3196353"/>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fi-FI" sz="2000" b="1">
                <a:solidFill>
                  <a:schemeClr val="lt1"/>
                </a:solidFill>
              </a:rPr>
              <a:t>2016</a:t>
            </a:r>
          </a:p>
        </p:txBody>
      </p:sp>
      <p:sp>
        <p:nvSpPr>
          <p:cNvPr id="141" name="Google Shape;141;p23"/>
          <p:cNvSpPr txBox="1"/>
          <p:nvPr/>
        </p:nvSpPr>
        <p:spPr>
          <a:xfrm>
            <a:off x="5500400" y="2287308"/>
            <a:ext cx="792900" cy="45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fi-FI" sz="2000" b="1">
                <a:solidFill>
                  <a:schemeClr val="lt1"/>
                </a:solidFill>
              </a:rPr>
              <a:t>2022</a:t>
            </a:r>
          </a:p>
        </p:txBody>
      </p:sp>
      <p:sp>
        <p:nvSpPr>
          <p:cNvPr id="142" name="Google Shape;142;p23"/>
          <p:cNvSpPr txBox="1"/>
          <p:nvPr/>
        </p:nvSpPr>
        <p:spPr>
          <a:xfrm>
            <a:off x="44171" y="3015908"/>
            <a:ext cx="1352698" cy="126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i-FI" sz="1200" b="0" i="0" u="none" strike="noStrike" cap="none" dirty="0">
                <a:solidFill>
                  <a:srgbClr val="7F7F7F"/>
                </a:solidFill>
                <a:latin typeface="Arial"/>
                <a:ea typeface="Arial"/>
                <a:cs typeface="Arial"/>
                <a:sym typeface="Arial"/>
              </a:rPr>
              <a:t>5. joulukuuta 1957 ensimmäinen leoklubi perustettiin Pennsylvaniaan, Yhdysvaltoihin</a:t>
            </a:r>
          </a:p>
        </p:txBody>
      </p:sp>
      <p:sp>
        <p:nvSpPr>
          <p:cNvPr id="143" name="Google Shape;143;p23"/>
          <p:cNvSpPr txBox="1"/>
          <p:nvPr/>
        </p:nvSpPr>
        <p:spPr>
          <a:xfrm>
            <a:off x="5192101" y="3015908"/>
            <a:ext cx="1484734" cy="1485754"/>
          </a:xfrm>
          <a:prstGeom prst="rect">
            <a:avLst/>
          </a:prstGeom>
          <a:noFill/>
          <a:ln>
            <a:noFill/>
          </a:ln>
        </p:spPr>
        <p:txBody>
          <a:bodyPr spcFirstLastPara="1" wrap="square" lIns="91425" tIns="45700" rIns="91425" bIns="45700" anchor="t" anchorCtr="0">
            <a:noAutofit/>
          </a:bodyPr>
          <a:lstStyle/>
          <a:p>
            <a:pPr algn="ctr"/>
            <a:r>
              <a:rPr lang="fi-FI" sz="1200" dirty="0">
                <a:solidFill>
                  <a:srgbClr val="7F7F7F"/>
                </a:solidFill>
              </a:rPr>
              <a:t>Hallituksen ja kuvernööri-neuvoston leo ja leo-lion -yhteyshenkilövirat aloitettiin</a:t>
            </a:r>
          </a:p>
        </p:txBody>
      </p:sp>
      <p:sp>
        <p:nvSpPr>
          <p:cNvPr id="144" name="Google Shape;144;p23"/>
          <p:cNvSpPr txBox="1"/>
          <p:nvPr/>
        </p:nvSpPr>
        <p:spPr>
          <a:xfrm>
            <a:off x="3747600" y="1299039"/>
            <a:ext cx="1648800" cy="7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i-FI" sz="1200" dirty="0">
                <a:solidFill>
                  <a:srgbClr val="7F7F7F"/>
                </a:solidFill>
              </a:rPr>
              <a:t>Nuorten sitouttamista käsittelevä tilapäinen toimikunta perustettiin määrittelemään strategioita nuorten jäsenten sitouttamiseksi</a:t>
            </a:r>
            <a:r>
              <a:rPr lang="fi-FI" sz="1200" b="0" i="0" u="none" strike="noStrike" cap="none" dirty="0">
                <a:solidFill>
                  <a:srgbClr val="7F7F7F"/>
                </a:solidFill>
                <a:latin typeface="Arial"/>
                <a:ea typeface="Arial"/>
                <a:cs typeface="Arial"/>
                <a:sym typeface="Arial"/>
              </a:rPr>
              <a:t> </a:t>
            </a:r>
          </a:p>
        </p:txBody>
      </p:sp>
      <p:sp>
        <p:nvSpPr>
          <p:cNvPr id="145" name="Google Shape;145;p23"/>
          <p:cNvSpPr txBox="1"/>
          <p:nvPr/>
        </p:nvSpPr>
        <p:spPr>
          <a:xfrm>
            <a:off x="1176324" y="1828193"/>
            <a:ext cx="1551251" cy="8806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i-FI" sz="1200" b="0" i="0" u="none" strike="noStrike" cap="none">
                <a:solidFill>
                  <a:srgbClr val="7F7F7F"/>
                </a:solidFill>
                <a:latin typeface="Arial"/>
                <a:ea typeface="Arial"/>
                <a:cs typeface="Arial"/>
                <a:sym typeface="Arial"/>
              </a:rPr>
              <a:t>Lions Clubs International hyväksyy Leoklubiohjelman viralliseksi ohjelmaksi</a:t>
            </a:r>
            <a:br>
              <a:rPr lang="fi-FI" sz="1200" b="0" i="0" u="none" strike="noStrike" cap="none">
                <a:solidFill>
                  <a:srgbClr val="7F7F7F"/>
                </a:solidFill>
                <a:latin typeface="Arial"/>
                <a:ea typeface="Arial"/>
                <a:cs typeface="Arial"/>
                <a:sym typeface="Arial"/>
              </a:rPr>
            </a:br>
            <a:endParaRPr lang="fi-FI" sz="1200" b="0" i="0" u="none" strike="noStrike" cap="none">
              <a:solidFill>
                <a:srgbClr val="7F7F7F"/>
              </a:solidFill>
              <a:latin typeface="Arial"/>
              <a:ea typeface="Arial"/>
              <a:cs typeface="Arial"/>
              <a:sym typeface="Arial"/>
            </a:endParaRPr>
          </a:p>
        </p:txBody>
      </p:sp>
      <p:sp>
        <p:nvSpPr>
          <p:cNvPr id="146" name="Google Shape;146;p23"/>
          <p:cNvSpPr/>
          <p:nvPr/>
        </p:nvSpPr>
        <p:spPr>
          <a:xfrm>
            <a:off x="0" y="0"/>
            <a:ext cx="1290300" cy="1105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3"/>
          <p:cNvSpPr txBox="1">
            <a:spLocks noGrp="1"/>
          </p:cNvSpPr>
          <p:nvPr>
            <p:ph type="title"/>
          </p:nvPr>
        </p:nvSpPr>
        <p:spPr>
          <a:xfrm>
            <a:off x="-50725" y="420500"/>
            <a:ext cx="7361400" cy="7764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3C04A"/>
              </a:buClr>
              <a:buSzPts val="1400"/>
              <a:buFont typeface="Arial"/>
              <a:buNone/>
            </a:pPr>
            <a:r>
              <a:rPr lang="fi-FI" sz="3500">
                <a:solidFill>
                  <a:schemeClr val="accent3"/>
                </a:solidFill>
              </a:rPr>
              <a:t>Leoklubiohjelman historia</a:t>
            </a:r>
          </a:p>
        </p:txBody>
      </p:sp>
      <p:sp>
        <p:nvSpPr>
          <p:cNvPr id="148" name="Google Shape;148;p23"/>
          <p:cNvSpPr/>
          <p:nvPr/>
        </p:nvSpPr>
        <p:spPr>
          <a:xfrm rot="-5400000">
            <a:off x="2547124" y="1989559"/>
            <a:ext cx="1224000" cy="828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9" name="Google Shape;149;p23"/>
          <p:cNvSpPr txBox="1"/>
          <p:nvPr/>
        </p:nvSpPr>
        <p:spPr>
          <a:xfrm>
            <a:off x="2764387" y="2302369"/>
            <a:ext cx="792900" cy="4590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fi-FI" sz="2000" b="1">
                <a:solidFill>
                  <a:schemeClr val="lt1"/>
                </a:solidFill>
              </a:rPr>
              <a:t>2008</a:t>
            </a:r>
          </a:p>
        </p:txBody>
      </p:sp>
      <p:sp>
        <p:nvSpPr>
          <p:cNvPr id="150" name="Google Shape;150;p23"/>
          <p:cNvSpPr txBox="1"/>
          <p:nvPr/>
        </p:nvSpPr>
        <p:spPr>
          <a:xfrm>
            <a:off x="2359279" y="3063336"/>
            <a:ext cx="1648800" cy="7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i-FI" sz="1200" dirty="0">
                <a:solidFill>
                  <a:srgbClr val="7F7F7F"/>
                </a:solidFill>
              </a:rPr>
              <a:t>Alpha ja Omega Leo -ryhmät on määritelty ja Leo-logo päivitetty. Leoklubiohjelman neuvoa-antavan paneeli hyväksyttiin. Ensimmäiset panelistit aloittivat toimivuoden 2009-2010 aikana.</a:t>
            </a:r>
          </a:p>
        </p:txBody>
      </p:sp>
      <p:sp>
        <p:nvSpPr>
          <p:cNvPr id="2" name="Google Shape;148;p23">
            <a:extLst>
              <a:ext uri="{FF2B5EF4-FFF2-40B4-BE49-F238E27FC236}">
                <a16:creationId xmlns:a16="http://schemas.microsoft.com/office/drawing/2014/main" id="{9809C423-80C0-B3F3-92CA-A7D4A15EF98D}"/>
              </a:ext>
            </a:extLst>
          </p:cNvPr>
          <p:cNvSpPr/>
          <p:nvPr/>
        </p:nvSpPr>
        <p:spPr>
          <a:xfrm rot="5400000">
            <a:off x="6642766" y="3061508"/>
            <a:ext cx="1224000" cy="828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 name="Google Shape;149;p23">
            <a:extLst>
              <a:ext uri="{FF2B5EF4-FFF2-40B4-BE49-F238E27FC236}">
                <a16:creationId xmlns:a16="http://schemas.microsoft.com/office/drawing/2014/main" id="{29971A99-93D5-E306-F271-53110EFE257A}"/>
              </a:ext>
            </a:extLst>
          </p:cNvPr>
          <p:cNvSpPr txBox="1"/>
          <p:nvPr/>
        </p:nvSpPr>
        <p:spPr>
          <a:xfrm>
            <a:off x="6858316" y="3131276"/>
            <a:ext cx="792900" cy="4590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2000"/>
              <a:buFont typeface="Arial"/>
              <a:buNone/>
            </a:pPr>
            <a:r>
              <a:rPr lang="fi-FI" sz="2000" b="1">
                <a:solidFill>
                  <a:schemeClr val="lt1"/>
                </a:solidFill>
              </a:rPr>
              <a:t>2023</a:t>
            </a:r>
          </a:p>
        </p:txBody>
      </p:sp>
      <p:sp>
        <p:nvSpPr>
          <p:cNvPr id="4" name="Google Shape;150;p23">
            <a:extLst>
              <a:ext uri="{FF2B5EF4-FFF2-40B4-BE49-F238E27FC236}">
                <a16:creationId xmlns:a16="http://schemas.microsoft.com/office/drawing/2014/main" id="{53D853F8-4712-3B97-92E2-1EC96C9F40CF}"/>
              </a:ext>
            </a:extLst>
          </p:cNvPr>
          <p:cNvSpPr txBox="1"/>
          <p:nvPr/>
        </p:nvSpPr>
        <p:spPr>
          <a:xfrm>
            <a:off x="6724079" y="1880299"/>
            <a:ext cx="1061373" cy="776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fi-FI" sz="1200" b="0" i="0" u="none" strike="noStrike" cap="none">
                <a:solidFill>
                  <a:srgbClr val="7F7F7F"/>
                </a:solidFill>
                <a:latin typeface="Arial"/>
                <a:ea typeface="Arial"/>
                <a:cs typeface="Arial"/>
                <a:sym typeface="Arial"/>
              </a:rPr>
              <a:t>Leo tai </a:t>
            </a:r>
          </a:p>
          <a:p>
            <a:pPr marL="0" marR="0" lvl="0" indent="0" algn="ctr" rtl="0">
              <a:lnSpc>
                <a:spcPct val="100000"/>
              </a:lnSpc>
              <a:spcBef>
                <a:spcPts val="0"/>
              </a:spcBef>
              <a:spcAft>
                <a:spcPts val="0"/>
              </a:spcAft>
              <a:buClr>
                <a:srgbClr val="000000"/>
              </a:buClr>
              <a:buSzPts val="1200"/>
              <a:buFont typeface="Arial"/>
              <a:buNone/>
            </a:pPr>
            <a:r>
              <a:rPr lang="fi-FI" sz="1200" b="0" i="0" u="none" strike="noStrike" cap="none">
                <a:solidFill>
                  <a:srgbClr val="7F7F7F"/>
                </a:solidFill>
                <a:latin typeface="Arial"/>
                <a:ea typeface="Arial"/>
                <a:cs typeface="Arial"/>
                <a:sym typeface="Arial"/>
              </a:rPr>
              <a:t>Leo-lion -</a:t>
            </a:r>
            <a:r>
              <a:rPr lang="fi-FI" sz="1200">
                <a:solidFill>
                  <a:srgbClr val="7F7F7F"/>
                </a:solidFill>
              </a:rPr>
              <a:t>edustaja YK:ssa aloitetaan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15032" y="4287588"/>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5456321" cy="1259479"/>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fi-FI" sz="4500">
                <a:latin typeface="Arial"/>
                <a:cs typeface="Arial"/>
              </a:rPr>
              <a:t>Mitä tarkoittaa olla leo?</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7</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388989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1" y="0"/>
            <a:ext cx="9144001" cy="5166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pic>
        <p:nvPicPr>
          <p:cNvPr id="10" name="Picture 9">
            <a:extLst>
              <a:ext uri="{FF2B5EF4-FFF2-40B4-BE49-F238E27FC236}">
                <a16:creationId xmlns:a16="http://schemas.microsoft.com/office/drawing/2014/main" id="{79FB073B-DA9F-8346-8DFE-FBC9BC83AFBD}"/>
              </a:ext>
            </a:extLst>
          </p:cNvPr>
          <p:cNvPicPr>
            <a:picLocks noChangeAspect="1"/>
          </p:cNvPicPr>
          <p:nvPr/>
        </p:nvPicPr>
        <p:blipFill rotWithShape="1">
          <a:blip r:embed="rId3"/>
          <a:srcRect l="16530" t="2053" r="10928" b="4800"/>
          <a:stretch/>
        </p:blipFill>
        <p:spPr>
          <a:xfrm rot="10800000">
            <a:off x="7392886" y="-1"/>
            <a:ext cx="1751114" cy="3372788"/>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8</a:t>
            </a:fld>
            <a:endParaRPr lang="en-US" sz="750">
              <a:solidFill>
                <a:srgbClr val="55565A"/>
              </a:solidFill>
            </a:endParaRPr>
          </a:p>
        </p:txBody>
      </p:sp>
      <p:pic>
        <p:nvPicPr>
          <p:cNvPr id="3" name="Picture 2">
            <a:extLst>
              <a:ext uri="{FF2B5EF4-FFF2-40B4-BE49-F238E27FC236}">
                <a16:creationId xmlns:a16="http://schemas.microsoft.com/office/drawing/2014/main" id="{2AB11298-17E2-0641-8FBE-2A3FB267B9EA}"/>
              </a:ext>
            </a:extLst>
          </p:cNvPr>
          <p:cNvPicPr>
            <a:picLocks noChangeAspect="1"/>
          </p:cNvPicPr>
          <p:nvPr/>
        </p:nvPicPr>
        <p:blipFill>
          <a:blip r:embed="rId4"/>
          <a:stretch>
            <a:fillRect/>
          </a:stretch>
        </p:blipFill>
        <p:spPr>
          <a:xfrm>
            <a:off x="7602605" y="598812"/>
            <a:ext cx="1259479" cy="1259479"/>
          </a:xfrm>
          <a:prstGeom prst="rect">
            <a:avLst/>
          </a:prstGeom>
        </p:spPr>
      </p:pic>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5"/>
          <a:srcRect l="15744" b="4901"/>
          <a:stretch/>
        </p:blipFill>
        <p:spPr>
          <a:xfrm>
            <a:off x="-1" y="3907181"/>
            <a:ext cx="743920" cy="1259479"/>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711736" y="1162685"/>
            <a:ext cx="6656519" cy="318135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350" dirty="0">
              <a:solidFill>
                <a:srgbClr val="55565A"/>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585421" y="429598"/>
            <a:ext cx="6941333" cy="4370947"/>
          </a:xfrm>
          <a:prstGeom prst="rect">
            <a:avLst/>
          </a:prstGeom>
        </p:spPr>
        <p:txBody>
          <a:bodyPr lIns="91440" tIns="45720" rIns="91440" bIns="45720" anchor="t">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i-FI" sz="2400" dirty="0">
                <a:solidFill>
                  <a:srgbClr val="55565A"/>
                </a:solidFill>
                <a:latin typeface="Arial"/>
                <a:cs typeface="Arial"/>
              </a:rPr>
              <a:t>On monia tapoja, joilla ihmiset voivat antaa takaisin yhteisölleen - </a:t>
            </a:r>
            <a:r>
              <a:rPr lang="fi-FI" sz="2400" dirty="0">
                <a:solidFill>
                  <a:srgbClr val="00B050"/>
                </a:solidFill>
                <a:latin typeface="Arial"/>
                <a:cs typeface="Arial"/>
              </a:rPr>
              <a:t>Miksi leot?</a:t>
            </a:r>
          </a:p>
          <a:p>
            <a:endParaRPr lang="en-US" sz="2400" dirty="0">
              <a:solidFill>
                <a:srgbClr val="55565A"/>
              </a:solidFill>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r>
              <a:rPr lang="fi-FI" sz="2400" b="0" dirty="0">
                <a:solidFill>
                  <a:srgbClr val="55565A"/>
                </a:solidFill>
                <a:latin typeface="Arial"/>
                <a:cs typeface="Arial"/>
              </a:rPr>
              <a:t>Palvelemme yhteisöjä paikallisesti ja maailmanlaajuisesti</a:t>
            </a:r>
          </a:p>
          <a:p>
            <a:pPr marL="342900" indent="-342900">
              <a:lnSpc>
                <a:spcPct val="100000"/>
              </a:lnSpc>
              <a:buFont typeface="Arial" panose="020B0604020202020204" pitchFamily="34" charset="0"/>
              <a:buChar char="•"/>
            </a:pPr>
            <a:r>
              <a:rPr lang="fi-FI" sz="2400" b="0" dirty="0">
                <a:solidFill>
                  <a:srgbClr val="55565A"/>
                </a:solidFill>
                <a:latin typeface="Arial" panose="020B0604020202020204" pitchFamily="34" charset="0"/>
                <a:cs typeface="Arial" panose="020B0604020202020204" pitchFamily="34" charset="0"/>
              </a:rPr>
              <a:t>Kasvaa yksilönä ja johtajana</a:t>
            </a:r>
          </a:p>
          <a:p>
            <a:pPr marL="342900" indent="-342900">
              <a:lnSpc>
                <a:spcPct val="100000"/>
              </a:lnSpc>
              <a:buFont typeface="Arial" panose="020B0604020202020204" pitchFamily="34" charset="0"/>
              <a:buChar char="•"/>
            </a:pPr>
            <a:r>
              <a:rPr lang="fi-FI" sz="2400" b="0" dirty="0">
                <a:solidFill>
                  <a:srgbClr val="55565A"/>
                </a:solidFill>
                <a:latin typeface="Arial" panose="020B0604020202020204" pitchFamily="34" charset="0"/>
                <a:cs typeface="Arial" panose="020B0604020202020204" pitchFamily="34" charset="0"/>
              </a:rPr>
              <a:t>Kehittää tärkeitä elämäntaitoja ja johtamistaitoja</a:t>
            </a:r>
          </a:p>
          <a:p>
            <a:pPr marL="342900" indent="-342900">
              <a:lnSpc>
                <a:spcPct val="100000"/>
              </a:lnSpc>
              <a:buFont typeface="Arial" panose="020B0604020202020204" pitchFamily="34" charset="0"/>
              <a:buChar char="•"/>
            </a:pPr>
            <a:r>
              <a:rPr lang="fi-FI" sz="2400" b="0" dirty="0">
                <a:solidFill>
                  <a:srgbClr val="55565A"/>
                </a:solidFill>
                <a:latin typeface="Arial" panose="020B0604020202020204" pitchFamily="34" charset="0"/>
                <a:cs typeface="Arial" panose="020B0604020202020204" pitchFamily="34" charset="0"/>
              </a:rPr>
              <a:t>Rakentaa elinikäisiä yhteyksiä samanhenkisten ihmisten kanssa</a:t>
            </a:r>
          </a:p>
          <a:p>
            <a:pPr marL="342900" indent="-342900">
              <a:lnSpc>
                <a:spcPct val="100000"/>
              </a:lnSpc>
              <a:buFont typeface="Arial" panose="020B0604020202020204" pitchFamily="34" charset="0"/>
              <a:buChar char="•"/>
            </a:pPr>
            <a:r>
              <a:rPr lang="fi-FI" sz="2400" b="0" dirty="0">
                <a:solidFill>
                  <a:srgbClr val="55565A"/>
                </a:solidFill>
                <a:latin typeface="Arial" panose="020B0604020202020204" pitchFamily="34" charset="0"/>
                <a:cs typeface="Arial" panose="020B0604020202020204" pitchFamily="34" charset="0"/>
              </a:rPr>
              <a:t>Verkostoitumismahdollisuudet</a:t>
            </a:r>
          </a:p>
        </p:txBody>
      </p:sp>
    </p:spTree>
    <p:extLst>
      <p:ext uri="{BB962C8B-B14F-4D97-AF65-F5344CB8AC3E}">
        <p14:creationId xmlns:p14="http://schemas.microsoft.com/office/powerpoint/2010/main" val="162894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9144000" cy="51435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sp>
        <p:nvSpPr>
          <p:cNvPr id="16" name="Background - Solid">
            <a:extLst>
              <a:ext uri="{FF2B5EF4-FFF2-40B4-BE49-F238E27FC236}">
                <a16:creationId xmlns:a16="http://schemas.microsoft.com/office/drawing/2014/main" id="{299A8A5C-3C14-394A-B410-F83E2C0988C4}"/>
              </a:ext>
            </a:extLst>
          </p:cNvPr>
          <p:cNvSpPr/>
          <p:nvPr/>
        </p:nvSpPr>
        <p:spPr>
          <a:xfrm>
            <a:off x="0" y="4284713"/>
            <a:ext cx="9159032" cy="89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014" tIns="35507" rIns="71014" bIns="35507" rtlCol="0" anchor="ctr"/>
          <a:lstStyle/>
          <a:p>
            <a:pPr algn="ctr"/>
            <a:endParaRPr lang="en-US" sz="1050" dirty="0">
              <a:solidFill>
                <a:schemeClr val="lt1">
                  <a:alpha val="44000"/>
                </a:schemeClr>
              </a:solidFill>
            </a:endParaRPr>
          </a:p>
        </p:txBody>
      </p:sp>
      <p:grpSp>
        <p:nvGrpSpPr>
          <p:cNvPr id="19" name="Group 18">
            <a:extLst>
              <a:ext uri="{FF2B5EF4-FFF2-40B4-BE49-F238E27FC236}">
                <a16:creationId xmlns:a16="http://schemas.microsoft.com/office/drawing/2014/main" id="{CCCB9342-8E3A-2B43-BA26-491F9C4E225B}"/>
              </a:ext>
            </a:extLst>
          </p:cNvPr>
          <p:cNvGrpSpPr/>
          <p:nvPr/>
        </p:nvGrpSpPr>
        <p:grpSpPr>
          <a:xfrm>
            <a:off x="7040783" y="3431676"/>
            <a:ext cx="1552991" cy="1633528"/>
            <a:chOff x="9459743" y="969866"/>
            <a:chExt cx="1679305" cy="1766393"/>
          </a:xfrm>
        </p:grpSpPr>
        <p:sp>
          <p:nvSpPr>
            <p:cNvPr id="15" name="Oval 14">
              <a:extLst>
                <a:ext uri="{FF2B5EF4-FFF2-40B4-BE49-F238E27FC236}">
                  <a16:creationId xmlns:a16="http://schemas.microsoft.com/office/drawing/2014/main" id="{DCB711FE-B312-E84E-B226-54FEE56E13EE}"/>
                </a:ext>
              </a:extLst>
            </p:cNvPr>
            <p:cNvSpPr/>
            <p:nvPr/>
          </p:nvSpPr>
          <p:spPr>
            <a:xfrm>
              <a:off x="9459743" y="969866"/>
              <a:ext cx="1679305" cy="16793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a:extLst>
                <a:ext uri="{FF2B5EF4-FFF2-40B4-BE49-F238E27FC236}">
                  <a16:creationId xmlns:a16="http://schemas.microsoft.com/office/drawing/2014/main" id="{3F5587FA-6481-1341-B8BB-8C312314A97F}"/>
                </a:ext>
              </a:extLst>
            </p:cNvPr>
            <p:cNvPicPr>
              <a:picLocks noChangeAspect="1"/>
            </p:cNvPicPr>
            <p:nvPr/>
          </p:nvPicPr>
          <p:blipFill>
            <a:blip r:embed="rId3"/>
            <a:stretch>
              <a:fillRect/>
            </a:stretch>
          </p:blipFill>
          <p:spPr>
            <a:xfrm>
              <a:off x="9459743" y="1056954"/>
              <a:ext cx="1679305" cy="1679305"/>
            </a:xfrm>
            <a:prstGeom prst="rect">
              <a:avLst/>
            </a:prstGeom>
          </p:spPr>
        </p:pic>
      </p:grpSp>
      <p:sp>
        <p:nvSpPr>
          <p:cNvPr id="20" name="Headline">
            <a:extLst>
              <a:ext uri="{FF2B5EF4-FFF2-40B4-BE49-F238E27FC236}">
                <a16:creationId xmlns:a16="http://schemas.microsoft.com/office/drawing/2014/main" id="{9BC34333-AD3B-DF4E-87FC-746BCA5F2E30}"/>
              </a:ext>
            </a:extLst>
          </p:cNvPr>
          <p:cNvSpPr txBox="1">
            <a:spLocks/>
          </p:cNvSpPr>
          <p:nvPr/>
        </p:nvSpPr>
        <p:spPr>
          <a:xfrm>
            <a:off x="743920" y="1512617"/>
            <a:ext cx="6471432" cy="1259479"/>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fi-FI" sz="4500"/>
              <a:t>Miksi perustaa leoklubi?</a:t>
            </a:r>
          </a:p>
          <a:p>
            <a:pPr>
              <a:spcBef>
                <a:spcPts val="0"/>
              </a:spcBef>
            </a:pPr>
            <a:endParaRPr lang="en-US" sz="4500" dirty="0"/>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8652868" y="4800545"/>
            <a:ext cx="491133" cy="342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750">
                <a:solidFill>
                  <a:srgbClr val="55565A"/>
                </a:solidFill>
              </a:rPr>
              <a:pPr eaLnBrk="0" hangingPunct="0">
                <a:spcBef>
                  <a:spcPct val="50000"/>
                </a:spcBef>
                <a:defRPr/>
              </a:pPr>
              <a:t>9</a:t>
            </a:fld>
            <a:endParaRPr lang="en-US" sz="750">
              <a:solidFill>
                <a:srgbClr val="55565A"/>
              </a:solidFill>
            </a:endParaRPr>
          </a:p>
        </p:txBody>
      </p:sp>
      <p:pic>
        <p:nvPicPr>
          <p:cNvPr id="11" name="Picture 10">
            <a:extLst>
              <a:ext uri="{FF2B5EF4-FFF2-40B4-BE49-F238E27FC236}">
                <a16:creationId xmlns:a16="http://schemas.microsoft.com/office/drawing/2014/main" id="{5BE46231-BA97-F744-BC16-03F287720882}"/>
              </a:ext>
            </a:extLst>
          </p:cNvPr>
          <p:cNvPicPr>
            <a:picLocks noChangeAspect="1"/>
          </p:cNvPicPr>
          <p:nvPr/>
        </p:nvPicPr>
        <p:blipFill rotWithShape="1">
          <a:blip r:embed="rId4"/>
          <a:srcRect l="15744" b="4901"/>
          <a:stretch/>
        </p:blipFill>
        <p:spPr>
          <a:xfrm>
            <a:off x="0" y="3025234"/>
            <a:ext cx="743920" cy="1259479"/>
          </a:xfrm>
          <a:prstGeom prst="rect">
            <a:avLst/>
          </a:prstGeom>
        </p:spPr>
      </p:pic>
      <p:pic>
        <p:nvPicPr>
          <p:cNvPr id="13" name="Picture 12">
            <a:extLst>
              <a:ext uri="{FF2B5EF4-FFF2-40B4-BE49-F238E27FC236}">
                <a16:creationId xmlns:a16="http://schemas.microsoft.com/office/drawing/2014/main" id="{8A4B55B5-14C7-D64E-8832-D87D3458AC25}"/>
              </a:ext>
            </a:extLst>
          </p:cNvPr>
          <p:cNvPicPr>
            <a:picLocks noChangeAspect="1"/>
          </p:cNvPicPr>
          <p:nvPr/>
        </p:nvPicPr>
        <p:blipFill rotWithShape="1">
          <a:blip r:embed="rId5"/>
          <a:srcRect l="61299" b="29227"/>
          <a:stretch/>
        </p:blipFill>
        <p:spPr>
          <a:xfrm rot="10800000">
            <a:off x="7580196" y="0"/>
            <a:ext cx="1548772" cy="4248440"/>
          </a:xfrm>
          <a:prstGeom prst="rect">
            <a:avLst/>
          </a:prstGeom>
        </p:spPr>
      </p:pic>
    </p:spTree>
    <p:extLst>
      <p:ext uri="{BB962C8B-B14F-4D97-AF65-F5344CB8AC3E}">
        <p14:creationId xmlns:p14="http://schemas.microsoft.com/office/powerpoint/2010/main" val="1598719892"/>
      </p:ext>
    </p:extLst>
  </p:cSld>
  <p:clrMapOvr>
    <a:masterClrMapping/>
  </p:clrMapOvr>
</p:sld>
</file>

<file path=ppt/theme/theme1.xml><?xml version="1.0" encoding="utf-8"?>
<a:theme xmlns:a="http://schemas.openxmlformats.org/drawingml/2006/main" name="Office Theme">
  <a:themeElements>
    <a:clrScheme name="Leo">
      <a:dk1>
        <a:srgbClr val="000000"/>
      </a:dk1>
      <a:lt1>
        <a:srgbClr val="FFFFFF"/>
      </a:lt1>
      <a:dk2>
        <a:srgbClr val="55565A"/>
      </a:dk2>
      <a:lt2>
        <a:srgbClr val="E7E6E6"/>
      </a:lt2>
      <a:accent1>
        <a:srgbClr val="407CCA"/>
      </a:accent1>
      <a:accent2>
        <a:srgbClr val="55565A"/>
      </a:accent2>
      <a:accent3>
        <a:srgbClr val="00AC69"/>
      </a:accent3>
      <a:accent4>
        <a:srgbClr val="EBB700"/>
      </a:accent4>
      <a:accent5>
        <a:srgbClr val="5B9BD5"/>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882</Words>
  <Application>Microsoft Office PowerPoint</Application>
  <PresentationFormat>On-screen Show (16:9)</PresentationFormat>
  <Paragraphs>125</Paragraphs>
  <Slides>15</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HelveticaNeue-Light</vt:lpstr>
      <vt:lpstr>HelveticaNeue-Medium</vt:lpstr>
      <vt:lpstr>WordVisi_MSFontService</vt:lpstr>
      <vt:lpstr>Office Theme</vt:lpstr>
      <vt:lpstr>PowerPoint Presentation</vt:lpstr>
      <vt:lpstr>PowerPoint Presentation</vt:lpstr>
      <vt:lpstr>PowerPoint Presentation</vt:lpstr>
      <vt:lpstr>PowerPoint Presentation</vt:lpstr>
      <vt:lpstr>PowerPoint Presentation</vt:lpstr>
      <vt:lpstr>Leoklubiohjelman historia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Christensen, Ashley</dc:creator>
  <cp:lastModifiedBy>Christensen, Ashley</cp:lastModifiedBy>
  <cp:revision>80</cp:revision>
  <dcterms:modified xsi:type="dcterms:W3CDTF">2023-08-23T18:58:16Z</dcterms:modified>
</cp:coreProperties>
</file>