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54" autoAdjust="0"/>
  </p:normalViewPr>
  <p:slideViewPr>
    <p:cSldViewPr snapToGrid="0">
      <p:cViewPr varScale="1">
        <p:scale>
          <a:sx n="75" d="100"/>
          <a:sy n="75" d="100"/>
        </p:scale>
        <p:origin x="32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fr-FR" sz="1600">
              <a:latin typeface="Arial" panose="020B0604020202020204" pitchFamily="34" charset="0"/>
              <a:cs typeface="Arial" panose="020B0604020202020204" pitchFamily="34" charset="0"/>
            </a:rPr>
            <a:t>Poste de président de commission Effectif Leo</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fr-FR" sz="1600">
              <a:latin typeface="Arial" panose="020B0604020202020204" pitchFamily="34" charset="0"/>
              <a:cs typeface="Arial" panose="020B0604020202020204" pitchFamily="34" charset="0"/>
            </a:rPr>
            <a:t>Séances de perfectionnement Leo</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fr-FR" sz="1600">
              <a:latin typeface="Arial" panose="020B0604020202020204" pitchFamily="34" charset="0"/>
              <a:cs typeface="Arial" panose="020B0604020202020204" pitchFamily="34" charset="0"/>
            </a:rPr>
            <a:t>Subvention Leo pour l’ELLI</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fr-FR" sz="1600">
              <a:latin typeface="Arial" panose="020B0604020202020204" pitchFamily="34" charset="0"/>
              <a:cs typeface="Arial" panose="020B0604020202020204" pitchFamily="34" charset="0"/>
            </a:rPr>
            <a:t>Représentant Leo ou Leo-Lion auprès des Nations Unies</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fr-FR" sz="1600">
              <a:latin typeface="Arial" panose="020B0604020202020204" pitchFamily="34" charset="0"/>
              <a:cs typeface="Arial" panose="020B0604020202020204" pitchFamily="34" charset="0"/>
            </a:rPr>
            <a:t>Page Web et ressources Coopération Leo-Lion</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Croissance de l'entreprise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2761" custLinFactNeighborY="13546"/>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ôme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Conférenci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r-FR" sz="1600" kern="1200">
              <a:latin typeface="Arial" panose="020B0604020202020204" pitchFamily="34" charset="0"/>
              <a:cs typeface="Arial" panose="020B0604020202020204" pitchFamily="34" charset="0"/>
            </a:rPr>
            <a:t>Poste de président de commission Effectif Leo</a:t>
          </a:r>
        </a:p>
      </dsp:txBody>
      <dsp:txXfrm>
        <a:off x="1165272" y="1468905"/>
        <a:ext cx="2119201" cy="786223"/>
      </dsp:txXfrm>
    </dsp:sp>
    <dsp:sp modelId="{006899A1-CADC-4CF6-850B-58528A1B1EE2}">
      <dsp:nvSpPr>
        <dsp:cNvPr id="0" name=""/>
        <dsp:cNvSpPr/>
      </dsp:nvSpPr>
      <dsp:spPr>
        <a:xfrm>
          <a:off x="3554994" y="199325"/>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r-FR" sz="1600" kern="1200">
              <a:latin typeface="Arial" panose="020B0604020202020204" pitchFamily="34" charset="0"/>
              <a:cs typeface="Arial" panose="020B0604020202020204" pitchFamily="34" charset="0"/>
            </a:rPr>
            <a:t>Séances de perfectionnement Leo</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r-FR" sz="1600" kern="1200">
              <a:latin typeface="Arial" panose="020B0604020202020204" pitchFamily="34" charset="0"/>
              <a:cs typeface="Arial" panose="020B0604020202020204" pitchFamily="34" charset="0"/>
            </a:rPr>
            <a:t>Subvention Leo pour l’ELLI</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r-FR" sz="1600" kern="1200">
              <a:latin typeface="Arial" panose="020B0604020202020204" pitchFamily="34" charset="0"/>
              <a:cs typeface="Arial" panose="020B0604020202020204" pitchFamily="34" charset="0"/>
            </a:rPr>
            <a:t>Représentant Leo ou Leo-Lion auprès des Nations Unies</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r-FR" sz="1600" kern="1200">
              <a:latin typeface="Arial" panose="020B0604020202020204" pitchFamily="34" charset="0"/>
              <a:cs typeface="Arial" panose="020B0604020202020204" pitchFamily="34" charset="0"/>
            </a:rPr>
            <a:t>Page Web et ressources Coopération Leo-Lion</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Le plan stratégique Leo représente les efforts collectifs du Lions International pour renforcer le programme Leo clubs et créer au sein de la famille Lions un environnement favorable et accueillant pour les jeunes. Grâce aux témoignages des Leos et des Lions du monde entier, ce plan identifie à la fois des améliorations et de nouvelles initiatives destinées à bâtir un programme Leo clubs encore plus attrayant.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FR" b="0" i="0" u="none" strike="noStrike" cap="none" normalizeH="0" baseline="0" noProof="0" dirty="0">
                <a:ln>
                  <a:noFill/>
                </a:ln>
                <a:effectLst/>
                <a:uLnTx/>
                <a:uFillTx/>
                <a:ea typeface="+mn-ea"/>
              </a:rPr>
              <a:t>L'objectif du plan stratégique Leo est </a:t>
            </a:r>
            <a:r>
              <a:rPr kumimoji="0" lang="fr-FR" b="1" i="0" u="none" strike="noStrike" cap="none" normalizeH="0" baseline="0" noProof="0" dirty="0">
                <a:ln>
                  <a:noFill/>
                </a:ln>
                <a:effectLst/>
                <a:uLnTx/>
                <a:uFillTx/>
                <a:ea typeface="+mn-ea"/>
              </a:rPr>
              <a:t>la croissance</a:t>
            </a:r>
            <a:r>
              <a:rPr kumimoji="0" lang="fr-FR" b="0" i="0" u="none" strike="noStrike" cap="none" normalizeH="0" baseline="0" noProof="0" dirty="0">
                <a:ln>
                  <a:noFill/>
                </a:ln>
                <a:effectLst/>
                <a:uLnTx/>
                <a:uFillTx/>
                <a:ea typeface="+mn-ea"/>
              </a:rPr>
              <a:t>. Nous atteindrons les seuils de </a:t>
            </a:r>
            <a:r>
              <a:rPr kumimoji="0" lang="fr-FR" b="1" i="0" u="none" strike="noStrike" cap="none" normalizeH="0" baseline="0" noProof="0" dirty="0">
                <a:ln>
                  <a:noFill/>
                </a:ln>
                <a:effectLst/>
                <a:uLnTx/>
                <a:uFillTx/>
                <a:ea typeface="ヒラギノ角ゴ Pro W3"/>
              </a:rPr>
              <a:t>deux cent mille </a:t>
            </a:r>
            <a:r>
              <a:rPr kumimoji="0" lang="fr-FR" b="0" i="0" u="none" strike="noStrike" cap="none" normalizeH="0" baseline="0" noProof="0" dirty="0" err="1">
                <a:ln>
                  <a:noFill/>
                </a:ln>
                <a:effectLst/>
                <a:uLnTx/>
                <a:uFillTx/>
                <a:ea typeface="ヒラギノ角ゴ Pro W3"/>
              </a:rPr>
              <a:t>Leos</a:t>
            </a:r>
            <a:r>
              <a:rPr kumimoji="0" lang="fr-FR" b="0" i="0" u="none" strike="noStrike" cap="none" normalizeH="0" baseline="0" noProof="0" dirty="0">
                <a:ln>
                  <a:noFill/>
                </a:ln>
                <a:effectLst/>
                <a:uLnTx/>
                <a:uFillTx/>
                <a:ea typeface="ヒラギノ角ゴ Pro W3"/>
              </a:rPr>
              <a:t> et </a:t>
            </a:r>
            <a:r>
              <a:rPr kumimoji="0" lang="fr-FR" b="1" i="0" u="none" strike="noStrike" cap="none" normalizeH="0" baseline="0" noProof="0" dirty="0">
                <a:ln>
                  <a:noFill/>
                </a:ln>
                <a:effectLst/>
                <a:uLnTx/>
                <a:uFillTx/>
                <a:ea typeface="ヒラギノ角ゴ Pro W3"/>
              </a:rPr>
              <a:t>treize mille </a:t>
            </a:r>
            <a:r>
              <a:rPr kumimoji="0" lang="fr-FR" b="0" i="0" u="none" strike="noStrike" cap="none" normalizeH="0" baseline="0" noProof="0" dirty="0">
                <a:ln>
                  <a:noFill/>
                </a:ln>
                <a:effectLst/>
                <a:uLnTx/>
                <a:uFillTx/>
                <a:ea typeface="ヒラギノ角ゴ Pro W3"/>
              </a:rPr>
              <a:t>Leo-Lions.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FR" b="0" dirty="0"/>
              <a:t>Le plan ayant démarré sur des effectifs d’environ </a:t>
            </a:r>
            <a:r>
              <a:rPr lang="fr-FR" b="1" dirty="0"/>
              <a:t>cent cinquante sept mille cinq cents </a:t>
            </a:r>
            <a:r>
              <a:rPr lang="fr-FR" b="0" dirty="0" err="1"/>
              <a:t>Leos</a:t>
            </a:r>
            <a:r>
              <a:rPr lang="fr-FR" b="0" dirty="0"/>
              <a:t> et </a:t>
            </a:r>
            <a:r>
              <a:rPr lang="fr-FR" b="1" dirty="0"/>
              <a:t>quatre mille sept cents </a:t>
            </a:r>
            <a:r>
              <a:rPr lang="fr-FR" b="0" dirty="0"/>
              <a:t>Leo-Lions recensés, l’atteinte de cet objectif reflétera une croissance probante dans les deux catégories.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Voici les quatre domaines d'action du plan stratégique et nos objectifs pour chacun d'entre eux.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fontScale="92500" lnSpcReduction="10000"/>
          </a:bodyPr>
          <a:lstStyle/>
          <a:p>
            <a:r>
              <a:rPr lang="fr-FR" dirty="0"/>
              <a:t>Voici les principales initiatives mises en œuvre lors de la première année du Plan stratégique (2021-22) : </a:t>
            </a:r>
          </a:p>
          <a:p>
            <a:endParaRPr lang="en-US" dirty="0"/>
          </a:p>
          <a:p>
            <a:pPr marL="171450" indent="-171450">
              <a:buFont typeface="Arial" panose="020B0604020202020204" pitchFamily="34" charset="0"/>
              <a:buChar char="•"/>
            </a:pPr>
            <a:r>
              <a:rPr lang="fr-FR" dirty="0"/>
              <a:t>Dans la catégorie </a:t>
            </a:r>
            <a:r>
              <a:rPr lang="fr-FR" b="1" dirty="0"/>
              <a:t>recrutement</a:t>
            </a:r>
            <a:r>
              <a:rPr lang="fr-FR" dirty="0"/>
              <a:t> : nouvelles pages Web dévolues aux postes de responsables de Leo club, nouvelle page ‘Fierté d’être Leo’ et vidéo de recrutement Leo. Si vous ne l’avez pas encore vue, elle montre des </a:t>
            </a:r>
            <a:r>
              <a:rPr lang="fr-FR" dirty="0" err="1"/>
              <a:t>Leos</a:t>
            </a:r>
            <a:r>
              <a:rPr lang="fr-FR" dirty="0"/>
              <a:t> en action dans le monde entier et reflète la diversité de nos Leo clubs. C’est une ressource que tout club pourra utiliser pour attirer de nouveaux </a:t>
            </a:r>
            <a:r>
              <a:rPr lang="fr-FR" dirty="0" err="1"/>
              <a:t>Leos</a:t>
            </a:r>
            <a:r>
              <a:rPr lang="fr-FR" dirty="0"/>
              <a:t> dans nos rangs. </a:t>
            </a:r>
            <a:br>
              <a:rPr lang="fr-FR" dirty="0"/>
            </a:br>
            <a:endParaRPr lang="fr-FR" dirty="0"/>
          </a:p>
          <a:p>
            <a:pPr marL="171450" indent="-171450">
              <a:buFont typeface="Arial" panose="020B0604020202020204" pitchFamily="34" charset="0"/>
              <a:buChar char="•"/>
            </a:pPr>
            <a:r>
              <a:rPr lang="fr-FR" dirty="0"/>
              <a:t>Dans la catégorie </a:t>
            </a:r>
            <a:r>
              <a:rPr lang="fr-FR" b="1" dirty="0"/>
              <a:t>Expérience Leo</a:t>
            </a:r>
            <a:r>
              <a:rPr lang="fr-FR" dirty="0"/>
              <a:t> : l'accès en ligne à l’enregistrement des données pour officiels de district Leo, un parcours d'apprentissage en ligne pour </a:t>
            </a:r>
            <a:r>
              <a:rPr lang="fr-FR" dirty="0" err="1"/>
              <a:t>Leos</a:t>
            </a:r>
            <a:r>
              <a:rPr lang="fr-FR" dirty="0"/>
              <a:t>, et plus d’outils d’enregistrement de données.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fr-FR" dirty="0"/>
              <a:t>Dans la catégorie </a:t>
            </a:r>
            <a:r>
              <a:rPr lang="fr-FR" b="1" dirty="0"/>
              <a:t>Transition de Leo à Lion</a:t>
            </a:r>
            <a:r>
              <a:rPr lang="fr-FR" dirty="0"/>
              <a:t> : de meilleures capacités de suivi dans enregistrement des données en ligne et un diaporama sur la ‘Poursuite du parcours de service’.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fr-FR" dirty="0"/>
              <a:t>Sous l'égide de la LCIF se trouve l’Insigne Lions Share pour </a:t>
            </a:r>
            <a:r>
              <a:rPr lang="fr-FR" dirty="0" err="1"/>
              <a:t>Leos</a:t>
            </a:r>
            <a:r>
              <a:rPr lang="fr-FR" dirty="0"/>
              <a:t>. Né d’une idée avancée par nos précédents agents de liaison auprès du conseil Leo-Lion pour inciter les </a:t>
            </a:r>
            <a:r>
              <a:rPr lang="fr-FR" dirty="0" err="1"/>
              <a:t>Leos</a:t>
            </a:r>
            <a:r>
              <a:rPr lang="fr-FR" dirty="0"/>
              <a:t> à faire des dons à notre fondation. </a:t>
            </a:r>
            <a:r>
              <a:rPr lang="fr-FR" sz="1200" dirty="0">
                <a:solidFill>
                  <a:srgbClr val="55565A"/>
                </a:solidFill>
                <a:latin typeface="Arial"/>
                <a:cs typeface="Arial"/>
              </a:rPr>
              <a:t>La distinction Lions Share pour </a:t>
            </a:r>
            <a:r>
              <a:rPr lang="fr-FR" sz="1200" dirty="0" err="1">
                <a:solidFill>
                  <a:srgbClr val="55565A"/>
                </a:solidFill>
                <a:latin typeface="Arial"/>
                <a:cs typeface="Arial"/>
              </a:rPr>
              <a:t>Leos</a:t>
            </a:r>
            <a:r>
              <a:rPr lang="fr-FR" sz="1200" dirty="0">
                <a:solidFill>
                  <a:srgbClr val="55565A"/>
                </a:solidFill>
                <a:latin typeface="Arial"/>
                <a:cs typeface="Arial"/>
              </a:rPr>
              <a:t> est décernée annuellement en reconnaissance de dons individuels d’un minimum de</a:t>
            </a:r>
            <a:r>
              <a:rPr lang="fr-FR" sz="1200" b="1" dirty="0">
                <a:solidFill>
                  <a:srgbClr val="55565A"/>
                </a:solidFill>
                <a:latin typeface="Arial"/>
                <a:cs typeface="Arial"/>
              </a:rPr>
              <a:t> 20 USD</a:t>
            </a:r>
            <a:r>
              <a:rPr lang="fr-FR" sz="1200" dirty="0">
                <a:solidFill>
                  <a:srgbClr val="55565A"/>
                </a:solidFill>
                <a:latin typeface="Arial"/>
                <a:cs typeface="Arial"/>
              </a:rPr>
              <a:t>. Les dons faits à Lions Share sont convertis en subventions permettant aux </a:t>
            </a:r>
            <a:r>
              <a:rPr lang="fr-FR" sz="1200" dirty="0" err="1">
                <a:solidFill>
                  <a:srgbClr val="55565A"/>
                </a:solidFill>
                <a:latin typeface="Arial"/>
                <a:cs typeface="Arial"/>
              </a:rPr>
              <a:t>Leos</a:t>
            </a:r>
            <a:r>
              <a:rPr lang="fr-FR" sz="1200" dirty="0">
                <a:solidFill>
                  <a:srgbClr val="55565A"/>
                </a:solidFill>
                <a:latin typeface="Arial"/>
                <a:cs typeface="Arial"/>
              </a:rPr>
              <a:t> et aux Lions une action à plus grande échelle.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fr-FR" dirty="0"/>
              <a:t>En 2022-23, le Lions International a mis à la disposition des officiels Leo des ressources liées à l'établissement d’objectifs, ainsi qu'un cours au CFL. Les </a:t>
            </a:r>
            <a:r>
              <a:rPr lang="fr-FR" dirty="0" err="1"/>
              <a:t>Leos</a:t>
            </a:r>
            <a:r>
              <a:rPr lang="fr-FR" dirty="0"/>
              <a:t> peuvent désormais enregistrer leurs formations en personne dans la plateforme </a:t>
            </a:r>
            <a:r>
              <a:rPr lang="fr-FR" dirty="0" err="1"/>
              <a:t>Learn</a:t>
            </a:r>
            <a:r>
              <a:rPr lang="fr-FR" dirty="0"/>
              <a:t>. Le poste de représentant Leo ou Leo-Lion à l'ONU a été approuvé et sera inauguré en 2023-2024 ; ce poste fait écho à celui de représentant des Lions à l'ONU. Plusieurs ressources liées à la transition Leo à Lion ont été créées au cours du dernier exercice, et plusieurs jeux </a:t>
            </a:r>
            <a:r>
              <a:rPr lang="fr-FR" dirty="0" err="1"/>
              <a:t>Special</a:t>
            </a:r>
            <a:r>
              <a:rPr lang="fr-FR" dirty="0"/>
              <a:t> </a:t>
            </a:r>
            <a:r>
              <a:rPr lang="fr-FR" dirty="0" err="1"/>
              <a:t>Olympics</a:t>
            </a:r>
            <a:r>
              <a:rPr lang="fr-FR" dirty="0"/>
              <a:t> ont bénéficié d’un soutien de l’association.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Au cours de la troisième année, le conseil d'administration a approuvé l'ajout d'un poste de président de commission Effectif Leos au niveau des clubs, des districts et des districts multiples. Les séances de perfectionnement Leo et la bourse d'études ELLI Leos ont également été introduites et appliquées. Les représentants Leos à l'ONU ont pris leurs nouvelles fonctions. La page Web Coopération Leo-Lion a été inauguré avec de nouvelles ressources.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fr-FR" b="0">
                <a:latin typeface="Helvetica"/>
                <a:cs typeface="Helvetica"/>
              </a:rPr>
              <a:t>À l'instar du plan stratégique des Lions, de nombreuses initiatives sont en cours pour garantir la réussite du projet. Le plan stratégique Leo s'achèvera en beauté au cours des deux dernières années en continuant à tirer parti de l'élan des trois premières années. Les Léos bénéficieront d'un soutien encore plus important pour raconter leur histoire personnelle et celle de leur club avec l'aide d'experts - d'autres Leos. La plaidoirie sera présentée comme une cause importante pour les Leos et permettra à un plus grand nombre de Lions et de Leos de parler des possibilités offertes aux Leos de poursuivre leur activité de service au sein de la famille Lions. </a:t>
            </a:r>
            <a:r>
              <a:rPr lang="fr-FR"/>
              <a:t>Enfin, les Leos et la Fondation seront plus proches que jamais grâce à leur relation avec la mission de Special Olympics International :</a:t>
            </a:r>
            <a:r>
              <a:rPr lang="fr-FR" b="0">
                <a:latin typeface="Helvetica"/>
                <a:cs typeface="Helvetica"/>
              </a:rPr>
              <a:t> Inclusion et encouragement des participants Lions Quest à rejoindre les Leos.</a:t>
            </a:r>
            <a:r>
              <a:rPr lang="fr-FR">
                <a:latin typeface="Helvetica"/>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fr-FR"/>
              <a:t>Voici quelques mesures que vous pouvez prendre dès maintenant pour soutenir le plan. La base de départ de l’engagement Leo est la </a:t>
            </a:r>
            <a:r>
              <a:rPr lang="fr-FR" b="1"/>
              <a:t>lionsclubs.org/fr/leopride</a:t>
            </a:r>
            <a:r>
              <a:rPr lang="fr-FR"/>
              <a:t>. Vous y trouverez des conseils et des ressources pour vous aider à montrer votre fierté à l'égard du programme des Leo clubs, des modèles et des messages pour les réseaux sociaux, ainsi que des moyens de vous impliquer davantage. </a:t>
            </a:r>
          </a:p>
          <a:p>
            <a:endParaRPr lang="en-US" dirty="0"/>
          </a:p>
          <a:p>
            <a:r>
              <a:rPr lang="fr-FR"/>
              <a:t>Une autre ressource est la page Leo de notre site : </a:t>
            </a:r>
            <a:r>
              <a:rPr lang="fr-FR" b="1"/>
              <a:t>lionsclubs.org/fr/leos</a:t>
            </a:r>
            <a:r>
              <a:rPr lang="fr-FR"/>
              <a:t>. Vous y trouverez toutes les informations sur le lancement d’un Leo club, l’enregistrement des données, les formations offertes et l’action Leo en général.  </a:t>
            </a:r>
          </a:p>
          <a:p>
            <a:endParaRPr lang="en-US" dirty="0"/>
          </a:p>
          <a:p>
            <a:r>
              <a:rPr lang="fr-FR"/>
              <a:t>Contactez l'équipe des jeunes Lions et Leos en envoyant un courriel à </a:t>
            </a:r>
            <a:r>
              <a:rPr lang="fr-FR" b="1"/>
              <a:t>leo@lionsclubs.org</a:t>
            </a:r>
            <a:r>
              <a:rPr lang="fr-FR"/>
              <a:t>.</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11/14/2023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11/14/2023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fr-FR" sz="3600" b="0" i="0" u="none" strike="noStrike" cap="none" normalizeH="0" baseline="0" noProof="0">
                <a:ln>
                  <a:noFill/>
                </a:ln>
                <a:solidFill>
                  <a:srgbClr val="00AC69"/>
                </a:solidFill>
                <a:effectLst/>
                <a:uLnTx/>
                <a:uFillTx/>
                <a:latin typeface="Arial" panose="020B0604020202020204" pitchFamily="34" charset="0"/>
                <a:ea typeface="ヒラギノ角ゴ Pro W3" charset="0"/>
                <a:cs typeface="Arial" panose="020B0604020202020204" pitchFamily="34" charset="0"/>
              </a:rPr>
              <a:t>LEO CLUBS</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fr-FR" sz="60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PLAN STRATÉGIQUE</a:t>
            </a:r>
          </a:p>
          <a:p>
            <a:pPr>
              <a:spcBef>
                <a:spcPts val="0"/>
              </a:spcBef>
              <a:defRPr/>
            </a:pPr>
            <a:r>
              <a:rPr lang="fr-FR" sz="240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FR" sz="3200" b="1" i="0" u="none" strike="noStrike" cap="none" normalizeH="0" baseline="0" noProof="0">
                <a:ln>
                  <a:noFill/>
                </a:ln>
                <a:solidFill>
                  <a:srgbClr val="00AC69"/>
                </a:solidFill>
                <a:effectLst/>
                <a:uLnTx/>
                <a:uFillTx/>
                <a:latin typeface="Arial" panose="020B0604020202020204" pitchFamily="34" charset="0"/>
                <a:ea typeface="+mn-ea"/>
                <a:cs typeface="Arial" panose="020B0604020202020204" pitchFamily="34" charset="0"/>
              </a:rPr>
              <a:t>OBJECTIF </a:t>
            </a:r>
            <a:r>
              <a:rPr kumimoji="0" lang="fr-FR" sz="3200" b="1" i="0" u="none" strike="noStrike" cap="none" normalizeH="0" baseline="0" noProof="0">
                <a:ln>
                  <a:noFill/>
                </a:ln>
                <a:solidFill>
                  <a:srgbClr val="55565A"/>
                </a:solidFill>
                <a:effectLst/>
                <a:uLnTx/>
                <a:uFillTx/>
                <a:latin typeface="Arial" panose="020B0604020202020204" pitchFamily="34" charset="0"/>
                <a:ea typeface="+mn-ea"/>
                <a:cs typeface="Arial" panose="020B0604020202020204" pitchFamily="34" charset="0"/>
              </a:rPr>
              <a:t>du plan stratégique Leo</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fr-FR" sz="2800" i="0" u="none" strike="noStrike" cap="none" normalizeH="0" baseline="0" noProof="0">
                <a:ln>
                  <a:noFill/>
                </a:ln>
                <a:solidFill>
                  <a:srgbClr val="424242"/>
                </a:solidFill>
                <a:effectLst/>
                <a:uLnTx/>
                <a:uFillTx/>
                <a:latin typeface="Arial" panose="020B0604020202020204" pitchFamily="34" charset="0"/>
                <a:ea typeface="ヒラギノ角ゴ Pro W3"/>
                <a:cs typeface="Arial" panose="020B0604020202020204" pitchFamily="34" charset="0"/>
              </a:rPr>
              <a:t>D'ici 2026, l’effectif Leo passera à 200 000 membres, et celui des Leo-Lions à 13 000, grâce à nos efforts en matière de recrutement, de transition et de satisfaction au sein de l’organisation.</a:t>
            </a:r>
            <a:r>
              <a:rPr kumimoji="0" lang="fr-FR" sz="2800" b="0" i="0" u="none" strike="noStrike" cap="none" normalizeH="0" baseline="0" noProof="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fr-FR" sz="3600" b="1" i="0" u="none" strike="noStrike" cap="none" normalizeH="0" baseline="0" noProof="0">
                <a:ln>
                  <a:noFill/>
                </a:ln>
                <a:solidFill>
                  <a:srgbClr val="55565A"/>
                </a:solidFill>
                <a:effectLst/>
                <a:uLnTx/>
                <a:uFillTx/>
                <a:latin typeface="Arial" charset="0"/>
                <a:ea typeface="Arial" charset="0"/>
                <a:cs typeface="Arial" charset="0"/>
              </a:rPr>
              <a:t>Une approche globale : Objectifs</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20115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r-FR" sz="2400" b="1" i="0" u="none" strike="noStrike" cap="none" normalizeH="0" baseline="0" noProof="0" dirty="0">
                <a:ln>
                  <a:noFill/>
                </a:ln>
                <a:solidFill>
                  <a:srgbClr val="00AC69"/>
                </a:solidFill>
                <a:effectLst/>
                <a:uLnTx/>
                <a:uFillTx/>
                <a:latin typeface="Arial"/>
                <a:ea typeface="ヒラギノ角ゴ Pro W3"/>
                <a:cs typeface="Arial"/>
              </a:rPr>
              <a:t>Recrutement : </a:t>
            </a:r>
            <a:r>
              <a:rPr kumimoji="0" lang="fr-FR" sz="2400" b="0" i="0" u="none" strike="noStrike" cap="none" normalizeH="0" baseline="0" noProof="0" dirty="0">
                <a:ln>
                  <a:noFill/>
                </a:ln>
                <a:solidFill>
                  <a:srgbClr val="424242"/>
                </a:solidFill>
                <a:effectLst/>
                <a:uLnTx/>
                <a:uFillTx/>
                <a:latin typeface="Arial"/>
                <a:ea typeface="ヒラギノ角ゴ Pro W3"/>
                <a:cs typeface="Arial"/>
              </a:rPr>
              <a:t>doter les clubs d'outils de recrutement et favoriser une culture de croissance continue.</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r-FR" sz="2400" b="1" i="0" u="none" strike="noStrike" cap="none" normalizeH="0" baseline="0" noProof="0" dirty="0">
                <a:ln>
                  <a:noFill/>
                </a:ln>
                <a:solidFill>
                  <a:srgbClr val="00AC69"/>
                </a:solidFill>
                <a:effectLst/>
                <a:uLnTx/>
                <a:uFillTx/>
                <a:latin typeface="Arial"/>
                <a:ea typeface="ヒラギノ角ゴ Pro W3"/>
                <a:cs typeface="Arial"/>
              </a:rPr>
              <a:t>Expérience Leo : </a:t>
            </a:r>
            <a:r>
              <a:rPr kumimoji="0" lang="fr-FR" sz="2400" b="0" i="0" u="none" strike="noStrike" cap="none" normalizeH="0" baseline="0" noProof="0" dirty="0">
                <a:ln>
                  <a:noFill/>
                </a:ln>
                <a:solidFill>
                  <a:srgbClr val="424242"/>
                </a:solidFill>
                <a:effectLst/>
                <a:uLnTx/>
                <a:uFillTx/>
                <a:latin typeface="Arial"/>
                <a:ea typeface="ヒラギノ角ゴ Pro W3"/>
                <a:cs typeface="Arial"/>
              </a:rPr>
              <a:t>optimiser la valeur de l'affiliation Leo en élargissant les possibilités de développement des compétences.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r-FR" sz="2400" b="1" i="0" u="none" strike="noStrike" cap="none" normalizeH="0" baseline="0" noProof="0" dirty="0">
                <a:ln>
                  <a:noFill/>
                </a:ln>
                <a:solidFill>
                  <a:srgbClr val="00AC69"/>
                </a:solidFill>
                <a:effectLst/>
                <a:uLnTx/>
                <a:uFillTx/>
                <a:latin typeface="Arial"/>
                <a:ea typeface="ヒラギノ角ゴ Pro W3"/>
                <a:cs typeface="Arial"/>
              </a:rPr>
              <a:t>Transition :</a:t>
            </a:r>
            <a:r>
              <a:rPr kumimoji="0" lang="fr-FR" sz="2400" b="0" i="0" u="none" strike="noStrike" cap="none" normalizeH="0" baseline="0" noProof="0" dirty="0">
                <a:ln>
                  <a:noFill/>
                </a:ln>
                <a:solidFill>
                  <a:srgbClr val="424242"/>
                </a:solidFill>
                <a:effectLst/>
                <a:uLnTx/>
                <a:uFillTx/>
                <a:latin typeface="Arial"/>
                <a:ea typeface="ヒラギノ角ゴ Pro W3"/>
                <a:cs typeface="Arial"/>
              </a:rPr>
              <a:t> offrir aux </a:t>
            </a:r>
            <a:r>
              <a:rPr kumimoji="0" lang="fr-FR" sz="2400" b="0" i="0" u="none" strike="noStrike" cap="none" normalizeH="0" baseline="0" noProof="0" dirty="0" err="1">
                <a:ln>
                  <a:noFill/>
                </a:ln>
                <a:solidFill>
                  <a:srgbClr val="424242"/>
                </a:solidFill>
                <a:effectLst/>
                <a:uLnTx/>
                <a:uFillTx/>
                <a:latin typeface="Arial"/>
                <a:ea typeface="ヒラギノ角ゴ Pro W3"/>
                <a:cs typeface="Arial"/>
              </a:rPr>
              <a:t>Leos</a:t>
            </a:r>
            <a:r>
              <a:rPr kumimoji="0" lang="fr-FR" sz="2400" b="0" i="0" u="none" strike="noStrike" cap="none" normalizeH="0" baseline="0" noProof="0" dirty="0">
                <a:ln>
                  <a:noFill/>
                </a:ln>
                <a:solidFill>
                  <a:srgbClr val="424242"/>
                </a:solidFill>
                <a:effectLst/>
                <a:uLnTx/>
                <a:uFillTx/>
                <a:latin typeface="Arial"/>
                <a:ea typeface="ヒラギノ角ゴ Pro W3"/>
                <a:cs typeface="Arial"/>
              </a:rPr>
              <a:t> des expériences gratifiantes et une voie vers l'affiliation Lions ; former les Lions à favoriser cette transition.</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r-FR" sz="2400" b="1" i="0" u="none" strike="noStrike" cap="none" normalizeH="0" baseline="0" noProof="0" dirty="0">
                <a:ln>
                  <a:noFill/>
                </a:ln>
                <a:solidFill>
                  <a:srgbClr val="00B050"/>
                </a:solidFill>
                <a:effectLst/>
                <a:uLnTx/>
                <a:uFillTx/>
                <a:latin typeface="Arial"/>
                <a:ea typeface="ヒラギノ角ゴ Pro W3"/>
                <a:cs typeface="Arial"/>
              </a:rPr>
              <a:t>LCIF : </a:t>
            </a:r>
            <a:r>
              <a:rPr kumimoji="0" lang="fr-FR" sz="2400" b="0" i="0" u="none" strike="noStrike" cap="none" normalizeH="0" baseline="0" noProof="0" dirty="0">
                <a:ln>
                  <a:noFill/>
                </a:ln>
                <a:solidFill>
                  <a:srgbClr val="0D2240"/>
                </a:solidFill>
                <a:effectLst/>
                <a:uLnTx/>
                <a:uFillTx/>
                <a:latin typeface="Arial"/>
                <a:ea typeface="ヒラギノ角ゴ Pro W3"/>
                <a:cs typeface="Arial"/>
              </a:rPr>
              <a:t>renforcer le lien entre les </a:t>
            </a:r>
            <a:r>
              <a:rPr kumimoji="0" lang="fr-FR" sz="2400" b="0" i="0" u="none" strike="noStrike" cap="none" normalizeH="0" baseline="0" noProof="0" dirty="0" err="1">
                <a:ln>
                  <a:noFill/>
                </a:ln>
                <a:solidFill>
                  <a:srgbClr val="0D2240"/>
                </a:solidFill>
                <a:effectLst/>
                <a:uLnTx/>
                <a:uFillTx/>
                <a:latin typeface="Arial"/>
                <a:ea typeface="ヒラギノ角ゴ Pro W3"/>
                <a:cs typeface="Arial"/>
              </a:rPr>
              <a:t>Leos</a:t>
            </a:r>
            <a:r>
              <a:rPr kumimoji="0" lang="fr-FR" sz="2400" b="0" i="0" u="none" strike="noStrike" cap="none" normalizeH="0" baseline="0" noProof="0" dirty="0">
                <a:ln>
                  <a:noFill/>
                </a:ln>
                <a:solidFill>
                  <a:srgbClr val="0D2240"/>
                </a:solidFill>
                <a:effectLst/>
                <a:uLnTx/>
                <a:uFillTx/>
                <a:latin typeface="Arial"/>
                <a:ea typeface="ヒラギノ角ゴ Pro W3"/>
                <a:cs typeface="Arial"/>
              </a:rPr>
              <a:t> et la fondation.</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540999"/>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r-F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r-F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r-F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r-F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fr-F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1</a:t>
            </a:r>
            <a:r>
              <a:rPr kumimoji="0" lang="fr-FR" sz="3200" b="1" i="0" u="none" strike="noStrike" cap="none" normalizeH="0" baseline="30000" noProof="0">
                <a:ln>
                  <a:noFill/>
                </a:ln>
                <a:solidFill>
                  <a:srgbClr val="55565A"/>
                </a:solidFill>
                <a:effectLst/>
                <a:uLnTx/>
                <a:uFillTx/>
                <a:latin typeface="Arial" panose="020B0604020202020204" pitchFamily="34" charset="0"/>
                <a:cs typeface="Arial" panose="020B0604020202020204" pitchFamily="34" charset="0"/>
              </a:rPr>
              <a:t>e</a:t>
            </a:r>
            <a:r>
              <a:rPr kumimoji="0" lang="fr-F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 année – </a:t>
            </a:r>
            <a:r>
              <a:rPr kumimoji="0" lang="fr-FR"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ACCOMPLISSEMENTS CLÉS</a:t>
            </a:r>
          </a:p>
        </p:txBody>
      </p:sp>
      <p:pic>
        <p:nvPicPr>
          <p:cNvPr id="3" name="Picture 2" descr="Forme  Description générée automatiquement">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Forme  Description générée automatiquement">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466388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fr-FR" sz="2400" b="1">
                          <a:solidFill>
                            <a:srgbClr val="424242"/>
                          </a:solidFill>
                          <a:latin typeface="Arial" panose="020B0604020202020204" pitchFamily="34" charset="0"/>
                          <a:cs typeface="Arial" panose="020B0604020202020204" pitchFamily="34" charset="0"/>
                        </a:rPr>
                        <a:t>Recrutement</a:t>
                      </a:r>
                    </a:p>
                    <a:p>
                      <a:pPr marL="285750" indent="-285750">
                        <a:buFont typeface="Arial" panose="020B0604020202020204" pitchFamily="34" charset="0"/>
                        <a:buChar char="•"/>
                      </a:pPr>
                      <a:r>
                        <a:rPr lang="fr-FR" sz="2400">
                          <a:solidFill>
                            <a:srgbClr val="424242"/>
                          </a:solidFill>
                          <a:latin typeface="Arial" panose="020B0604020202020204" pitchFamily="34" charset="0"/>
                          <a:cs typeface="Arial" panose="020B0604020202020204" pitchFamily="34" charset="0"/>
                        </a:rPr>
                        <a:t>Pages Web dévolues aux postes de responsables de Leo club</a:t>
                      </a:r>
                    </a:p>
                    <a:p>
                      <a:pPr marL="285750" indent="-285750">
                        <a:buFont typeface="Arial" panose="020B0604020202020204" pitchFamily="34" charset="0"/>
                        <a:buChar char="•"/>
                      </a:pPr>
                      <a:r>
                        <a:rPr lang="fr-FR" sz="2400">
                          <a:solidFill>
                            <a:srgbClr val="424242"/>
                          </a:solidFill>
                          <a:latin typeface="Arial" panose="020B0604020202020204" pitchFamily="34" charset="0"/>
                          <a:cs typeface="Arial" panose="020B0604020202020204" pitchFamily="34" charset="0"/>
                        </a:rPr>
                        <a:t>Page web Fierté de Leos</a:t>
                      </a:r>
                    </a:p>
                    <a:p>
                      <a:pPr marL="285750" indent="-285750">
                        <a:buFont typeface="Arial" panose="020B0604020202020204" pitchFamily="34" charset="0"/>
                        <a:buChar char="•"/>
                      </a:pPr>
                      <a:r>
                        <a:rPr lang="fr-FR" sz="2400">
                          <a:solidFill>
                            <a:srgbClr val="424242"/>
                          </a:solidFill>
                          <a:latin typeface="Arial" panose="020B0604020202020204" pitchFamily="34" charset="0"/>
                          <a:cs typeface="Arial" panose="020B0604020202020204" pitchFamily="34" charset="0"/>
                        </a:rPr>
                        <a:t>Vidéo de recrutement pour Leo clubs</a:t>
                      </a:r>
                    </a:p>
                  </a:txBody>
                  <a:tcPr/>
                </a:tc>
                <a:tc>
                  <a:txBody>
                    <a:bodyPr/>
                    <a:lstStyle/>
                    <a:p>
                      <a:r>
                        <a:rPr lang="fr-FR" sz="2400" b="1">
                          <a:latin typeface="Arial" panose="020B0604020202020204" pitchFamily="34" charset="0"/>
                          <a:cs typeface="Arial" panose="020B0604020202020204" pitchFamily="34" charset="0"/>
                        </a:rPr>
                        <a:t>Expérience Leo</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Accès à l’enregistrement des données pour officiels de district Leo</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Cursus CFL pour Leos</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Outils d’enregistrement de données</a:t>
                      </a:r>
                    </a:p>
                  </a:txBody>
                  <a:tcPr/>
                </a:tc>
                <a:extLst>
                  <a:ext uri="{0D108BD9-81ED-4DB2-BD59-A6C34878D82A}">
                    <a16:rowId xmlns:a16="http://schemas.microsoft.com/office/drawing/2014/main" val="1761347545"/>
                  </a:ext>
                </a:extLst>
              </a:tr>
              <a:tr h="2012124">
                <a:tc>
                  <a:txBody>
                    <a:bodyPr/>
                    <a:lstStyle/>
                    <a:p>
                      <a:r>
                        <a:rPr lang="fr-FR" sz="2400" b="1">
                          <a:solidFill>
                            <a:srgbClr val="424242"/>
                          </a:solidFill>
                          <a:latin typeface="Arial" panose="020B0604020202020204" pitchFamily="34" charset="0"/>
                          <a:cs typeface="Arial" panose="020B0604020202020204" pitchFamily="34" charset="0"/>
                        </a:rPr>
                        <a:t>Transition</a:t>
                      </a:r>
                    </a:p>
                    <a:p>
                      <a:pPr marL="285750" indent="-285750">
                        <a:buFont typeface="Arial" panose="020B0604020202020204" pitchFamily="34" charset="0"/>
                        <a:buChar char="•"/>
                      </a:pPr>
                      <a:r>
                        <a:rPr lang="fr-FR" sz="2400">
                          <a:solidFill>
                            <a:srgbClr val="424242"/>
                          </a:solidFill>
                          <a:latin typeface="Arial" panose="020B0604020202020204" pitchFamily="34" charset="0"/>
                          <a:cs typeface="Arial" panose="020B0604020202020204" pitchFamily="34" charset="0"/>
                        </a:rPr>
                        <a:t>Agents de liaison auprès du cabinet et du conseil sur MyLCI</a:t>
                      </a:r>
                    </a:p>
                    <a:p>
                      <a:pPr marL="285750" indent="-285750">
                        <a:buFont typeface="Arial" panose="020B0604020202020204" pitchFamily="34" charset="0"/>
                        <a:buChar char="•"/>
                      </a:pPr>
                      <a:r>
                        <a:rPr lang="fr-FR" sz="2400">
                          <a:solidFill>
                            <a:srgbClr val="424242"/>
                          </a:solidFill>
                          <a:latin typeface="Arial" panose="020B0604020202020204" pitchFamily="34" charset="0"/>
                          <a:cs typeface="Arial" panose="020B0604020202020204" pitchFamily="34" charset="0"/>
                        </a:rPr>
                        <a:t>Diaporama </a:t>
                      </a:r>
                      <a:r>
                        <a:rPr lang="fr-FR" sz="2400" i="1">
                          <a:solidFill>
                            <a:srgbClr val="424242"/>
                          </a:solidFill>
                          <a:latin typeface="Arial" panose="020B0604020202020204" pitchFamily="34" charset="0"/>
                          <a:cs typeface="Arial" panose="020B0604020202020204" pitchFamily="34" charset="0"/>
                        </a:rPr>
                        <a:t>Poursuite du parcours de service</a:t>
                      </a:r>
                    </a:p>
                  </a:txBody>
                  <a:tcPr/>
                </a:tc>
                <a:tc>
                  <a:txBody>
                    <a:bodyPr/>
                    <a:lstStyle/>
                    <a:p>
                      <a:r>
                        <a:rPr lang="fr-FR"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Insigne Lions Share pour Leos</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fr-F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2</a:t>
            </a:r>
            <a:r>
              <a:rPr kumimoji="0" lang="fr-FR" sz="3200" b="1" i="0" u="none" strike="noStrike" cap="none" normalizeH="0" baseline="30000" noProof="0">
                <a:ln>
                  <a:noFill/>
                </a:ln>
                <a:solidFill>
                  <a:srgbClr val="55565A"/>
                </a:solidFill>
                <a:effectLst/>
                <a:uLnTx/>
                <a:uFillTx/>
                <a:latin typeface="Arial" panose="020B0604020202020204" pitchFamily="34" charset="0"/>
                <a:cs typeface="Arial" panose="020B0604020202020204" pitchFamily="34" charset="0"/>
              </a:rPr>
              <a:t>e</a:t>
            </a:r>
            <a:r>
              <a:rPr kumimoji="0" lang="fr-F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 année – </a:t>
            </a:r>
            <a:r>
              <a:rPr kumimoji="0" lang="fr-FR"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ACCOMPLISSEMENTS CLÉS</a:t>
            </a:r>
          </a:p>
        </p:txBody>
      </p:sp>
      <p:pic>
        <p:nvPicPr>
          <p:cNvPr id="10" name="Picture 9" descr="Forme  Description générée automatiquement">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Forme  Description générée automatiquement">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nvGraphicFramePr>
        <p:xfrm>
          <a:off x="899743" y="1243310"/>
          <a:ext cx="10098680" cy="530352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fr-FR" sz="2400" b="1">
                          <a:latin typeface="Arial" panose="020B0604020202020204" pitchFamily="34" charset="0"/>
                          <a:cs typeface="Arial" panose="020B0604020202020204" pitchFamily="34" charset="0"/>
                        </a:rPr>
                        <a:t>Recrutement</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Ressources liées à l'établissement d’objectifs à l’usage des officiels Leo</a:t>
                      </a:r>
                    </a:p>
                  </a:txBody>
                  <a:tcPr/>
                </a:tc>
                <a:tc>
                  <a:txBody>
                    <a:bodyPr/>
                    <a:lstStyle/>
                    <a:p>
                      <a:r>
                        <a:rPr lang="fr-FR" sz="2400" b="1">
                          <a:latin typeface="Arial" panose="020B0604020202020204" pitchFamily="34" charset="0"/>
                          <a:cs typeface="Arial" panose="020B0604020202020204" pitchFamily="34" charset="0"/>
                        </a:rPr>
                        <a:t>Expérience Leo</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Cours pour officiels Leo au CFL</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Registres Leo sur LEARN</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Représentant Leo ou Leo-Lion auprès des Nations Unies</a:t>
                      </a:r>
                    </a:p>
                  </a:txBody>
                  <a:tcPr/>
                </a:tc>
                <a:extLst>
                  <a:ext uri="{0D108BD9-81ED-4DB2-BD59-A6C34878D82A}">
                    <a16:rowId xmlns:a16="http://schemas.microsoft.com/office/drawing/2014/main" val="129263111"/>
                  </a:ext>
                </a:extLst>
              </a:tr>
              <a:tr h="370840">
                <a:tc>
                  <a:txBody>
                    <a:bodyPr/>
                    <a:lstStyle/>
                    <a:p>
                      <a:r>
                        <a:rPr lang="fr-FR" sz="2400" b="1">
                          <a:latin typeface="Arial" panose="020B0604020202020204" pitchFamily="34" charset="0"/>
                          <a:cs typeface="Arial" panose="020B0604020202020204" pitchFamily="34" charset="0"/>
                        </a:rPr>
                        <a:t>Transition</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Guide Leo-Lion des bonnes pratiques à suivre</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Boîte à outils Transition pour officiels de Leo club</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Descriptions de postes et ressources liées à la transition mises en ligne</a:t>
                      </a:r>
                    </a:p>
                  </a:txBody>
                  <a:tcPr/>
                </a:tc>
                <a:tc>
                  <a:txBody>
                    <a:bodyPr/>
                    <a:lstStyle/>
                    <a:p>
                      <a:r>
                        <a:rPr lang="fr-FR"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Forum Jeunes responsables des Caraïbes : Special Olympics</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Sommet mondial de la jeunesse aux Jeux de Berlin : Special Olympics</a:t>
                      </a:r>
                    </a:p>
                    <a:p>
                      <a:pPr marL="285750" indent="-285750">
                        <a:buFont typeface="Arial" panose="020B0604020202020204" pitchFamily="34" charset="0"/>
                        <a:buChar char="•"/>
                      </a:pPr>
                      <a:r>
                        <a:rPr lang="fr-FR" sz="2400">
                          <a:latin typeface="Arial" panose="020B0604020202020204" pitchFamily="34" charset="0"/>
                          <a:cs typeface="Arial" panose="020B0604020202020204" pitchFamily="34" charset="0"/>
                        </a:rPr>
                        <a:t>Nouveau contact Special Olympics Leo au siège international</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223356" y="209928"/>
            <a:ext cx="8495364" cy="830997"/>
          </a:xfrm>
          <a:prstGeom prst="rect">
            <a:avLst/>
          </a:prstGeom>
          <a:noFill/>
        </p:spPr>
        <p:txBody>
          <a:bodyPr wrap="square" rtlCol="0">
            <a:spAutoFit/>
          </a:bodyPr>
          <a:lstStyle/>
          <a:p>
            <a:r>
              <a:rPr lang="fr-FR" sz="4800" b="1" dirty="0">
                <a:solidFill>
                  <a:srgbClr val="00B050"/>
                </a:solidFill>
                <a:latin typeface="Arial Black" panose="020B0A04020102020204" pitchFamily="34" charset="0"/>
              </a:rPr>
              <a:t>3ème </a:t>
            </a:r>
            <a:r>
              <a:rPr lang="fr-FR" sz="4800" b="1" dirty="0">
                <a:solidFill>
                  <a:schemeClr val="bg2">
                    <a:lumMod val="25000"/>
                  </a:schemeClr>
                </a:solidFill>
                <a:latin typeface="Arial Black" panose="020B0A04020102020204" pitchFamily="34" charset="0"/>
              </a:rPr>
              <a:t>Année</a:t>
            </a:r>
            <a:r>
              <a:rPr lang="fr-FR" sz="4000" b="1" dirty="0">
                <a:solidFill>
                  <a:srgbClr val="00B050"/>
                </a:solidFill>
                <a:latin typeface="Arial Black" panose="020B0A04020102020204" pitchFamily="34" charset="0"/>
              </a:rPr>
              <a:t> </a:t>
            </a:r>
            <a:r>
              <a:rPr lang="fr-FR" sz="4800" b="1" dirty="0">
                <a:solidFill>
                  <a:srgbClr val="00B050"/>
                </a:solidFill>
                <a:latin typeface="Arial Black" panose="020B0A04020102020204" pitchFamily="34" charset="0"/>
              </a:rPr>
              <a:t>Initiatives clés</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405728855"/>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fr-FR" sz="2400" b="1">
                <a:solidFill>
                  <a:schemeClr val="accent1"/>
                </a:solidFill>
                <a:latin typeface="Arial" panose="020B0604020202020204" pitchFamily="34" charset="0"/>
                <a:cs typeface="Arial" panose="020B0604020202020204" pitchFamily="34" charset="0"/>
              </a:rPr>
              <a:t>Recrutement</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fr-FR" sz="1800" b="0"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Votre histoire Leos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fr-FR">
                <a:solidFill>
                  <a:srgbClr val="55565A"/>
                </a:solidFill>
                <a:latin typeface="Arial" panose="020B0604020202020204" pitchFamily="34" charset="0"/>
                <a:cs typeface="Arial" panose="020B0604020202020204" pitchFamily="34" charset="0"/>
              </a:rPr>
              <a:t>Définition des objectifs</a:t>
            </a:r>
          </a:p>
          <a:p>
            <a:pPr marL="0" marR="0" lvl="0" indent="0" algn="l" defTabSz="914400" rtl="0" eaLnBrk="1" fontAlgn="auto" latinLnBrk="0" hangingPunct="1">
              <a:spcBef>
                <a:spcPts val="1800"/>
              </a:spcBef>
              <a:spcAft>
                <a:spcPts val="0"/>
              </a:spcAft>
              <a:buClrTx/>
              <a:buSzTx/>
              <a:buFontTx/>
              <a:buNone/>
              <a:tabLst/>
              <a:defRPr/>
            </a:pPr>
            <a:r>
              <a:rPr lang="fr-FR" sz="2400" b="1">
                <a:solidFill>
                  <a:srgbClr val="FFC000"/>
                </a:solidFill>
                <a:latin typeface="Arial" panose="020B0604020202020204" pitchFamily="34" charset="0"/>
                <a:cs typeface="Arial" panose="020B0604020202020204" pitchFamily="34" charset="0"/>
              </a:rPr>
              <a:t>Expérience Leo</a:t>
            </a:r>
          </a:p>
          <a:p>
            <a:pPr marL="285750" indent="-285750" fontAlgn="auto">
              <a:spcBef>
                <a:spcPts val="600"/>
              </a:spcBef>
              <a:spcAft>
                <a:spcPts val="0"/>
              </a:spcAft>
              <a:buClr>
                <a:srgbClr val="EBB700"/>
              </a:buClr>
              <a:buFont typeface="Wingdings 3" panose="05040102010807070707" pitchFamily="18" charset="2"/>
              <a:buChar char=""/>
              <a:defRPr/>
            </a:pPr>
            <a:r>
              <a:rPr lang="fr-FR">
                <a:solidFill>
                  <a:srgbClr val="55565A"/>
                </a:solidFill>
                <a:latin typeface="Arial" panose="020B0604020202020204" pitchFamily="34" charset="0"/>
                <a:cs typeface="Arial" panose="020B0604020202020204" pitchFamily="34" charset="0"/>
              </a:rPr>
              <a:t>La plaidoirie comme activité de service</a:t>
            </a:r>
          </a:p>
          <a:p>
            <a:pPr marL="285750" indent="-285750" fontAlgn="auto">
              <a:spcBef>
                <a:spcPts val="600"/>
              </a:spcBef>
              <a:spcAft>
                <a:spcPts val="0"/>
              </a:spcAft>
              <a:buClr>
                <a:srgbClr val="EBB700"/>
              </a:buClr>
              <a:buFont typeface="Wingdings 3" panose="05040102010807070707" pitchFamily="18" charset="2"/>
              <a:buChar char=""/>
              <a:defRPr/>
            </a:pPr>
            <a:r>
              <a:rPr lang="fr-FR">
                <a:solidFill>
                  <a:srgbClr val="55565A"/>
                </a:solidFill>
                <a:latin typeface="Arial" panose="020B0604020202020204" pitchFamily="34" charset="0"/>
                <a:cs typeface="Arial" panose="020B0604020202020204" pitchFamily="34" charset="0"/>
              </a:rPr>
              <a:t>Développement des compétences</a:t>
            </a:r>
          </a:p>
          <a:p>
            <a:pPr fontAlgn="auto">
              <a:spcBef>
                <a:spcPts val="1800"/>
              </a:spcBef>
              <a:spcAft>
                <a:spcPts val="0"/>
              </a:spcAft>
              <a:defRPr/>
            </a:pPr>
            <a:r>
              <a:rPr kumimoji="0" lang="fr-FR" sz="2400" b="1" i="0" u="none" strike="noStrike" cap="none" normalizeH="0" baseline="0" noProof="0">
                <a:ln>
                  <a:noFill/>
                </a:ln>
                <a:solidFill>
                  <a:srgbClr val="00B050"/>
                </a:solidFill>
                <a:effectLst/>
                <a:uLnTx/>
                <a:uFillTx/>
                <a:latin typeface="Arial" panose="020B0604020202020204" pitchFamily="34" charset="0"/>
                <a:ea typeface="Arial" charset="0"/>
                <a:cs typeface="Arial" panose="020B0604020202020204" pitchFamily="34" charset="0"/>
              </a:rPr>
              <a:t>Transition Leo-Lion</a:t>
            </a:r>
          </a:p>
          <a:p>
            <a:pPr marL="285750" indent="-285750" fontAlgn="auto">
              <a:spcBef>
                <a:spcPts val="600"/>
              </a:spcBef>
              <a:spcAft>
                <a:spcPts val="0"/>
              </a:spcAft>
              <a:buClr>
                <a:srgbClr val="EBB700"/>
              </a:buClr>
              <a:buFont typeface="Wingdings 3" panose="05040102010807070707" pitchFamily="18" charset="2"/>
              <a:buChar char=""/>
              <a:defRPr/>
            </a:pPr>
            <a:r>
              <a:rPr lang="fr-FR">
                <a:solidFill>
                  <a:srgbClr val="55565A"/>
                </a:solidFill>
                <a:latin typeface="Arial" panose="020B0604020202020204" pitchFamily="34" charset="0"/>
                <a:ea typeface="ヒラギノ角ゴ Pro W3"/>
                <a:cs typeface="Arial" panose="020B0604020202020204" pitchFamily="34" charset="0"/>
              </a:rPr>
              <a:t>Soutien supplémentaire pour les agent de liaison Leo ou Leo-Lion auprès du Cabinet de district / Conseil de DM</a:t>
            </a:r>
          </a:p>
          <a:p>
            <a:pPr marL="285750" indent="-285750" fontAlgn="auto">
              <a:spcBef>
                <a:spcPts val="600"/>
              </a:spcBef>
              <a:spcAft>
                <a:spcPts val="0"/>
              </a:spcAft>
              <a:buClr>
                <a:srgbClr val="EBB700"/>
              </a:buClr>
              <a:buFont typeface="Wingdings 3" panose="05040102010807070707" pitchFamily="18" charset="2"/>
              <a:buChar char=""/>
              <a:defRPr/>
            </a:pPr>
            <a:r>
              <a:rPr lang="fr-FR">
                <a:solidFill>
                  <a:srgbClr val="55565A"/>
                </a:solidFill>
                <a:latin typeface="Arial" panose="020B0604020202020204" pitchFamily="34" charset="0"/>
                <a:ea typeface="ヒラギノ角ゴ Pro W3"/>
                <a:cs typeface="Arial" panose="020B0604020202020204" pitchFamily="34" charset="0"/>
              </a:rPr>
              <a:t>Davantage de ressources pour la collaboration entre Leo et Lion</a:t>
            </a:r>
          </a:p>
          <a:p>
            <a:pPr marL="0" marR="0" lvl="0" indent="0" algn="l" defTabSz="914400" rtl="0" eaLnBrk="1" fontAlgn="auto" latinLnBrk="0" hangingPunct="1">
              <a:spcBef>
                <a:spcPts val="600"/>
              </a:spcBef>
              <a:spcAft>
                <a:spcPts val="0"/>
              </a:spcAft>
              <a:buClrTx/>
              <a:buSzTx/>
              <a:buFontTx/>
              <a:buNone/>
              <a:tabLst/>
              <a:defRPr/>
            </a:pPr>
            <a:r>
              <a:rPr lang="fr-FR" sz="2400" b="1">
                <a:solidFill>
                  <a:schemeClr val="bg2">
                    <a:lumMod val="50000"/>
                  </a:schemeClr>
                </a:solidFill>
                <a:latin typeface="Arial" panose="020B0604020202020204" pitchFamily="34" charset="0"/>
                <a:cs typeface="Arial" panose="020B0604020202020204" pitchFamily="34" charset="0"/>
              </a:rPr>
              <a:t>Partenariat avec la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fr-FR" b="0" i="0" u="none" strike="noStrike" cap="none" normalizeH="0" baseline="0" noProof="0">
                <a:ln>
                  <a:noFill/>
                </a:ln>
                <a:solidFill>
                  <a:srgbClr val="55565A"/>
                </a:solidFill>
                <a:effectLst/>
                <a:uLnTx/>
                <a:uFillTx/>
                <a:latin typeface="Arial" panose="020B0604020202020204" pitchFamily="34" charset="0"/>
                <a:ea typeface="Arial" charset="0"/>
                <a:cs typeface="Arial" panose="020B0604020202020204" pitchFamily="34" charset="0"/>
              </a:rPr>
              <a:t>Promotion de l'engagement aux Jeux olympiques spéciaux</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fr-FR">
                <a:solidFill>
                  <a:srgbClr val="55565A"/>
                </a:solidFill>
                <a:latin typeface="Arial" panose="020B0604020202020204" pitchFamily="34" charset="0"/>
                <a:ea typeface="Arial" charset="0"/>
                <a:cs typeface="Arial" panose="020B0604020202020204" pitchFamily="34" charset="0"/>
              </a:rPr>
              <a:t>Amélioration des liens Lions Quest</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fr-FR" sz="32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Terminer l’année</a:t>
            </a:r>
            <a:r>
              <a:rPr kumimoji="0" lang="fr-FR" b="1" i="0" u="none" strike="noStrike" cap="none" normalizeH="0" noProof="0">
                <a:ln>
                  <a:noFill/>
                </a:ln>
                <a:effectLst/>
                <a:uLnTx/>
                <a:uFillTx/>
                <a:latin typeface="Arial" panose="020B0604020202020204" pitchFamily="34" charset="0"/>
                <a:ea typeface="ヒラギノ角ゴ Pro W3" charset="0"/>
                <a:cs typeface="Arial" panose="020B0604020202020204" pitchFamily="34" charset="0"/>
              </a:rPr>
              <a:t> </a:t>
            </a:r>
            <a:r>
              <a:rPr kumimoji="0" lang="fr-FR" sz="4000" b="1" i="0" u="none" strike="noStrike" cap="none" normalizeH="0" noProof="0">
                <a:ln>
                  <a:noFill/>
                </a:ln>
                <a:solidFill>
                  <a:srgbClr val="C00000"/>
                </a:solidFill>
                <a:effectLst/>
                <a:uLnTx/>
                <a:uFillTx/>
                <a:latin typeface="Arial" panose="020B0604020202020204" pitchFamily="34" charset="0"/>
                <a:ea typeface="ヒラギノ角ゴ Pro W3" charset="0"/>
                <a:cs typeface="Arial" panose="020B0604020202020204" pitchFamily="34" charset="0"/>
              </a:rPr>
              <a:t>en beauté</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Forme  Description générée automatiquement">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  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Forme  Description générée automatiquement">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fr-FR" sz="4400" b="1" i="0" u="none" strike="noStrike" cap="none" normalizeH="0" baseline="0" noProof="0">
                <a:ln>
                  <a:noFill/>
                </a:ln>
                <a:solidFill>
                  <a:srgbClr val="E7E6E6">
                    <a:lumMod val="10000"/>
                  </a:srgbClr>
                </a:solidFill>
                <a:effectLst/>
                <a:uLnTx/>
                <a:uFillTx/>
                <a:latin typeface="Arial" charset="0"/>
                <a:ea typeface="Arial" charset="0"/>
                <a:cs typeface="Arial" charset="0"/>
              </a:rPr>
              <a:t>Entrez en</a:t>
            </a:r>
            <a:r>
              <a:rPr kumimoji="0" lang="fr-FR" sz="4400" b="1" i="0" u="none" strike="noStrike" cap="none" normalizeH="0" baseline="0" noProof="0">
                <a:ln>
                  <a:noFill/>
                </a:ln>
                <a:solidFill>
                  <a:srgbClr val="55565A"/>
                </a:solidFill>
                <a:effectLst/>
                <a:uLnTx/>
                <a:uFillTx/>
                <a:latin typeface="Arial" charset="0"/>
                <a:ea typeface="Arial" charset="0"/>
                <a:cs typeface="Arial" charset="0"/>
              </a:rPr>
              <a:t> </a:t>
            </a:r>
            <a:r>
              <a:rPr kumimoji="0" lang="fr-FR" sz="4400" b="1" i="0" u="none" strike="noStrike" cap="none" normalizeH="0" baseline="0" noProof="0">
                <a:ln>
                  <a:noFill/>
                </a:ln>
                <a:solidFill>
                  <a:srgbClr val="00AC69"/>
                </a:solidFill>
                <a:effectLst/>
                <a:uLnTx/>
                <a:uFillTx/>
                <a:latin typeface="Arial" charset="0"/>
                <a:ea typeface="Arial" charset="0"/>
                <a:cs typeface="Arial" charset="0"/>
              </a:rPr>
              <a:t>ACTION</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r-FR"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Créez un Leo club</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r-FR"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Organisez des activités de service et d'apprentissage conjointes</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fr-FR" sz="2000">
                <a:solidFill>
                  <a:prstClr val="black"/>
                </a:solidFill>
                <a:latin typeface="Arial" panose="020B0604020202020204" pitchFamily="34" charset="0"/>
                <a:cs typeface="Arial" panose="020B0604020202020204" pitchFamily="34" charset="0"/>
              </a:rPr>
              <a:t>Veillez à ce que les membres et les officiels Leos soient signalés dans le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r-FR"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Invitez les Leos à devenir des Lions</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fr-FR" sz="2000">
                <a:latin typeface="Arial" panose="020B0604020202020204" pitchFamily="34" charset="0"/>
                <a:cs typeface="Arial" panose="020B0604020202020204" pitchFamily="34" charset="0"/>
              </a:rPr>
              <a:t>Recrutez de nouveaux membres pour votre club.</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r-FR" sz="2000">
                <a:latin typeface="Arial" panose="020B0604020202020204" pitchFamily="34" charset="0"/>
                <a:cs typeface="Arial" panose="020B0604020202020204" pitchFamily="34" charset="0"/>
              </a:rPr>
              <a:t>Tenez vos données d’effectif à jour.</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r-FR" sz="2000">
                <a:latin typeface="Arial" panose="020B0604020202020204" pitchFamily="34" charset="0"/>
                <a:cs typeface="Arial" panose="020B0604020202020204" pitchFamily="34" charset="0"/>
              </a:rPr>
              <a:t>Invitez les Lions à vos activités de service.</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r-FR" sz="2000">
                <a:latin typeface="Arial" panose="020B0604020202020204" pitchFamily="34" charset="0"/>
                <a:cs typeface="Arial" panose="020B0604020202020204" pitchFamily="34" charset="0"/>
              </a:rPr>
              <a:t>Créez votre Lion Account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r-FR" sz="2000">
                <a:latin typeface="Arial" panose="020B0604020202020204" pitchFamily="34" charset="0"/>
                <a:cs typeface="Arial" panose="020B0604020202020204" pitchFamily="34" charset="0"/>
              </a:rPr>
              <a:t>Consultez la page </a:t>
            </a:r>
            <a:r>
              <a:rPr lang="fr-FR" sz="2000" b="1">
                <a:solidFill>
                  <a:srgbClr val="00AC69"/>
                </a:solidFill>
                <a:latin typeface="Arial" panose="020B0604020202020204" pitchFamily="34" charset="0"/>
                <a:cs typeface="Arial" panose="020B0604020202020204" pitchFamily="34" charset="0"/>
              </a:rPr>
              <a:t>lionsclubs.org/fr/leopride</a:t>
            </a:r>
            <a:r>
              <a:rPr lang="fr-FR" sz="2000">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D0FBA0D5-637B-48F7-ACFD-4FAB447767BF}"/>
              </a:ext>
            </a:extLst>
          </p:cNvPr>
          <p:cNvSpPr txBox="1"/>
          <p:nvPr/>
        </p:nvSpPr>
        <p:spPr>
          <a:xfrm>
            <a:off x="686446" y="6076927"/>
            <a:ext cx="10819108" cy="400110"/>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Pour en savoir plus sur l’affiliation Leo, rendez-vous sur </a:t>
            </a:r>
            <a:r>
              <a:rPr lang="fr-FR" sz="2000" b="1" dirty="0">
                <a:solidFill>
                  <a:srgbClr val="00AC69"/>
                </a:solidFill>
                <a:latin typeface="Arial" panose="020B0604020202020204" pitchFamily="34" charset="0"/>
                <a:cs typeface="Arial" panose="020B0604020202020204" pitchFamily="34" charset="0"/>
              </a:rPr>
              <a:t>lionsclubs.org/</a:t>
            </a:r>
            <a:r>
              <a:rPr lang="fr-FR" sz="2000" b="1" dirty="0" err="1">
                <a:solidFill>
                  <a:srgbClr val="00AC69"/>
                </a:solidFill>
                <a:latin typeface="Arial" panose="020B0604020202020204" pitchFamily="34" charset="0"/>
                <a:cs typeface="Arial" panose="020B0604020202020204" pitchFamily="34" charset="0"/>
              </a:rPr>
              <a:t>fr</a:t>
            </a:r>
            <a:r>
              <a:rPr lang="fr-FR" sz="2000" b="1" dirty="0">
                <a:solidFill>
                  <a:srgbClr val="00AC69"/>
                </a:solidFill>
                <a:latin typeface="Arial" panose="020B0604020202020204" pitchFamily="34" charset="0"/>
                <a:cs typeface="Arial" panose="020B0604020202020204" pitchFamily="34" charset="0"/>
              </a:rPr>
              <a:t>/</a:t>
            </a:r>
            <a:r>
              <a:rPr lang="fr-FR" sz="2000" b="1" dirty="0" err="1">
                <a:solidFill>
                  <a:srgbClr val="00AC69"/>
                </a:solidFill>
                <a:latin typeface="Arial" panose="020B0604020202020204" pitchFamily="34" charset="0"/>
                <a:cs typeface="Arial" panose="020B0604020202020204" pitchFamily="34" charset="0"/>
              </a:rPr>
              <a:t>leos</a:t>
            </a:r>
            <a:r>
              <a:rPr lang="fr-FR" sz="2000" dirty="0">
                <a:latin typeface="Arial" panose="020B0604020202020204" pitchFamily="34" charset="0"/>
                <a:cs typeface="Arial" panose="020B0604020202020204" pitchFamily="34" charset="0"/>
              </a:rPr>
              <a:t> ou écrivez-nous à l’adresse </a:t>
            </a:r>
            <a:r>
              <a:rPr lang="fr-FR" sz="2000" b="1" dirty="0">
                <a:solidFill>
                  <a:srgbClr val="56565A"/>
                </a:solidFill>
                <a:latin typeface="Arial" panose="020B0604020202020204" pitchFamily="34" charset="0"/>
                <a:cs typeface="Arial" panose="020B0604020202020204" pitchFamily="34" charset="0"/>
              </a:rPr>
              <a:t>leo@lionsclubs.org</a:t>
            </a:r>
            <a:r>
              <a:rPr lang="fr-FR" sz="2000" dirty="0">
                <a:solidFill>
                  <a:srgbClr val="56565A"/>
                </a:solidFill>
                <a:latin typeface="Arial" panose="020B0604020202020204" pitchFamily="34" charset="0"/>
                <a:cs typeface="Arial" panose="020B0604020202020204" pitchFamily="34" charset="0"/>
              </a:rPr>
              <a:t>.</a:t>
            </a:r>
            <a:r>
              <a:rPr lang="fr-FR" sz="2000" b="1" dirty="0">
                <a:solidFill>
                  <a:srgbClr val="56565A"/>
                </a:solidFill>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fr-FR" sz="3200" b="1" dirty="0">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fr-FR" sz="3200" b="1">
                <a:solidFill>
                  <a:srgbClr val="407CCA"/>
                </a:solidFill>
                <a:latin typeface="Arial" panose="020B0604020202020204" pitchFamily="34" charset="0"/>
                <a:cs typeface="Arial" panose="020B0604020202020204" pitchFamily="34" charset="0"/>
              </a:rPr>
              <a:t>LES LIONS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fr-FR" sz="4800"/>
              <a:t>Nous vous remercions.</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fr-FR"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fr-FR" sz="1600" b="1">
                <a:solidFill>
                  <a:schemeClr val="bg1"/>
                </a:solidFill>
                <a:latin typeface="Arial" panose="020B0604020202020204" pitchFamily="34" charset="0"/>
                <a:cs typeface="Arial" panose="020B0604020202020204" pitchFamily="34" charset="0"/>
              </a:rPr>
              <a:t>2023 FR</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fr-FR" sz="2000">
                <a:solidFill>
                  <a:srgbClr val="F2F2F2"/>
                </a:solidFill>
                <a:latin typeface="Arial" panose="020B0604020202020204" pitchFamily="34" charset="0"/>
                <a:cs typeface="Arial" panose="020B0604020202020204" pitchFamily="34" charset="0"/>
              </a:rPr>
              <a:t>Leo@lionsclubs.org</a:t>
            </a:r>
          </a:p>
          <a:p>
            <a:pPr algn="ctr"/>
            <a:r>
              <a:rPr lang="fr-FR" sz="2000">
                <a:solidFill>
                  <a:srgbClr val="F2F2F2"/>
                </a:solidFill>
                <a:latin typeface="Arial" panose="020B0604020202020204" pitchFamily="34" charset="0"/>
                <a:cs typeface="Arial" panose="020B0604020202020204" pitchFamily="34" charset="0"/>
              </a:rPr>
              <a:t>Lionsclubs.org/leo  </a:t>
            </a:r>
          </a:p>
          <a:p>
            <a:pPr algn="ctr"/>
            <a:r>
              <a:rPr lang="fr-FR" sz="2400" b="1">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1389</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41</cp:revision>
  <dcterms:created xsi:type="dcterms:W3CDTF">2023-08-10T19:35:54Z</dcterms:created>
  <dcterms:modified xsi:type="dcterms:W3CDTF">2023-11-14T20:51:07Z</dcterms:modified>
</cp:coreProperties>
</file>