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68" r:id="rId4"/>
    <p:sldId id="259" r:id="rId5"/>
    <p:sldId id="263" r:id="rId6"/>
    <p:sldId id="261" r:id="rId7"/>
    <p:sldId id="264" r:id="rId8"/>
    <p:sldId id="272" r:id="rId9"/>
    <p:sldId id="262" r:id="rId10"/>
    <p:sldId id="275" r:id="rId11"/>
    <p:sldId id="276" r:id="rId12"/>
    <p:sldId id="265" r:id="rId13"/>
    <p:sldId id="279" r:id="rId14"/>
    <p:sldId id="280" r:id="rId15"/>
    <p:sldId id="277" r:id="rId16"/>
    <p:sldId id="260" r:id="rId17"/>
    <p:sldId id="273"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792"/>
    <a:srgbClr val="492688"/>
    <a:srgbClr val="140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66983" autoAdjust="0"/>
  </p:normalViewPr>
  <p:slideViewPr>
    <p:cSldViewPr snapToGrid="0">
      <p:cViewPr varScale="1">
        <p:scale>
          <a:sx n="76" d="100"/>
          <a:sy n="76" d="100"/>
        </p:scale>
        <p:origin x="205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617FB-E513-46F5-AF00-D38FF2A1DA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48CDD6-2B51-47E8-A75A-AB50A06935EE}">
      <dgm:prSet phldrT="[Text]" custT="1"/>
      <dgm:spPr/>
      <dgm:t>
        <a:bodyPr/>
        <a:lstStyle/>
        <a:p>
          <a:r>
            <a:rPr lang="en-US" sz="1800" dirty="0"/>
            <a:t>Broadcast your advantage</a:t>
          </a:r>
        </a:p>
      </dgm:t>
    </dgm:pt>
    <dgm:pt modelId="{3276B71A-E52C-46D3-84EF-275717210F48}" type="parTrans" cxnId="{0B216139-6286-48E9-8E72-374D31E43EA7}">
      <dgm:prSet/>
      <dgm:spPr/>
      <dgm:t>
        <a:bodyPr/>
        <a:lstStyle/>
        <a:p>
          <a:endParaRPr lang="en-US"/>
        </a:p>
      </dgm:t>
    </dgm:pt>
    <dgm:pt modelId="{45C7CC20-D087-4DE0-8DA2-3B8F59019C5F}" type="sibTrans" cxnId="{0B216139-6286-48E9-8E72-374D31E43EA7}">
      <dgm:prSet/>
      <dgm:spPr/>
      <dgm:t>
        <a:bodyPr/>
        <a:lstStyle/>
        <a:p>
          <a:endParaRPr lang="en-US"/>
        </a:p>
      </dgm:t>
    </dgm:pt>
    <dgm:pt modelId="{6C754F0E-EC29-49A0-9C59-FE411B0A4371}">
      <dgm:prSet phldrT="[Text]"/>
      <dgm:spPr/>
      <dgm:t>
        <a:bodyPr/>
        <a:lstStyle/>
        <a:p>
          <a:r>
            <a:rPr lang="en-US" dirty="0"/>
            <a:t>Getting it right from the start</a:t>
          </a:r>
        </a:p>
      </dgm:t>
    </dgm:pt>
    <dgm:pt modelId="{B68700F9-ECD1-4CD4-BF70-63F2B3471CFF}" type="parTrans" cxnId="{F97F8FC8-5B6A-4DAC-ACF3-5409BDDFD4EA}">
      <dgm:prSet/>
      <dgm:spPr/>
      <dgm:t>
        <a:bodyPr/>
        <a:lstStyle/>
        <a:p>
          <a:endParaRPr lang="en-US"/>
        </a:p>
      </dgm:t>
    </dgm:pt>
    <dgm:pt modelId="{CE9517CB-45B8-4887-B3B6-BFF17ACCA6D3}" type="sibTrans" cxnId="{F97F8FC8-5B6A-4DAC-ACF3-5409BDDFD4EA}">
      <dgm:prSet/>
      <dgm:spPr/>
      <dgm:t>
        <a:bodyPr/>
        <a:lstStyle/>
        <a:p>
          <a:endParaRPr lang="en-US"/>
        </a:p>
      </dgm:t>
    </dgm:pt>
    <dgm:pt modelId="{8FACB490-51AA-4A2D-B08B-9F7D0C3E660E}">
      <dgm:prSet phldrT="[Text]"/>
      <dgm:spPr/>
      <dgm:t>
        <a:bodyPr/>
        <a:lstStyle/>
        <a:p>
          <a:r>
            <a:rPr lang="en-US" dirty="0"/>
            <a:t>Make prospective member feel important</a:t>
          </a:r>
        </a:p>
      </dgm:t>
    </dgm:pt>
    <dgm:pt modelId="{E071FD21-EA38-49BE-A9F6-07DCF2D90B2B}" type="parTrans" cxnId="{43167867-4643-4421-9B5D-1261EFB3F0F8}">
      <dgm:prSet/>
      <dgm:spPr/>
      <dgm:t>
        <a:bodyPr/>
        <a:lstStyle/>
        <a:p>
          <a:endParaRPr lang="en-US"/>
        </a:p>
      </dgm:t>
    </dgm:pt>
    <dgm:pt modelId="{CCF11D0E-18BA-4D63-9425-938DCE17DC40}" type="sibTrans" cxnId="{43167867-4643-4421-9B5D-1261EFB3F0F8}">
      <dgm:prSet/>
      <dgm:spPr/>
      <dgm:t>
        <a:bodyPr/>
        <a:lstStyle/>
        <a:p>
          <a:endParaRPr lang="en-US"/>
        </a:p>
      </dgm:t>
    </dgm:pt>
    <dgm:pt modelId="{77FECACB-3AF1-4A3F-8FD9-502849C2719E}">
      <dgm:prSet phldrT="[Text]"/>
      <dgm:spPr/>
      <dgm:t>
        <a:bodyPr/>
        <a:lstStyle/>
        <a:p>
          <a:r>
            <a:rPr lang="en-US" dirty="0"/>
            <a:t>Welcome letter for potential members</a:t>
          </a:r>
        </a:p>
      </dgm:t>
    </dgm:pt>
    <dgm:pt modelId="{B77118B7-3522-4190-B964-40E351FB89C3}" type="parTrans" cxnId="{017EE059-A7DB-48C0-BB71-C1D089AD636E}">
      <dgm:prSet/>
      <dgm:spPr/>
      <dgm:t>
        <a:bodyPr/>
        <a:lstStyle/>
        <a:p>
          <a:endParaRPr lang="en-US"/>
        </a:p>
      </dgm:t>
    </dgm:pt>
    <dgm:pt modelId="{D35A7A33-74CA-4BF1-BB2E-27E2359E18FB}" type="sibTrans" cxnId="{017EE059-A7DB-48C0-BB71-C1D089AD636E}">
      <dgm:prSet/>
      <dgm:spPr/>
      <dgm:t>
        <a:bodyPr/>
        <a:lstStyle/>
        <a:p>
          <a:endParaRPr lang="en-US"/>
        </a:p>
      </dgm:t>
    </dgm:pt>
    <dgm:pt modelId="{9320F649-4906-4066-8E47-5181F1BE5B35}">
      <dgm:prSet phldrT="[Text]"/>
      <dgm:spPr/>
      <dgm:t>
        <a:bodyPr/>
        <a:lstStyle/>
        <a:p>
          <a:r>
            <a:rPr lang="en-US" dirty="0"/>
            <a:t>Keep a list and don’t give up!</a:t>
          </a:r>
        </a:p>
      </dgm:t>
    </dgm:pt>
    <dgm:pt modelId="{2359D6CD-233E-4F17-8C1D-DF54203A15D1}" type="parTrans" cxnId="{EB4D5553-19CA-4E51-BAEF-BD49B60A52FC}">
      <dgm:prSet/>
      <dgm:spPr/>
      <dgm:t>
        <a:bodyPr/>
        <a:lstStyle/>
        <a:p>
          <a:endParaRPr lang="en-US"/>
        </a:p>
      </dgm:t>
    </dgm:pt>
    <dgm:pt modelId="{3635D2E0-7A9E-4696-8CEF-0C5EB34833B4}" type="sibTrans" cxnId="{EB4D5553-19CA-4E51-BAEF-BD49B60A52FC}">
      <dgm:prSet/>
      <dgm:spPr/>
      <dgm:t>
        <a:bodyPr/>
        <a:lstStyle/>
        <a:p>
          <a:endParaRPr lang="en-US"/>
        </a:p>
      </dgm:t>
    </dgm:pt>
    <dgm:pt modelId="{3F78A920-BAEE-4C77-8143-41F268D09455}">
      <dgm:prSet/>
      <dgm:spPr/>
      <dgm:t>
        <a:bodyPr/>
        <a:lstStyle/>
        <a:p>
          <a:r>
            <a:rPr lang="en-US" dirty="0"/>
            <a:t>Leaders should lead by example</a:t>
          </a:r>
        </a:p>
      </dgm:t>
    </dgm:pt>
    <dgm:pt modelId="{A4EDA6BB-FD4F-4594-87A7-2759943BBB2B}" type="parTrans" cxnId="{69A0B247-A312-4CA4-A7A2-BBDA6B0FC3B0}">
      <dgm:prSet/>
      <dgm:spPr/>
      <dgm:t>
        <a:bodyPr/>
        <a:lstStyle/>
        <a:p>
          <a:endParaRPr lang="en-US"/>
        </a:p>
      </dgm:t>
    </dgm:pt>
    <dgm:pt modelId="{2C483A44-707A-4F32-B134-4070FCF78504}" type="sibTrans" cxnId="{69A0B247-A312-4CA4-A7A2-BBDA6B0FC3B0}">
      <dgm:prSet/>
      <dgm:spPr/>
      <dgm:t>
        <a:bodyPr/>
        <a:lstStyle/>
        <a:p>
          <a:endParaRPr lang="en-US"/>
        </a:p>
      </dgm:t>
    </dgm:pt>
    <dgm:pt modelId="{F37448D2-B822-4DAA-AC1F-18D17555C6A9}">
      <dgm:prSet/>
      <dgm:spPr/>
      <dgm:t>
        <a:bodyPr/>
        <a:lstStyle/>
        <a:p>
          <a:r>
            <a:rPr lang="en-US" dirty="0"/>
            <a:t>Maintain an up-to-date list of potential members</a:t>
          </a:r>
        </a:p>
      </dgm:t>
    </dgm:pt>
    <dgm:pt modelId="{EFB225E9-5886-4622-86E2-14059A976FAC}" type="parTrans" cxnId="{3F153F72-A54C-4AA4-A6A2-9235B0328345}">
      <dgm:prSet/>
      <dgm:spPr/>
      <dgm:t>
        <a:bodyPr/>
        <a:lstStyle/>
        <a:p>
          <a:endParaRPr lang="en-US"/>
        </a:p>
      </dgm:t>
    </dgm:pt>
    <dgm:pt modelId="{2482439A-C94C-4ED9-9A09-2D67A992A0AE}" type="sibTrans" cxnId="{3F153F72-A54C-4AA4-A6A2-9235B0328345}">
      <dgm:prSet/>
      <dgm:spPr/>
      <dgm:t>
        <a:bodyPr/>
        <a:lstStyle/>
        <a:p>
          <a:endParaRPr lang="en-US"/>
        </a:p>
      </dgm:t>
    </dgm:pt>
    <dgm:pt modelId="{6CAC289E-887A-4CB6-8880-4804C4B1A4E2}">
      <dgm:prSet/>
      <dgm:spPr/>
      <dgm:t>
        <a:bodyPr/>
        <a:lstStyle/>
        <a:p>
          <a:r>
            <a:rPr lang="en-US" dirty="0"/>
            <a:t>Establish committees</a:t>
          </a:r>
        </a:p>
      </dgm:t>
    </dgm:pt>
    <dgm:pt modelId="{ED9F2D80-FA7A-4F91-8691-F030A8585339}" type="parTrans" cxnId="{F0E1BA96-3F01-4C4A-95A7-3A05192029DA}">
      <dgm:prSet/>
      <dgm:spPr/>
      <dgm:t>
        <a:bodyPr/>
        <a:lstStyle/>
        <a:p>
          <a:endParaRPr lang="en-US"/>
        </a:p>
      </dgm:t>
    </dgm:pt>
    <dgm:pt modelId="{DC0A2779-4963-4465-A08D-A99BA63A2CC9}" type="sibTrans" cxnId="{F0E1BA96-3F01-4C4A-95A7-3A05192029DA}">
      <dgm:prSet/>
      <dgm:spPr/>
      <dgm:t>
        <a:bodyPr/>
        <a:lstStyle/>
        <a:p>
          <a:endParaRPr lang="en-US"/>
        </a:p>
      </dgm:t>
    </dgm:pt>
    <dgm:pt modelId="{2CF26531-FA66-493E-BF52-B168A3E72C61}">
      <dgm:prSet/>
      <dgm:spPr/>
      <dgm:t>
        <a:bodyPr/>
        <a:lstStyle/>
        <a:p>
          <a:r>
            <a:rPr lang="en-US" dirty="0"/>
            <a:t>Incentives for recruitment</a:t>
          </a:r>
        </a:p>
      </dgm:t>
    </dgm:pt>
    <dgm:pt modelId="{B0FFD2F0-7DC3-49D3-9E2F-ACA8D9E75971}" type="parTrans" cxnId="{A32C0283-FDAF-4820-9245-9B68858C5380}">
      <dgm:prSet/>
      <dgm:spPr/>
      <dgm:t>
        <a:bodyPr/>
        <a:lstStyle/>
        <a:p>
          <a:endParaRPr lang="en-US"/>
        </a:p>
      </dgm:t>
    </dgm:pt>
    <dgm:pt modelId="{188E06D8-5734-4B12-AD71-58C86F184C79}" type="sibTrans" cxnId="{A32C0283-FDAF-4820-9245-9B68858C5380}">
      <dgm:prSet/>
      <dgm:spPr/>
      <dgm:t>
        <a:bodyPr/>
        <a:lstStyle/>
        <a:p>
          <a:endParaRPr lang="en-US"/>
        </a:p>
      </dgm:t>
    </dgm:pt>
    <dgm:pt modelId="{D066E63C-459C-45E9-A3ED-795EA3628579}" type="pres">
      <dgm:prSet presAssocID="{4A3617FB-E513-46F5-AF00-D38FF2A1DA8F}" presName="diagram" presStyleCnt="0">
        <dgm:presLayoutVars>
          <dgm:dir/>
          <dgm:resizeHandles val="exact"/>
        </dgm:presLayoutVars>
      </dgm:prSet>
      <dgm:spPr/>
    </dgm:pt>
    <dgm:pt modelId="{C66FA320-F217-4320-B67D-38734BC445A4}" type="pres">
      <dgm:prSet presAssocID="{9448CDD6-2B51-47E8-A75A-AB50A06935EE}" presName="node" presStyleLbl="node1" presStyleIdx="0" presStyleCnt="9">
        <dgm:presLayoutVars>
          <dgm:bulletEnabled val="1"/>
        </dgm:presLayoutVars>
      </dgm:prSet>
      <dgm:spPr/>
    </dgm:pt>
    <dgm:pt modelId="{021E1F6C-9EAD-49C1-A713-3F1CD668A683}" type="pres">
      <dgm:prSet presAssocID="{45C7CC20-D087-4DE0-8DA2-3B8F59019C5F}" presName="sibTrans" presStyleCnt="0"/>
      <dgm:spPr/>
    </dgm:pt>
    <dgm:pt modelId="{0B997FA7-D1D8-4E72-AA61-C1C7F937DDB9}" type="pres">
      <dgm:prSet presAssocID="{6C754F0E-EC29-49A0-9C59-FE411B0A4371}" presName="node" presStyleLbl="node1" presStyleIdx="1" presStyleCnt="9">
        <dgm:presLayoutVars>
          <dgm:bulletEnabled val="1"/>
        </dgm:presLayoutVars>
      </dgm:prSet>
      <dgm:spPr/>
    </dgm:pt>
    <dgm:pt modelId="{CE5A9163-6D2C-4674-A790-F8210A4E540C}" type="pres">
      <dgm:prSet presAssocID="{CE9517CB-45B8-4887-B3B6-BFF17ACCA6D3}" presName="sibTrans" presStyleCnt="0"/>
      <dgm:spPr/>
    </dgm:pt>
    <dgm:pt modelId="{A1E69745-D91A-45C2-A181-D4C18DFF0FEB}" type="pres">
      <dgm:prSet presAssocID="{8FACB490-51AA-4A2D-B08B-9F7D0C3E660E}" presName="node" presStyleLbl="node1" presStyleIdx="2" presStyleCnt="9">
        <dgm:presLayoutVars>
          <dgm:bulletEnabled val="1"/>
        </dgm:presLayoutVars>
      </dgm:prSet>
      <dgm:spPr/>
    </dgm:pt>
    <dgm:pt modelId="{F07A2CC2-E02F-4823-AD40-C4D361FB160F}" type="pres">
      <dgm:prSet presAssocID="{CCF11D0E-18BA-4D63-9425-938DCE17DC40}" presName="sibTrans" presStyleCnt="0"/>
      <dgm:spPr/>
    </dgm:pt>
    <dgm:pt modelId="{2C239547-B198-41E6-A95C-8E64171C0442}" type="pres">
      <dgm:prSet presAssocID="{77FECACB-3AF1-4A3F-8FD9-502849C2719E}" presName="node" presStyleLbl="node1" presStyleIdx="3" presStyleCnt="9">
        <dgm:presLayoutVars>
          <dgm:bulletEnabled val="1"/>
        </dgm:presLayoutVars>
      </dgm:prSet>
      <dgm:spPr/>
    </dgm:pt>
    <dgm:pt modelId="{BDAFA891-1609-447B-9BB1-CE09B90048DD}" type="pres">
      <dgm:prSet presAssocID="{D35A7A33-74CA-4BF1-BB2E-27E2359E18FB}" presName="sibTrans" presStyleCnt="0"/>
      <dgm:spPr/>
    </dgm:pt>
    <dgm:pt modelId="{8957EB32-80D0-4192-A2FC-5551F761E86F}" type="pres">
      <dgm:prSet presAssocID="{9320F649-4906-4066-8E47-5181F1BE5B35}" presName="node" presStyleLbl="node1" presStyleIdx="4" presStyleCnt="9">
        <dgm:presLayoutVars>
          <dgm:bulletEnabled val="1"/>
        </dgm:presLayoutVars>
      </dgm:prSet>
      <dgm:spPr/>
    </dgm:pt>
    <dgm:pt modelId="{D269BDA7-83B7-4215-852F-22B1111B7DF2}" type="pres">
      <dgm:prSet presAssocID="{3635D2E0-7A9E-4696-8CEF-0C5EB34833B4}" presName="sibTrans" presStyleCnt="0"/>
      <dgm:spPr/>
    </dgm:pt>
    <dgm:pt modelId="{92A0167C-43D3-4F31-A481-80EEBDA925A9}" type="pres">
      <dgm:prSet presAssocID="{3F78A920-BAEE-4C77-8143-41F268D09455}" presName="node" presStyleLbl="node1" presStyleIdx="5" presStyleCnt="9">
        <dgm:presLayoutVars>
          <dgm:bulletEnabled val="1"/>
        </dgm:presLayoutVars>
      </dgm:prSet>
      <dgm:spPr/>
    </dgm:pt>
    <dgm:pt modelId="{DE9E3099-070D-435B-8D9F-C688DED80937}" type="pres">
      <dgm:prSet presAssocID="{2C483A44-707A-4F32-B134-4070FCF78504}" presName="sibTrans" presStyleCnt="0"/>
      <dgm:spPr/>
    </dgm:pt>
    <dgm:pt modelId="{F54EA5A5-7C33-47F4-9DAC-0EE2E5C526B1}" type="pres">
      <dgm:prSet presAssocID="{2CF26531-FA66-493E-BF52-B168A3E72C61}" presName="node" presStyleLbl="node1" presStyleIdx="6" presStyleCnt="9">
        <dgm:presLayoutVars>
          <dgm:bulletEnabled val="1"/>
        </dgm:presLayoutVars>
      </dgm:prSet>
      <dgm:spPr/>
    </dgm:pt>
    <dgm:pt modelId="{2229E290-D392-44A4-A425-F9F7ABDDD75D}" type="pres">
      <dgm:prSet presAssocID="{188E06D8-5734-4B12-AD71-58C86F184C79}" presName="sibTrans" presStyleCnt="0"/>
      <dgm:spPr/>
    </dgm:pt>
    <dgm:pt modelId="{2D0BFC89-B683-4A7D-8F16-713B51DF425B}" type="pres">
      <dgm:prSet presAssocID="{6CAC289E-887A-4CB6-8880-4804C4B1A4E2}" presName="node" presStyleLbl="node1" presStyleIdx="7" presStyleCnt="9">
        <dgm:presLayoutVars>
          <dgm:bulletEnabled val="1"/>
        </dgm:presLayoutVars>
      </dgm:prSet>
      <dgm:spPr/>
    </dgm:pt>
    <dgm:pt modelId="{F63D7AF9-02E8-4DA0-A092-35C30CD04139}" type="pres">
      <dgm:prSet presAssocID="{DC0A2779-4963-4465-A08D-A99BA63A2CC9}" presName="sibTrans" presStyleCnt="0"/>
      <dgm:spPr/>
    </dgm:pt>
    <dgm:pt modelId="{492B9A3E-5431-4306-A2D0-850E461636EF}" type="pres">
      <dgm:prSet presAssocID="{F37448D2-B822-4DAA-AC1F-18D17555C6A9}" presName="node" presStyleLbl="node1" presStyleIdx="8" presStyleCnt="9">
        <dgm:presLayoutVars>
          <dgm:bulletEnabled val="1"/>
        </dgm:presLayoutVars>
      </dgm:prSet>
      <dgm:spPr/>
    </dgm:pt>
  </dgm:ptLst>
  <dgm:cxnLst>
    <dgm:cxn modelId="{B63E2D04-8343-4269-85B6-1AF061FCEE41}" type="presOf" srcId="{3F78A920-BAEE-4C77-8143-41F268D09455}" destId="{92A0167C-43D3-4F31-A481-80EEBDA925A9}" srcOrd="0" destOrd="0" presId="urn:microsoft.com/office/officeart/2005/8/layout/default"/>
    <dgm:cxn modelId="{DAD94A07-8487-4BBE-A356-FF37CF959896}" type="presOf" srcId="{77FECACB-3AF1-4A3F-8FD9-502849C2719E}" destId="{2C239547-B198-41E6-A95C-8E64171C0442}" srcOrd="0" destOrd="0" presId="urn:microsoft.com/office/officeart/2005/8/layout/default"/>
    <dgm:cxn modelId="{EEBC891D-C80F-4827-A62A-8D08BA82F365}" type="presOf" srcId="{6CAC289E-887A-4CB6-8880-4804C4B1A4E2}" destId="{2D0BFC89-B683-4A7D-8F16-713B51DF425B}" srcOrd="0" destOrd="0" presId="urn:microsoft.com/office/officeart/2005/8/layout/default"/>
    <dgm:cxn modelId="{0B216139-6286-48E9-8E72-374D31E43EA7}" srcId="{4A3617FB-E513-46F5-AF00-D38FF2A1DA8F}" destId="{9448CDD6-2B51-47E8-A75A-AB50A06935EE}" srcOrd="0" destOrd="0" parTransId="{3276B71A-E52C-46D3-84EF-275717210F48}" sibTransId="{45C7CC20-D087-4DE0-8DA2-3B8F59019C5F}"/>
    <dgm:cxn modelId="{599A343B-0692-4C55-AE21-86F6C43000AA}" type="presOf" srcId="{9320F649-4906-4066-8E47-5181F1BE5B35}" destId="{8957EB32-80D0-4192-A2FC-5551F761E86F}" srcOrd="0" destOrd="0" presId="urn:microsoft.com/office/officeart/2005/8/layout/default"/>
    <dgm:cxn modelId="{43167867-4643-4421-9B5D-1261EFB3F0F8}" srcId="{4A3617FB-E513-46F5-AF00-D38FF2A1DA8F}" destId="{8FACB490-51AA-4A2D-B08B-9F7D0C3E660E}" srcOrd="2" destOrd="0" parTransId="{E071FD21-EA38-49BE-A9F6-07DCF2D90B2B}" sibTransId="{CCF11D0E-18BA-4D63-9425-938DCE17DC40}"/>
    <dgm:cxn modelId="{69A0B247-A312-4CA4-A7A2-BBDA6B0FC3B0}" srcId="{4A3617FB-E513-46F5-AF00-D38FF2A1DA8F}" destId="{3F78A920-BAEE-4C77-8143-41F268D09455}" srcOrd="5" destOrd="0" parTransId="{A4EDA6BB-FD4F-4594-87A7-2759943BBB2B}" sibTransId="{2C483A44-707A-4F32-B134-4070FCF78504}"/>
    <dgm:cxn modelId="{3F153F72-A54C-4AA4-A6A2-9235B0328345}" srcId="{4A3617FB-E513-46F5-AF00-D38FF2A1DA8F}" destId="{F37448D2-B822-4DAA-AC1F-18D17555C6A9}" srcOrd="8" destOrd="0" parTransId="{EFB225E9-5886-4622-86E2-14059A976FAC}" sibTransId="{2482439A-C94C-4ED9-9A09-2D67A992A0AE}"/>
    <dgm:cxn modelId="{EB4D5553-19CA-4E51-BAEF-BD49B60A52FC}" srcId="{4A3617FB-E513-46F5-AF00-D38FF2A1DA8F}" destId="{9320F649-4906-4066-8E47-5181F1BE5B35}" srcOrd="4" destOrd="0" parTransId="{2359D6CD-233E-4F17-8C1D-DF54203A15D1}" sibTransId="{3635D2E0-7A9E-4696-8CEF-0C5EB34833B4}"/>
    <dgm:cxn modelId="{017EE059-A7DB-48C0-BB71-C1D089AD636E}" srcId="{4A3617FB-E513-46F5-AF00-D38FF2A1DA8F}" destId="{77FECACB-3AF1-4A3F-8FD9-502849C2719E}" srcOrd="3" destOrd="0" parTransId="{B77118B7-3522-4190-B964-40E351FB89C3}" sibTransId="{D35A7A33-74CA-4BF1-BB2E-27E2359E18FB}"/>
    <dgm:cxn modelId="{A32C0283-FDAF-4820-9245-9B68858C5380}" srcId="{4A3617FB-E513-46F5-AF00-D38FF2A1DA8F}" destId="{2CF26531-FA66-493E-BF52-B168A3E72C61}" srcOrd="6" destOrd="0" parTransId="{B0FFD2F0-7DC3-49D3-9E2F-ACA8D9E75971}" sibTransId="{188E06D8-5734-4B12-AD71-58C86F184C79}"/>
    <dgm:cxn modelId="{F0E1BA96-3F01-4C4A-95A7-3A05192029DA}" srcId="{4A3617FB-E513-46F5-AF00-D38FF2A1DA8F}" destId="{6CAC289E-887A-4CB6-8880-4804C4B1A4E2}" srcOrd="7" destOrd="0" parTransId="{ED9F2D80-FA7A-4F91-8691-F030A8585339}" sibTransId="{DC0A2779-4963-4465-A08D-A99BA63A2CC9}"/>
    <dgm:cxn modelId="{E9821F98-A21B-4ACF-B5F5-4C621B425A5B}" type="presOf" srcId="{8FACB490-51AA-4A2D-B08B-9F7D0C3E660E}" destId="{A1E69745-D91A-45C2-A181-D4C18DFF0FEB}" srcOrd="0" destOrd="0" presId="urn:microsoft.com/office/officeart/2005/8/layout/default"/>
    <dgm:cxn modelId="{78BBCDB8-ACDF-490D-A7BB-9BCB7E2322C6}" type="presOf" srcId="{2CF26531-FA66-493E-BF52-B168A3E72C61}" destId="{F54EA5A5-7C33-47F4-9DAC-0EE2E5C526B1}" srcOrd="0" destOrd="0" presId="urn:microsoft.com/office/officeart/2005/8/layout/default"/>
    <dgm:cxn modelId="{9BEC44C8-D70F-4055-A1D9-0EB730CA9193}" type="presOf" srcId="{6C754F0E-EC29-49A0-9C59-FE411B0A4371}" destId="{0B997FA7-D1D8-4E72-AA61-C1C7F937DDB9}" srcOrd="0" destOrd="0" presId="urn:microsoft.com/office/officeart/2005/8/layout/default"/>
    <dgm:cxn modelId="{F97F8FC8-5B6A-4DAC-ACF3-5409BDDFD4EA}" srcId="{4A3617FB-E513-46F5-AF00-D38FF2A1DA8F}" destId="{6C754F0E-EC29-49A0-9C59-FE411B0A4371}" srcOrd="1" destOrd="0" parTransId="{B68700F9-ECD1-4CD4-BF70-63F2B3471CFF}" sibTransId="{CE9517CB-45B8-4887-B3B6-BFF17ACCA6D3}"/>
    <dgm:cxn modelId="{B0CDC8CC-7A0A-4B9A-9829-A1FD974F3292}" type="presOf" srcId="{4A3617FB-E513-46F5-AF00-D38FF2A1DA8F}" destId="{D066E63C-459C-45E9-A3ED-795EA3628579}" srcOrd="0" destOrd="0" presId="urn:microsoft.com/office/officeart/2005/8/layout/default"/>
    <dgm:cxn modelId="{2E107FD7-0C96-4B69-B0A7-17AF0DCA04E4}" type="presOf" srcId="{9448CDD6-2B51-47E8-A75A-AB50A06935EE}" destId="{C66FA320-F217-4320-B67D-38734BC445A4}" srcOrd="0" destOrd="0" presId="urn:microsoft.com/office/officeart/2005/8/layout/default"/>
    <dgm:cxn modelId="{0B8BA2ED-7005-4F05-8931-FFA2460A27B0}" type="presOf" srcId="{F37448D2-B822-4DAA-AC1F-18D17555C6A9}" destId="{492B9A3E-5431-4306-A2D0-850E461636EF}" srcOrd="0" destOrd="0" presId="urn:microsoft.com/office/officeart/2005/8/layout/default"/>
    <dgm:cxn modelId="{1B49E3E1-A8AA-415E-98D9-7FEB6112A67F}" type="presParOf" srcId="{D066E63C-459C-45E9-A3ED-795EA3628579}" destId="{C66FA320-F217-4320-B67D-38734BC445A4}" srcOrd="0" destOrd="0" presId="urn:microsoft.com/office/officeart/2005/8/layout/default"/>
    <dgm:cxn modelId="{18585C0E-E240-4398-BCF4-CBB4803D4E25}" type="presParOf" srcId="{D066E63C-459C-45E9-A3ED-795EA3628579}" destId="{021E1F6C-9EAD-49C1-A713-3F1CD668A683}" srcOrd="1" destOrd="0" presId="urn:microsoft.com/office/officeart/2005/8/layout/default"/>
    <dgm:cxn modelId="{1C7299B2-7AC3-4A70-8C19-E92EB5ABA8E3}" type="presParOf" srcId="{D066E63C-459C-45E9-A3ED-795EA3628579}" destId="{0B997FA7-D1D8-4E72-AA61-C1C7F937DDB9}" srcOrd="2" destOrd="0" presId="urn:microsoft.com/office/officeart/2005/8/layout/default"/>
    <dgm:cxn modelId="{81899019-5C91-44E3-B0D5-5B4D2140CCD1}" type="presParOf" srcId="{D066E63C-459C-45E9-A3ED-795EA3628579}" destId="{CE5A9163-6D2C-4674-A790-F8210A4E540C}" srcOrd="3" destOrd="0" presId="urn:microsoft.com/office/officeart/2005/8/layout/default"/>
    <dgm:cxn modelId="{5667B30E-0A93-4249-A6F8-5CC9784E6AFB}" type="presParOf" srcId="{D066E63C-459C-45E9-A3ED-795EA3628579}" destId="{A1E69745-D91A-45C2-A181-D4C18DFF0FEB}" srcOrd="4" destOrd="0" presId="urn:microsoft.com/office/officeart/2005/8/layout/default"/>
    <dgm:cxn modelId="{EEBB8E41-C093-4404-BDFF-65E18F1F3E5D}" type="presParOf" srcId="{D066E63C-459C-45E9-A3ED-795EA3628579}" destId="{F07A2CC2-E02F-4823-AD40-C4D361FB160F}" srcOrd="5" destOrd="0" presId="urn:microsoft.com/office/officeart/2005/8/layout/default"/>
    <dgm:cxn modelId="{606870AC-2A71-4275-B1AD-B14620E8BDFF}" type="presParOf" srcId="{D066E63C-459C-45E9-A3ED-795EA3628579}" destId="{2C239547-B198-41E6-A95C-8E64171C0442}" srcOrd="6" destOrd="0" presId="urn:microsoft.com/office/officeart/2005/8/layout/default"/>
    <dgm:cxn modelId="{19A96F39-F5D6-4BA7-99D5-4CFBA8D4A7AF}" type="presParOf" srcId="{D066E63C-459C-45E9-A3ED-795EA3628579}" destId="{BDAFA891-1609-447B-9BB1-CE09B90048DD}" srcOrd="7" destOrd="0" presId="urn:microsoft.com/office/officeart/2005/8/layout/default"/>
    <dgm:cxn modelId="{E402DA62-49DB-4A31-B31A-00ED157C01DB}" type="presParOf" srcId="{D066E63C-459C-45E9-A3ED-795EA3628579}" destId="{8957EB32-80D0-4192-A2FC-5551F761E86F}" srcOrd="8" destOrd="0" presId="urn:microsoft.com/office/officeart/2005/8/layout/default"/>
    <dgm:cxn modelId="{574086A1-E579-4AD3-A0FD-555DB7F03B98}" type="presParOf" srcId="{D066E63C-459C-45E9-A3ED-795EA3628579}" destId="{D269BDA7-83B7-4215-852F-22B1111B7DF2}" srcOrd="9" destOrd="0" presId="urn:microsoft.com/office/officeart/2005/8/layout/default"/>
    <dgm:cxn modelId="{DAB96682-6205-4DBC-8A83-1697B31A0A74}" type="presParOf" srcId="{D066E63C-459C-45E9-A3ED-795EA3628579}" destId="{92A0167C-43D3-4F31-A481-80EEBDA925A9}" srcOrd="10" destOrd="0" presId="urn:microsoft.com/office/officeart/2005/8/layout/default"/>
    <dgm:cxn modelId="{303B0B20-7919-4385-8DE9-1CD2065B4E6D}" type="presParOf" srcId="{D066E63C-459C-45E9-A3ED-795EA3628579}" destId="{DE9E3099-070D-435B-8D9F-C688DED80937}" srcOrd="11" destOrd="0" presId="urn:microsoft.com/office/officeart/2005/8/layout/default"/>
    <dgm:cxn modelId="{8D6C0695-2423-4F70-AAAF-5C28591F51E1}" type="presParOf" srcId="{D066E63C-459C-45E9-A3ED-795EA3628579}" destId="{F54EA5A5-7C33-47F4-9DAC-0EE2E5C526B1}" srcOrd="12" destOrd="0" presId="urn:microsoft.com/office/officeart/2005/8/layout/default"/>
    <dgm:cxn modelId="{2AA25781-FF1A-4E7A-AAC1-A2880BD845CA}" type="presParOf" srcId="{D066E63C-459C-45E9-A3ED-795EA3628579}" destId="{2229E290-D392-44A4-A425-F9F7ABDDD75D}" srcOrd="13" destOrd="0" presId="urn:microsoft.com/office/officeart/2005/8/layout/default"/>
    <dgm:cxn modelId="{D4EDD4A5-67ED-46C8-B784-A1FD9758C5B8}" type="presParOf" srcId="{D066E63C-459C-45E9-A3ED-795EA3628579}" destId="{2D0BFC89-B683-4A7D-8F16-713B51DF425B}" srcOrd="14" destOrd="0" presId="urn:microsoft.com/office/officeart/2005/8/layout/default"/>
    <dgm:cxn modelId="{6B735E85-B7EA-4110-841D-61F49E49E371}" type="presParOf" srcId="{D066E63C-459C-45E9-A3ED-795EA3628579}" destId="{F63D7AF9-02E8-4DA0-A092-35C30CD04139}" srcOrd="15" destOrd="0" presId="urn:microsoft.com/office/officeart/2005/8/layout/default"/>
    <dgm:cxn modelId="{24EF19D7-6377-4121-AABA-023A4E07BBB7}" type="presParOf" srcId="{D066E63C-459C-45E9-A3ED-795EA3628579}" destId="{492B9A3E-5431-4306-A2D0-850E461636EF}"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7DA2D3-0810-4A15-8DE8-2C3537079A5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A4484E9-5ED8-4886-81E3-5A6B93D01ABB}">
      <dgm:prSet phldrT="[Text]"/>
      <dgm:spPr/>
      <dgm:t>
        <a:bodyPr/>
        <a:lstStyle/>
        <a:p>
          <a:r>
            <a:rPr lang="en-US" dirty="0"/>
            <a:t>Club Branch Program</a:t>
          </a:r>
        </a:p>
      </dgm:t>
    </dgm:pt>
    <dgm:pt modelId="{A3941B96-9D15-467A-ADF2-E189350113AC}" type="parTrans" cxnId="{E223EF4A-289E-4485-8DA8-05E626289E2A}">
      <dgm:prSet/>
      <dgm:spPr/>
      <dgm:t>
        <a:bodyPr/>
        <a:lstStyle/>
        <a:p>
          <a:endParaRPr lang="en-US"/>
        </a:p>
      </dgm:t>
    </dgm:pt>
    <dgm:pt modelId="{A18B5449-F708-4D75-8A40-6CDB70EEA32E}" type="sibTrans" cxnId="{E223EF4A-289E-4485-8DA8-05E626289E2A}">
      <dgm:prSet/>
      <dgm:spPr/>
      <dgm:t>
        <a:bodyPr/>
        <a:lstStyle/>
        <a:p>
          <a:endParaRPr lang="en-US"/>
        </a:p>
      </dgm:t>
    </dgm:pt>
    <dgm:pt modelId="{AB4EDF3E-6DFB-4E7E-87E7-3C41171CB420}">
      <dgm:prSet phldrT="[Text]"/>
      <dgm:spPr/>
      <dgm:t>
        <a:bodyPr/>
        <a:lstStyle/>
        <a:p>
          <a:r>
            <a:rPr lang="en-US" dirty="0"/>
            <a:t>This is important. When you go into a community, you don’t always have 20 people interested to start a new club right away. You might have 5, and you can build from there. To start a branch, you only need 5 members. </a:t>
          </a:r>
        </a:p>
      </dgm:t>
    </dgm:pt>
    <dgm:pt modelId="{5753C607-7CB8-42BC-872F-DAB885DF47E8}" type="parTrans" cxnId="{3F382EA3-AE80-4307-ADEA-FDDDCD5A81A2}">
      <dgm:prSet/>
      <dgm:spPr/>
      <dgm:t>
        <a:bodyPr/>
        <a:lstStyle/>
        <a:p>
          <a:endParaRPr lang="en-US"/>
        </a:p>
      </dgm:t>
    </dgm:pt>
    <dgm:pt modelId="{118F2578-C9B0-4F05-8071-CFBB9294B1E0}" type="sibTrans" cxnId="{3F382EA3-AE80-4307-ADEA-FDDDCD5A81A2}">
      <dgm:prSet/>
      <dgm:spPr/>
      <dgm:t>
        <a:bodyPr/>
        <a:lstStyle/>
        <a:p>
          <a:endParaRPr lang="en-US"/>
        </a:p>
      </dgm:t>
    </dgm:pt>
    <dgm:pt modelId="{86327B78-00F7-498A-B94D-9464461E8FC6}">
      <dgm:prSet phldrT="[Text]"/>
      <dgm:spPr/>
      <dgm:t>
        <a:bodyPr/>
        <a:lstStyle/>
        <a:p>
          <a:r>
            <a:rPr lang="en-US" dirty="0"/>
            <a:t>Leo-Lions Conversion</a:t>
          </a:r>
        </a:p>
      </dgm:t>
    </dgm:pt>
    <dgm:pt modelId="{B825A874-C041-4C4E-880C-2E038F318E07}" type="parTrans" cxnId="{F4695088-842F-4657-B8D5-5656031A6D77}">
      <dgm:prSet/>
      <dgm:spPr/>
      <dgm:t>
        <a:bodyPr/>
        <a:lstStyle/>
        <a:p>
          <a:endParaRPr lang="en-US"/>
        </a:p>
      </dgm:t>
    </dgm:pt>
    <dgm:pt modelId="{1D43CC10-4D48-46D4-AFA4-CC0A83F077A8}" type="sibTrans" cxnId="{F4695088-842F-4657-B8D5-5656031A6D77}">
      <dgm:prSet/>
      <dgm:spPr/>
      <dgm:t>
        <a:bodyPr/>
        <a:lstStyle/>
        <a:p>
          <a:endParaRPr lang="en-US"/>
        </a:p>
      </dgm:t>
    </dgm:pt>
    <dgm:pt modelId="{0A45FE4B-0CB5-47A1-A155-F59F047915E9}">
      <dgm:prSet phldrT="[Text]"/>
      <dgm:spPr/>
      <dgm:t>
        <a:bodyPr/>
        <a:lstStyle/>
        <a:p>
          <a:r>
            <a:rPr lang="en-US" dirty="0"/>
            <a:t>Leo members are key to growth. These young people share the same passion for service as Lions do. </a:t>
          </a:r>
        </a:p>
      </dgm:t>
    </dgm:pt>
    <dgm:pt modelId="{A0942BD5-531B-4E70-A908-E59017C0063D}" type="parTrans" cxnId="{9C2C1448-798B-46C0-A1D1-6F7039368C47}">
      <dgm:prSet/>
      <dgm:spPr/>
      <dgm:t>
        <a:bodyPr/>
        <a:lstStyle/>
        <a:p>
          <a:endParaRPr lang="en-US"/>
        </a:p>
      </dgm:t>
    </dgm:pt>
    <dgm:pt modelId="{0B1B6042-D643-4D2F-9B45-4B42534B1149}" type="sibTrans" cxnId="{9C2C1448-798B-46C0-A1D1-6F7039368C47}">
      <dgm:prSet/>
      <dgm:spPr/>
      <dgm:t>
        <a:bodyPr/>
        <a:lstStyle/>
        <a:p>
          <a:endParaRPr lang="en-US"/>
        </a:p>
      </dgm:t>
    </dgm:pt>
    <dgm:pt modelId="{7EF2D5D1-8CD9-4495-968F-587BE13367A2}">
      <dgm:prSet/>
      <dgm:spPr/>
      <dgm:t>
        <a:bodyPr/>
        <a:lstStyle/>
        <a:p>
          <a:r>
            <a:rPr lang="en-US" dirty="0"/>
            <a:t>Chartering New Clubs</a:t>
          </a:r>
        </a:p>
      </dgm:t>
    </dgm:pt>
    <dgm:pt modelId="{36E0D8C7-D8CD-4400-8951-BCE338CF2FDD}" type="parTrans" cxnId="{A03823E9-0F41-4B84-9451-7C2C3F97C2C9}">
      <dgm:prSet/>
      <dgm:spPr/>
      <dgm:t>
        <a:bodyPr/>
        <a:lstStyle/>
        <a:p>
          <a:endParaRPr lang="en-US"/>
        </a:p>
      </dgm:t>
    </dgm:pt>
    <dgm:pt modelId="{42828D02-BDD6-4A19-9FA6-4FDCDD9B3CB1}" type="sibTrans" cxnId="{A03823E9-0F41-4B84-9451-7C2C3F97C2C9}">
      <dgm:prSet/>
      <dgm:spPr/>
      <dgm:t>
        <a:bodyPr/>
        <a:lstStyle/>
        <a:p>
          <a:endParaRPr lang="en-US"/>
        </a:p>
      </dgm:t>
    </dgm:pt>
    <dgm:pt modelId="{E49D2758-1A3A-445C-8D9F-2883E413F7E4}">
      <dgm:prSet/>
      <dgm:spPr/>
      <dgm:t>
        <a:bodyPr/>
        <a:lstStyle/>
        <a:p>
          <a:r>
            <a:rPr lang="en-US" dirty="0"/>
            <a:t>We start new clubs to bring new people on board to help our communities. It is important to reintroduce new clubs to the areas in which we lost clubs and to new areas where no Lions clubs exist yet.</a:t>
          </a:r>
        </a:p>
      </dgm:t>
    </dgm:pt>
    <dgm:pt modelId="{E593F7FA-4841-49AE-AB25-EB5565844016}" type="parTrans" cxnId="{D7053EF7-A7F3-42BA-A5FA-D2D98201CBEE}">
      <dgm:prSet/>
      <dgm:spPr/>
      <dgm:t>
        <a:bodyPr/>
        <a:lstStyle/>
        <a:p>
          <a:endParaRPr lang="en-US"/>
        </a:p>
      </dgm:t>
    </dgm:pt>
    <dgm:pt modelId="{F48C0805-9DBB-4B96-895C-B2000019F90C}" type="sibTrans" cxnId="{D7053EF7-A7F3-42BA-A5FA-D2D98201CBEE}">
      <dgm:prSet/>
      <dgm:spPr/>
      <dgm:t>
        <a:bodyPr/>
        <a:lstStyle/>
        <a:p>
          <a:endParaRPr lang="en-US"/>
        </a:p>
      </dgm:t>
    </dgm:pt>
    <dgm:pt modelId="{C93AFE08-770C-48C0-97A9-EA5CD57D4B09}">
      <dgm:prSet/>
      <dgm:spPr/>
      <dgm:t>
        <a:bodyPr/>
        <a:lstStyle/>
        <a:p>
          <a:r>
            <a:rPr lang="en-US" dirty="0"/>
            <a:t>Increase Club Service Activities</a:t>
          </a:r>
        </a:p>
      </dgm:t>
    </dgm:pt>
    <dgm:pt modelId="{3E8C76B3-4B57-400B-BF6F-BEC88F27E5ED}" type="parTrans" cxnId="{6CF03E88-5A18-493C-8CE0-C78312246FF3}">
      <dgm:prSet/>
      <dgm:spPr/>
      <dgm:t>
        <a:bodyPr/>
        <a:lstStyle/>
        <a:p>
          <a:endParaRPr lang="en-US"/>
        </a:p>
      </dgm:t>
    </dgm:pt>
    <dgm:pt modelId="{3EF8E387-99CE-4161-A3BC-F2734EEDBAE4}" type="sibTrans" cxnId="{6CF03E88-5A18-493C-8CE0-C78312246FF3}">
      <dgm:prSet/>
      <dgm:spPr/>
      <dgm:t>
        <a:bodyPr/>
        <a:lstStyle/>
        <a:p>
          <a:endParaRPr lang="en-US"/>
        </a:p>
      </dgm:t>
    </dgm:pt>
    <dgm:pt modelId="{43B04C14-6F22-40EE-96B9-0EC832EA0CD9}">
      <dgm:prSet/>
      <dgm:spPr/>
      <dgm:t>
        <a:bodyPr/>
        <a:lstStyle/>
        <a:p>
          <a:r>
            <a:rPr lang="en-US" dirty="0"/>
            <a:t>The more frequent and visible the service activities are, the more we can interest people in joining. They will reach out to us because they see the impact we’re having in the community.</a:t>
          </a:r>
        </a:p>
      </dgm:t>
    </dgm:pt>
    <dgm:pt modelId="{9F0E5B67-BCB8-445B-B3B9-201910CFCC7A}" type="parTrans" cxnId="{2B26C70D-AD33-4AB3-8672-7F612053F39A}">
      <dgm:prSet/>
      <dgm:spPr/>
      <dgm:t>
        <a:bodyPr/>
        <a:lstStyle/>
        <a:p>
          <a:endParaRPr lang="en-US"/>
        </a:p>
      </dgm:t>
    </dgm:pt>
    <dgm:pt modelId="{3D1B01FD-91A4-40CE-9AD4-4D0E1ED4FC75}" type="sibTrans" cxnId="{2B26C70D-AD33-4AB3-8672-7F612053F39A}">
      <dgm:prSet/>
      <dgm:spPr/>
      <dgm:t>
        <a:bodyPr/>
        <a:lstStyle/>
        <a:p>
          <a:endParaRPr lang="en-US"/>
        </a:p>
      </dgm:t>
    </dgm:pt>
    <dgm:pt modelId="{F292D282-655D-4D7E-B139-5BF9522A4680}" type="pres">
      <dgm:prSet presAssocID="{907DA2D3-0810-4A15-8DE8-2C3537079A53}" presName="linear" presStyleCnt="0">
        <dgm:presLayoutVars>
          <dgm:animLvl val="lvl"/>
          <dgm:resizeHandles val="exact"/>
        </dgm:presLayoutVars>
      </dgm:prSet>
      <dgm:spPr/>
    </dgm:pt>
    <dgm:pt modelId="{FDFB5D91-D67E-482D-9A04-02D20257A0C8}" type="pres">
      <dgm:prSet presAssocID="{7EF2D5D1-8CD9-4495-968F-587BE13367A2}" presName="parentText" presStyleLbl="node1" presStyleIdx="0" presStyleCnt="4" custLinFactNeighborX="1690" custLinFactNeighborY="-22365">
        <dgm:presLayoutVars>
          <dgm:chMax val="0"/>
          <dgm:bulletEnabled val="1"/>
        </dgm:presLayoutVars>
      </dgm:prSet>
      <dgm:spPr/>
    </dgm:pt>
    <dgm:pt modelId="{39CBBD52-FF88-40A5-A69F-E688FE769101}" type="pres">
      <dgm:prSet presAssocID="{7EF2D5D1-8CD9-4495-968F-587BE13367A2}" presName="childText" presStyleLbl="revTx" presStyleIdx="0" presStyleCnt="4">
        <dgm:presLayoutVars>
          <dgm:bulletEnabled val="1"/>
        </dgm:presLayoutVars>
      </dgm:prSet>
      <dgm:spPr/>
    </dgm:pt>
    <dgm:pt modelId="{23B39FFD-4677-4950-87B2-DB3B1E29C300}" type="pres">
      <dgm:prSet presAssocID="{9A4484E9-5ED8-4886-81E3-5A6B93D01ABB}" presName="parentText" presStyleLbl="node1" presStyleIdx="1" presStyleCnt="4">
        <dgm:presLayoutVars>
          <dgm:chMax val="0"/>
          <dgm:bulletEnabled val="1"/>
        </dgm:presLayoutVars>
      </dgm:prSet>
      <dgm:spPr/>
    </dgm:pt>
    <dgm:pt modelId="{8FDC986E-B27C-4AF9-82F8-B683A7749FDF}" type="pres">
      <dgm:prSet presAssocID="{9A4484E9-5ED8-4886-81E3-5A6B93D01ABB}" presName="childText" presStyleLbl="revTx" presStyleIdx="1" presStyleCnt="4">
        <dgm:presLayoutVars>
          <dgm:bulletEnabled val="1"/>
        </dgm:presLayoutVars>
      </dgm:prSet>
      <dgm:spPr/>
    </dgm:pt>
    <dgm:pt modelId="{43A50344-B965-4C7E-B7C0-41E4CF489765}" type="pres">
      <dgm:prSet presAssocID="{86327B78-00F7-498A-B94D-9464461E8FC6}" presName="parentText" presStyleLbl="node1" presStyleIdx="2" presStyleCnt="4">
        <dgm:presLayoutVars>
          <dgm:chMax val="0"/>
          <dgm:bulletEnabled val="1"/>
        </dgm:presLayoutVars>
      </dgm:prSet>
      <dgm:spPr/>
    </dgm:pt>
    <dgm:pt modelId="{8B10D8CC-6DA0-4255-A2AF-16E3B29FE587}" type="pres">
      <dgm:prSet presAssocID="{86327B78-00F7-498A-B94D-9464461E8FC6}" presName="childText" presStyleLbl="revTx" presStyleIdx="2" presStyleCnt="4">
        <dgm:presLayoutVars>
          <dgm:bulletEnabled val="1"/>
        </dgm:presLayoutVars>
      </dgm:prSet>
      <dgm:spPr/>
    </dgm:pt>
    <dgm:pt modelId="{1C5926FA-4431-4570-9150-E4292DDF4EE5}" type="pres">
      <dgm:prSet presAssocID="{C93AFE08-770C-48C0-97A9-EA5CD57D4B09}" presName="parentText" presStyleLbl="node1" presStyleIdx="3" presStyleCnt="4">
        <dgm:presLayoutVars>
          <dgm:chMax val="0"/>
          <dgm:bulletEnabled val="1"/>
        </dgm:presLayoutVars>
      </dgm:prSet>
      <dgm:spPr/>
    </dgm:pt>
    <dgm:pt modelId="{CAB1DB2C-BEF3-4A11-BCE5-5E9B3DDFAC62}" type="pres">
      <dgm:prSet presAssocID="{C93AFE08-770C-48C0-97A9-EA5CD57D4B09}" presName="childText" presStyleLbl="revTx" presStyleIdx="3" presStyleCnt="4">
        <dgm:presLayoutVars>
          <dgm:bulletEnabled val="1"/>
        </dgm:presLayoutVars>
      </dgm:prSet>
      <dgm:spPr/>
    </dgm:pt>
  </dgm:ptLst>
  <dgm:cxnLst>
    <dgm:cxn modelId="{02F67301-817C-4449-BE4C-DF9B6C88BCA5}" type="presOf" srcId="{C93AFE08-770C-48C0-97A9-EA5CD57D4B09}" destId="{1C5926FA-4431-4570-9150-E4292DDF4EE5}" srcOrd="0" destOrd="0" presId="urn:microsoft.com/office/officeart/2005/8/layout/vList2"/>
    <dgm:cxn modelId="{25770308-419A-4951-8EC5-C3FCB5F741A4}" type="presOf" srcId="{E49D2758-1A3A-445C-8D9F-2883E413F7E4}" destId="{39CBBD52-FF88-40A5-A69F-E688FE769101}" srcOrd="0" destOrd="0" presId="urn:microsoft.com/office/officeart/2005/8/layout/vList2"/>
    <dgm:cxn modelId="{2B26C70D-AD33-4AB3-8672-7F612053F39A}" srcId="{C93AFE08-770C-48C0-97A9-EA5CD57D4B09}" destId="{43B04C14-6F22-40EE-96B9-0EC832EA0CD9}" srcOrd="0" destOrd="0" parTransId="{9F0E5B67-BCB8-445B-B3B9-201910CFCC7A}" sibTransId="{3D1B01FD-91A4-40CE-9AD4-4D0E1ED4FC75}"/>
    <dgm:cxn modelId="{A2A83D39-5F8A-4A04-BD72-745D4677A5E2}" type="presOf" srcId="{0A45FE4B-0CB5-47A1-A155-F59F047915E9}" destId="{8B10D8CC-6DA0-4255-A2AF-16E3B29FE587}" srcOrd="0" destOrd="0" presId="urn:microsoft.com/office/officeart/2005/8/layout/vList2"/>
    <dgm:cxn modelId="{756D5A45-1EA1-4065-8092-0E9D6149D1CF}" type="presOf" srcId="{AB4EDF3E-6DFB-4E7E-87E7-3C41171CB420}" destId="{8FDC986E-B27C-4AF9-82F8-B683A7749FDF}" srcOrd="0" destOrd="0" presId="urn:microsoft.com/office/officeart/2005/8/layout/vList2"/>
    <dgm:cxn modelId="{9C2C1448-798B-46C0-A1D1-6F7039368C47}" srcId="{86327B78-00F7-498A-B94D-9464461E8FC6}" destId="{0A45FE4B-0CB5-47A1-A155-F59F047915E9}" srcOrd="0" destOrd="0" parTransId="{A0942BD5-531B-4E70-A908-E59017C0063D}" sibTransId="{0B1B6042-D643-4D2F-9B45-4B42534B1149}"/>
    <dgm:cxn modelId="{E223EF4A-289E-4485-8DA8-05E626289E2A}" srcId="{907DA2D3-0810-4A15-8DE8-2C3537079A53}" destId="{9A4484E9-5ED8-4886-81E3-5A6B93D01ABB}" srcOrd="1" destOrd="0" parTransId="{A3941B96-9D15-467A-ADF2-E189350113AC}" sibTransId="{A18B5449-F708-4D75-8A40-6CDB70EEA32E}"/>
    <dgm:cxn modelId="{88D78654-4B15-45E2-96B4-0FD6A93D1786}" type="presOf" srcId="{7EF2D5D1-8CD9-4495-968F-587BE13367A2}" destId="{FDFB5D91-D67E-482D-9A04-02D20257A0C8}" srcOrd="0" destOrd="0" presId="urn:microsoft.com/office/officeart/2005/8/layout/vList2"/>
    <dgm:cxn modelId="{664C7A79-3A31-4894-B229-BA3E70D7DFEF}" type="presOf" srcId="{43B04C14-6F22-40EE-96B9-0EC832EA0CD9}" destId="{CAB1DB2C-BEF3-4A11-BCE5-5E9B3DDFAC62}" srcOrd="0" destOrd="0" presId="urn:microsoft.com/office/officeart/2005/8/layout/vList2"/>
    <dgm:cxn modelId="{8BB7907B-6FB9-48BA-B7CF-ED1E1BFEE36C}" type="presOf" srcId="{9A4484E9-5ED8-4886-81E3-5A6B93D01ABB}" destId="{23B39FFD-4677-4950-87B2-DB3B1E29C300}" srcOrd="0" destOrd="0" presId="urn:microsoft.com/office/officeart/2005/8/layout/vList2"/>
    <dgm:cxn modelId="{F3ADF07E-43CA-40A2-ADCA-F46223699FDC}" type="presOf" srcId="{86327B78-00F7-498A-B94D-9464461E8FC6}" destId="{43A50344-B965-4C7E-B7C0-41E4CF489765}" srcOrd="0" destOrd="0" presId="urn:microsoft.com/office/officeart/2005/8/layout/vList2"/>
    <dgm:cxn modelId="{6CF03E88-5A18-493C-8CE0-C78312246FF3}" srcId="{907DA2D3-0810-4A15-8DE8-2C3537079A53}" destId="{C93AFE08-770C-48C0-97A9-EA5CD57D4B09}" srcOrd="3" destOrd="0" parTransId="{3E8C76B3-4B57-400B-BF6F-BEC88F27E5ED}" sibTransId="{3EF8E387-99CE-4161-A3BC-F2734EEDBAE4}"/>
    <dgm:cxn modelId="{F4695088-842F-4657-B8D5-5656031A6D77}" srcId="{907DA2D3-0810-4A15-8DE8-2C3537079A53}" destId="{86327B78-00F7-498A-B94D-9464461E8FC6}" srcOrd="2" destOrd="0" parTransId="{B825A874-C041-4C4E-880C-2E038F318E07}" sibTransId="{1D43CC10-4D48-46D4-AFA4-CC0A83F077A8}"/>
    <dgm:cxn modelId="{3F382EA3-AE80-4307-ADEA-FDDDCD5A81A2}" srcId="{9A4484E9-5ED8-4886-81E3-5A6B93D01ABB}" destId="{AB4EDF3E-6DFB-4E7E-87E7-3C41171CB420}" srcOrd="0" destOrd="0" parTransId="{5753C607-7CB8-42BC-872F-DAB885DF47E8}" sibTransId="{118F2578-C9B0-4F05-8071-CFBB9294B1E0}"/>
    <dgm:cxn modelId="{66876DE6-696C-4208-BA50-342975607D98}" type="presOf" srcId="{907DA2D3-0810-4A15-8DE8-2C3537079A53}" destId="{F292D282-655D-4D7E-B139-5BF9522A4680}" srcOrd="0" destOrd="0" presId="urn:microsoft.com/office/officeart/2005/8/layout/vList2"/>
    <dgm:cxn modelId="{A03823E9-0F41-4B84-9451-7C2C3F97C2C9}" srcId="{907DA2D3-0810-4A15-8DE8-2C3537079A53}" destId="{7EF2D5D1-8CD9-4495-968F-587BE13367A2}" srcOrd="0" destOrd="0" parTransId="{36E0D8C7-D8CD-4400-8951-BCE338CF2FDD}" sibTransId="{42828D02-BDD6-4A19-9FA6-4FDCDD9B3CB1}"/>
    <dgm:cxn modelId="{D7053EF7-A7F3-42BA-A5FA-D2D98201CBEE}" srcId="{7EF2D5D1-8CD9-4495-968F-587BE13367A2}" destId="{E49D2758-1A3A-445C-8D9F-2883E413F7E4}" srcOrd="0" destOrd="0" parTransId="{E593F7FA-4841-49AE-AB25-EB5565844016}" sibTransId="{F48C0805-9DBB-4B96-895C-B2000019F90C}"/>
    <dgm:cxn modelId="{AB1FCAB9-54FC-4535-A7BF-60914D6E43C9}" type="presParOf" srcId="{F292D282-655D-4D7E-B139-5BF9522A4680}" destId="{FDFB5D91-D67E-482D-9A04-02D20257A0C8}" srcOrd="0" destOrd="0" presId="urn:microsoft.com/office/officeart/2005/8/layout/vList2"/>
    <dgm:cxn modelId="{5AC40F4C-893E-46A2-A9FD-99AE7073922B}" type="presParOf" srcId="{F292D282-655D-4D7E-B139-5BF9522A4680}" destId="{39CBBD52-FF88-40A5-A69F-E688FE769101}" srcOrd="1" destOrd="0" presId="urn:microsoft.com/office/officeart/2005/8/layout/vList2"/>
    <dgm:cxn modelId="{0C77436A-1D29-4531-A88B-693A7431E0FF}" type="presParOf" srcId="{F292D282-655D-4D7E-B139-5BF9522A4680}" destId="{23B39FFD-4677-4950-87B2-DB3B1E29C300}" srcOrd="2" destOrd="0" presId="urn:microsoft.com/office/officeart/2005/8/layout/vList2"/>
    <dgm:cxn modelId="{0F505B66-CA91-478D-862D-CF8C4457DD89}" type="presParOf" srcId="{F292D282-655D-4D7E-B139-5BF9522A4680}" destId="{8FDC986E-B27C-4AF9-82F8-B683A7749FDF}" srcOrd="3" destOrd="0" presId="urn:microsoft.com/office/officeart/2005/8/layout/vList2"/>
    <dgm:cxn modelId="{76EF7BE4-5D1C-448E-A153-8CBAA3A816F9}" type="presParOf" srcId="{F292D282-655D-4D7E-B139-5BF9522A4680}" destId="{43A50344-B965-4C7E-B7C0-41E4CF489765}" srcOrd="4" destOrd="0" presId="urn:microsoft.com/office/officeart/2005/8/layout/vList2"/>
    <dgm:cxn modelId="{035992E6-D1D4-474F-B82F-D189192E5435}" type="presParOf" srcId="{F292D282-655D-4D7E-B139-5BF9522A4680}" destId="{8B10D8CC-6DA0-4255-A2AF-16E3B29FE587}" srcOrd="5" destOrd="0" presId="urn:microsoft.com/office/officeart/2005/8/layout/vList2"/>
    <dgm:cxn modelId="{52FFDFC6-D15C-4063-9A00-6E32763B6E30}" type="presParOf" srcId="{F292D282-655D-4D7E-B139-5BF9522A4680}" destId="{1C5926FA-4431-4570-9150-E4292DDF4EE5}" srcOrd="6" destOrd="0" presId="urn:microsoft.com/office/officeart/2005/8/layout/vList2"/>
    <dgm:cxn modelId="{BE29674D-FD9C-4B28-876B-C1E2D808480A}" type="presParOf" srcId="{F292D282-655D-4D7E-B139-5BF9522A4680}" destId="{CAB1DB2C-BEF3-4A11-BCE5-5E9B3DDFAC6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FA320-F217-4320-B67D-38734BC445A4}">
      <dsp:nvSpPr>
        <dsp:cNvPr id="0" name=""/>
        <dsp:cNvSpPr/>
      </dsp:nvSpPr>
      <dsp:spPr>
        <a:xfrm>
          <a:off x="0" y="126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Broadcast your advantage</a:t>
          </a:r>
        </a:p>
      </dsp:txBody>
      <dsp:txXfrm>
        <a:off x="0" y="126999"/>
        <a:ext cx="1904999" cy="1143000"/>
      </dsp:txXfrm>
    </dsp:sp>
    <dsp:sp modelId="{0B997FA7-D1D8-4E72-AA61-C1C7F937DDB9}">
      <dsp:nvSpPr>
        <dsp:cNvPr id="0" name=""/>
        <dsp:cNvSpPr/>
      </dsp:nvSpPr>
      <dsp:spPr>
        <a:xfrm>
          <a:off x="2095500" y="126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Getting it right from the start</a:t>
          </a:r>
        </a:p>
      </dsp:txBody>
      <dsp:txXfrm>
        <a:off x="2095500" y="126999"/>
        <a:ext cx="1904999" cy="1143000"/>
      </dsp:txXfrm>
    </dsp:sp>
    <dsp:sp modelId="{A1E69745-D91A-45C2-A181-D4C18DFF0FEB}">
      <dsp:nvSpPr>
        <dsp:cNvPr id="0" name=""/>
        <dsp:cNvSpPr/>
      </dsp:nvSpPr>
      <dsp:spPr>
        <a:xfrm>
          <a:off x="4191000" y="126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Make prospective member feel important</a:t>
          </a:r>
        </a:p>
      </dsp:txBody>
      <dsp:txXfrm>
        <a:off x="4191000" y="126999"/>
        <a:ext cx="1904999" cy="1143000"/>
      </dsp:txXfrm>
    </dsp:sp>
    <dsp:sp modelId="{2C239547-B198-41E6-A95C-8E64171C0442}">
      <dsp:nvSpPr>
        <dsp:cNvPr id="0" name=""/>
        <dsp:cNvSpPr/>
      </dsp:nvSpPr>
      <dsp:spPr>
        <a:xfrm>
          <a:off x="0" y="1460500"/>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Welcome letter for potential members</a:t>
          </a:r>
        </a:p>
      </dsp:txBody>
      <dsp:txXfrm>
        <a:off x="0" y="1460500"/>
        <a:ext cx="1904999" cy="1143000"/>
      </dsp:txXfrm>
    </dsp:sp>
    <dsp:sp modelId="{8957EB32-80D0-4192-A2FC-5551F761E86F}">
      <dsp:nvSpPr>
        <dsp:cNvPr id="0" name=""/>
        <dsp:cNvSpPr/>
      </dsp:nvSpPr>
      <dsp:spPr>
        <a:xfrm>
          <a:off x="2095500" y="14604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Keep a list and don’t give up!</a:t>
          </a:r>
        </a:p>
      </dsp:txBody>
      <dsp:txXfrm>
        <a:off x="2095500" y="1460499"/>
        <a:ext cx="1904999" cy="1143000"/>
      </dsp:txXfrm>
    </dsp:sp>
    <dsp:sp modelId="{92A0167C-43D3-4F31-A481-80EEBDA925A9}">
      <dsp:nvSpPr>
        <dsp:cNvPr id="0" name=""/>
        <dsp:cNvSpPr/>
      </dsp:nvSpPr>
      <dsp:spPr>
        <a:xfrm>
          <a:off x="4191000" y="14604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Leaders should lead by example</a:t>
          </a:r>
        </a:p>
      </dsp:txBody>
      <dsp:txXfrm>
        <a:off x="4191000" y="1460499"/>
        <a:ext cx="1904999" cy="1143000"/>
      </dsp:txXfrm>
    </dsp:sp>
    <dsp:sp modelId="{F54EA5A5-7C33-47F4-9DAC-0EE2E5C526B1}">
      <dsp:nvSpPr>
        <dsp:cNvPr id="0" name=""/>
        <dsp:cNvSpPr/>
      </dsp:nvSpPr>
      <dsp:spPr>
        <a:xfrm>
          <a:off x="0" y="2793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Incentives for recruitment</a:t>
          </a:r>
        </a:p>
      </dsp:txBody>
      <dsp:txXfrm>
        <a:off x="0" y="2793999"/>
        <a:ext cx="1904999" cy="1143000"/>
      </dsp:txXfrm>
    </dsp:sp>
    <dsp:sp modelId="{2D0BFC89-B683-4A7D-8F16-713B51DF425B}">
      <dsp:nvSpPr>
        <dsp:cNvPr id="0" name=""/>
        <dsp:cNvSpPr/>
      </dsp:nvSpPr>
      <dsp:spPr>
        <a:xfrm>
          <a:off x="2095500" y="2793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Establish committees</a:t>
          </a:r>
        </a:p>
      </dsp:txBody>
      <dsp:txXfrm>
        <a:off x="2095500" y="2793999"/>
        <a:ext cx="1904999" cy="1143000"/>
      </dsp:txXfrm>
    </dsp:sp>
    <dsp:sp modelId="{492B9A3E-5431-4306-A2D0-850E461636EF}">
      <dsp:nvSpPr>
        <dsp:cNvPr id="0" name=""/>
        <dsp:cNvSpPr/>
      </dsp:nvSpPr>
      <dsp:spPr>
        <a:xfrm>
          <a:off x="4191000" y="2794000"/>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Maintain an up-to-date list of potential members</a:t>
          </a:r>
        </a:p>
      </dsp:txBody>
      <dsp:txXfrm>
        <a:off x="4191000" y="2794000"/>
        <a:ext cx="1904999"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B5D91-D67E-482D-9A04-02D20257A0C8}">
      <dsp:nvSpPr>
        <dsp:cNvPr id="0" name=""/>
        <dsp:cNvSpPr/>
      </dsp:nvSpPr>
      <dsp:spPr>
        <a:xfrm>
          <a:off x="0" y="99143"/>
          <a:ext cx="6096000"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Chartering New Clubs</a:t>
          </a:r>
        </a:p>
      </dsp:txBody>
      <dsp:txXfrm>
        <a:off x="21075" y="120218"/>
        <a:ext cx="6053850" cy="389580"/>
      </dsp:txXfrm>
    </dsp:sp>
    <dsp:sp modelId="{39CBBD52-FF88-40A5-A69F-E688FE769101}">
      <dsp:nvSpPr>
        <dsp:cNvPr id="0" name=""/>
        <dsp:cNvSpPr/>
      </dsp:nvSpPr>
      <dsp:spPr>
        <a:xfrm>
          <a:off x="0" y="672537"/>
          <a:ext cx="609600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We start new clubs to bring new people on board to help our communities. It is important to reintroduce new clubs to the areas in which we lost clubs and to new areas where no Lions clubs exist yet.</a:t>
          </a:r>
        </a:p>
      </dsp:txBody>
      <dsp:txXfrm>
        <a:off x="0" y="672537"/>
        <a:ext cx="6096000" cy="633420"/>
      </dsp:txXfrm>
    </dsp:sp>
    <dsp:sp modelId="{23B39FFD-4677-4950-87B2-DB3B1E29C300}">
      <dsp:nvSpPr>
        <dsp:cNvPr id="0" name=""/>
        <dsp:cNvSpPr/>
      </dsp:nvSpPr>
      <dsp:spPr>
        <a:xfrm>
          <a:off x="0" y="1305957"/>
          <a:ext cx="6096000" cy="4317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Club Branch Program</a:t>
          </a:r>
        </a:p>
      </dsp:txBody>
      <dsp:txXfrm>
        <a:off x="21075" y="1327032"/>
        <a:ext cx="6053850" cy="389580"/>
      </dsp:txXfrm>
    </dsp:sp>
    <dsp:sp modelId="{8FDC986E-B27C-4AF9-82F8-B683A7749FDF}">
      <dsp:nvSpPr>
        <dsp:cNvPr id="0" name=""/>
        <dsp:cNvSpPr/>
      </dsp:nvSpPr>
      <dsp:spPr>
        <a:xfrm>
          <a:off x="0" y="1737687"/>
          <a:ext cx="609600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This is important. When you go into a community, you don’t always have 20 people interested to start a new club right away. You might have 5, and you can build from there. To start a branch, you only need 5 members. </a:t>
          </a:r>
        </a:p>
      </dsp:txBody>
      <dsp:txXfrm>
        <a:off x="0" y="1737687"/>
        <a:ext cx="6096000" cy="633420"/>
      </dsp:txXfrm>
    </dsp:sp>
    <dsp:sp modelId="{43A50344-B965-4C7E-B7C0-41E4CF489765}">
      <dsp:nvSpPr>
        <dsp:cNvPr id="0" name=""/>
        <dsp:cNvSpPr/>
      </dsp:nvSpPr>
      <dsp:spPr>
        <a:xfrm>
          <a:off x="0" y="2371107"/>
          <a:ext cx="6096000" cy="4317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Leo-Lions Conversion</a:t>
          </a:r>
        </a:p>
      </dsp:txBody>
      <dsp:txXfrm>
        <a:off x="21075" y="2392182"/>
        <a:ext cx="6053850" cy="389580"/>
      </dsp:txXfrm>
    </dsp:sp>
    <dsp:sp modelId="{8B10D8CC-6DA0-4255-A2AF-16E3B29FE587}">
      <dsp:nvSpPr>
        <dsp:cNvPr id="0" name=""/>
        <dsp:cNvSpPr/>
      </dsp:nvSpPr>
      <dsp:spPr>
        <a:xfrm>
          <a:off x="0" y="2802837"/>
          <a:ext cx="6096000"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Leo members are key to growth. These young people share the same passion for service as Lions do. </a:t>
          </a:r>
        </a:p>
      </dsp:txBody>
      <dsp:txXfrm>
        <a:off x="0" y="2802837"/>
        <a:ext cx="6096000" cy="437805"/>
      </dsp:txXfrm>
    </dsp:sp>
    <dsp:sp modelId="{1C5926FA-4431-4570-9150-E4292DDF4EE5}">
      <dsp:nvSpPr>
        <dsp:cNvPr id="0" name=""/>
        <dsp:cNvSpPr/>
      </dsp:nvSpPr>
      <dsp:spPr>
        <a:xfrm>
          <a:off x="0" y="3240642"/>
          <a:ext cx="6096000" cy="4317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Increase Club Service Activities</a:t>
          </a:r>
        </a:p>
      </dsp:txBody>
      <dsp:txXfrm>
        <a:off x="21075" y="3261717"/>
        <a:ext cx="6053850" cy="389580"/>
      </dsp:txXfrm>
    </dsp:sp>
    <dsp:sp modelId="{CAB1DB2C-BEF3-4A11-BCE5-5E9B3DDFAC62}">
      <dsp:nvSpPr>
        <dsp:cNvPr id="0" name=""/>
        <dsp:cNvSpPr/>
      </dsp:nvSpPr>
      <dsp:spPr>
        <a:xfrm>
          <a:off x="0" y="3672372"/>
          <a:ext cx="609600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The more frequent and visible the service activities are, the more we can interest people in joining. They will reach out to us because they see the impact we’re having in the community.</a:t>
          </a:r>
        </a:p>
      </dsp:txBody>
      <dsp:txXfrm>
        <a:off x="0" y="3672372"/>
        <a:ext cx="6096000" cy="6334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711EC-9C0C-415D-A8F0-2DBA2EF64FD8}" type="datetimeFigureOut">
              <a:rPr lang="en-US" smtClean="0"/>
              <a:t>7/22/2020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813BD-DF0D-469A-AADD-811C3F5B6B28}" type="slidenum">
              <a:rPr lang="en-US" smtClean="0"/>
              <a:t>‹#›</a:t>
            </a:fld>
            <a:endParaRPr lang="en-US"/>
          </a:p>
        </p:txBody>
      </p:sp>
    </p:spTree>
    <p:extLst>
      <p:ext uri="{BB962C8B-B14F-4D97-AF65-F5344CB8AC3E}">
        <p14:creationId xmlns:p14="http://schemas.microsoft.com/office/powerpoint/2010/main" val="228209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10"/>
          </p:nvPr>
        </p:nvSpPr>
        <p:spPr/>
        <p:txBody>
          <a:bodyPr/>
          <a:lstStyle/>
          <a:p>
            <a:fld id="{377813BD-DF0D-469A-AADD-811C3F5B6B28}" type="slidenum">
              <a:rPr lang="en-US" smtClean="0"/>
              <a:t>1</a:t>
            </a:fld>
            <a:endParaRPr lang="en-US"/>
          </a:p>
        </p:txBody>
      </p:sp>
    </p:spTree>
    <p:extLst>
      <p:ext uri="{BB962C8B-B14F-4D97-AF65-F5344CB8AC3E}">
        <p14:creationId xmlns:p14="http://schemas.microsoft.com/office/powerpoint/2010/main" val="311450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solidFill>
                  <a:srgbClr val="0E101A"/>
                </a:solidFill>
                <a:effectLst/>
              </a:rPr>
              <a:t>After your club president has invited the prospective members, it is essential to follow up; a sample template has all ready for you to utilize or customize as you see fit. It is vital that you allow enough time and space when following up.</a:t>
            </a:r>
          </a:p>
          <a:p>
            <a:pPr>
              <a:spcBef>
                <a:spcPts val="0"/>
              </a:spcBef>
              <a:spcAft>
                <a:spcPts val="0"/>
              </a:spcAft>
            </a:pPr>
            <a:endParaRPr lang="en-US" sz="1200" dirty="0">
              <a:solidFill>
                <a:srgbClr val="0E101A"/>
              </a:solidFill>
              <a:effectLst/>
            </a:endParaRPr>
          </a:p>
          <a:p>
            <a:pPr>
              <a:spcBef>
                <a:spcPts val="0"/>
              </a:spcBef>
              <a:spcAft>
                <a:spcPts val="0"/>
              </a:spcAft>
            </a:pPr>
            <a:r>
              <a:rPr lang="en-US" sz="1200" b="1" dirty="0">
                <a:solidFill>
                  <a:srgbClr val="0E101A"/>
                </a:solidFill>
                <a:effectLst/>
              </a:rPr>
              <a:t>Note* All the templates for </a:t>
            </a:r>
            <a:r>
              <a:rPr lang="en-US" sz="1200" dirty="0">
                <a:solidFill>
                  <a:srgbClr val="0E101A"/>
                </a:solidFill>
                <a:effectLst/>
              </a:rPr>
              <a:t>The Follow up after the president send the invitation, Sample 7 days, and Sample 3 days scripts samples are on the membership growth toolbox page on the LionsClubs.org.</a:t>
            </a:r>
          </a:p>
        </p:txBody>
      </p:sp>
      <p:sp>
        <p:nvSpPr>
          <p:cNvPr id="4" name="Slide Number Placeholder 3"/>
          <p:cNvSpPr>
            <a:spLocks noGrp="1"/>
          </p:cNvSpPr>
          <p:nvPr>
            <p:ph type="sldNum" sz="quarter" idx="10"/>
          </p:nvPr>
        </p:nvSpPr>
        <p:spPr/>
        <p:txBody>
          <a:bodyPr/>
          <a:lstStyle/>
          <a:p>
            <a:fld id="{377813BD-DF0D-469A-AADD-811C3F5B6B28}" type="slidenum">
              <a:rPr lang="en-US" smtClean="0"/>
              <a:t>10</a:t>
            </a:fld>
            <a:endParaRPr lang="en-US"/>
          </a:p>
        </p:txBody>
      </p:sp>
    </p:spTree>
    <p:extLst>
      <p:ext uri="{BB962C8B-B14F-4D97-AF65-F5344CB8AC3E}">
        <p14:creationId xmlns:p14="http://schemas.microsoft.com/office/powerpoint/2010/main" val="179286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event takes place make sure that you have designated someone or few lions to be responsible for the refreshment and entertainment and setup.</a:t>
            </a:r>
          </a:p>
        </p:txBody>
      </p:sp>
      <p:sp>
        <p:nvSpPr>
          <p:cNvPr id="4" name="Slide Number Placeholder 3"/>
          <p:cNvSpPr>
            <a:spLocks noGrp="1"/>
          </p:cNvSpPr>
          <p:nvPr>
            <p:ph type="sldNum" sz="quarter" idx="10"/>
          </p:nvPr>
        </p:nvSpPr>
        <p:spPr/>
        <p:txBody>
          <a:bodyPr/>
          <a:lstStyle/>
          <a:p>
            <a:fld id="{377813BD-DF0D-469A-AADD-811C3F5B6B28}" type="slidenum">
              <a:rPr lang="en-US" smtClean="0"/>
              <a:t>11</a:t>
            </a:fld>
            <a:endParaRPr lang="en-US"/>
          </a:p>
        </p:txBody>
      </p:sp>
    </p:spTree>
    <p:extLst>
      <p:ext uri="{BB962C8B-B14F-4D97-AF65-F5344CB8AC3E}">
        <p14:creationId xmlns:p14="http://schemas.microsoft.com/office/powerpoint/2010/main" val="297850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bg1"/>
                </a:solidFill>
              </a:rPr>
              <a:t>Remember</a:t>
            </a:r>
          </a:p>
          <a:p>
            <a:pPr marL="285750" indent="-285750">
              <a:buFont typeface="Wingdings" panose="05000000000000000000" pitchFamily="2" charset="2"/>
              <a:buChar char="q"/>
            </a:pPr>
            <a:r>
              <a:rPr lang="en-US" sz="1200" dirty="0">
                <a:solidFill>
                  <a:schemeClr val="bg1"/>
                </a:solidFill>
              </a:rPr>
              <a:t>Every club member should be ready to meet and greet guests. </a:t>
            </a:r>
          </a:p>
          <a:p>
            <a:pPr marL="285750" indent="-285750">
              <a:buFont typeface="Wingdings" panose="05000000000000000000" pitchFamily="2" charset="2"/>
              <a:buChar char="q"/>
            </a:pPr>
            <a:r>
              <a:rPr lang="en-US" sz="1200" dirty="0">
                <a:solidFill>
                  <a:schemeClr val="bg1"/>
                </a:solidFill>
              </a:rPr>
              <a:t>If possible, have displays highlighting upcoming service projects and discuss previous service projects with guests.</a:t>
            </a:r>
          </a:p>
          <a:p>
            <a:pPr marL="285750" indent="-285750">
              <a:buFont typeface="Wingdings" panose="05000000000000000000" pitchFamily="2" charset="2"/>
              <a:buChar char="q"/>
            </a:pPr>
            <a:r>
              <a:rPr lang="en-US" sz="1200" dirty="0">
                <a:solidFill>
                  <a:schemeClr val="bg1"/>
                </a:solidFill>
              </a:rPr>
              <a:t>Escort guests to each project display, engage discussion, ask them to assist.</a:t>
            </a:r>
          </a:p>
          <a:p>
            <a:pPr marL="285750" indent="-285750">
              <a:buFont typeface="Wingdings" panose="05000000000000000000" pitchFamily="2" charset="2"/>
              <a:buChar char="q"/>
            </a:pPr>
            <a:r>
              <a:rPr lang="en-US" sz="1200" dirty="0">
                <a:solidFill>
                  <a:schemeClr val="bg1"/>
                </a:solidFill>
              </a:rPr>
              <a:t>Everyone should be positive and upbeat.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The purpose of the follow up is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LISTEN -- Get his or her feedback.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Answer questions.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Extend a second invitation to SERVE</a:t>
            </a:r>
            <a:endParaRPr lang="en-US" sz="1200" dirty="0"/>
          </a:p>
        </p:txBody>
      </p:sp>
      <p:sp>
        <p:nvSpPr>
          <p:cNvPr id="4" name="Slide Number Placeholder 3"/>
          <p:cNvSpPr>
            <a:spLocks noGrp="1"/>
          </p:cNvSpPr>
          <p:nvPr>
            <p:ph type="sldNum" sz="quarter" idx="10"/>
          </p:nvPr>
        </p:nvSpPr>
        <p:spPr/>
        <p:txBody>
          <a:bodyPr/>
          <a:lstStyle/>
          <a:p>
            <a:fld id="{377813BD-DF0D-469A-AADD-811C3F5B6B28}" type="slidenum">
              <a:rPr lang="en-US" smtClean="0"/>
              <a:t>12</a:t>
            </a:fld>
            <a:endParaRPr lang="en-US"/>
          </a:p>
        </p:txBody>
      </p:sp>
    </p:spTree>
    <p:extLst>
      <p:ext uri="{BB962C8B-B14F-4D97-AF65-F5344CB8AC3E}">
        <p14:creationId xmlns:p14="http://schemas.microsoft.com/office/powerpoint/2010/main" val="2359801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Use Lions 360 videos on YouTube Channel that complement your club’s activities.</a:t>
            </a:r>
          </a:p>
          <a:p>
            <a:pPr marL="171450" indent="-171450">
              <a:buFont typeface="Wingdings" panose="05000000000000000000" pitchFamily="2" charset="2"/>
              <a:buChar char="q"/>
            </a:pPr>
            <a:r>
              <a:rPr lang="en-US" dirty="0"/>
              <a:t>Identify a speaker from either a community partner or individual/group who has benefited from one of your club’s service projects.</a:t>
            </a:r>
          </a:p>
          <a:p>
            <a:pPr marL="171450" indent="-171450">
              <a:buFont typeface="Wingdings" panose="05000000000000000000" pitchFamily="2" charset="2"/>
              <a:buChar char="q"/>
            </a:pPr>
            <a:r>
              <a:rPr lang="en-US" dirty="0"/>
              <a:t>Secure either a senior or junior member of your club or district as your keynote speaker to talk for 10 to 15 minutes. You need someone who can energize and engage an audience with his or her service journey as a Lion.</a:t>
            </a:r>
          </a:p>
          <a:p>
            <a:pPr marL="171450" indent="-171450">
              <a:buFont typeface="Wingdings" panose="05000000000000000000" pitchFamily="2" charset="2"/>
              <a:buChar char="q"/>
            </a:pPr>
            <a:r>
              <a:rPr lang="en-US" dirty="0"/>
              <a:t>The club president (or designee) highlights club’s accomplishments, meeting times, dues and extends an invitation to join.</a:t>
            </a:r>
          </a:p>
          <a:p>
            <a:pPr marL="171450" indent="-171450">
              <a:buFont typeface="Wingdings" panose="05000000000000000000" pitchFamily="2" charset="2"/>
              <a:buChar char="q"/>
            </a:pPr>
            <a:r>
              <a:rPr lang="en-US" dirty="0"/>
              <a:t>Someone should be at the door to collect membership applications and fees.</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13</a:t>
            </a:fld>
            <a:endParaRPr lang="en-US"/>
          </a:p>
        </p:txBody>
      </p:sp>
    </p:spTree>
    <p:extLst>
      <p:ext uri="{BB962C8B-B14F-4D97-AF65-F5344CB8AC3E}">
        <p14:creationId xmlns:p14="http://schemas.microsoft.com/office/powerpoint/2010/main" val="311535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Wingdings" panose="05000000000000000000" pitchFamily="2" charset="2"/>
              <a:buChar char="q"/>
            </a:pPr>
            <a:r>
              <a:rPr lang="en-US" b="0" i="0" dirty="0">
                <a:solidFill>
                  <a:srgbClr val="2F2F2F"/>
                </a:solidFill>
                <a:effectLst/>
                <a:latin typeface="proxima-nova"/>
              </a:rPr>
              <a:t>Inform: Provide prospective members the information they need to understand the organization's vision and mission, along with how Lions feel about the organization.</a:t>
            </a:r>
          </a:p>
          <a:p>
            <a:pPr marL="171450" indent="-171450" algn="l">
              <a:buFont typeface="Wingdings" panose="05000000000000000000" pitchFamily="2" charset="2"/>
              <a:buChar char="q"/>
            </a:pPr>
            <a:r>
              <a:rPr lang="en-US" b="0" i="0" dirty="0">
                <a:solidFill>
                  <a:srgbClr val="2F2F2F"/>
                </a:solidFill>
                <a:effectLst/>
                <a:latin typeface="proxima-nova"/>
              </a:rPr>
              <a:t>Inspire: Connect prospective members to the organization's vision and values so that they can take pride in the work that the organization does.</a:t>
            </a:r>
          </a:p>
          <a:p>
            <a:pPr marL="171450" indent="-171450" algn="l">
              <a:buFont typeface="Wingdings" panose="05000000000000000000" pitchFamily="2" charset="2"/>
              <a:buChar char="q"/>
            </a:pPr>
            <a:r>
              <a:rPr lang="en-US" b="0" i="0" dirty="0">
                <a:solidFill>
                  <a:srgbClr val="2F2F2F"/>
                </a:solidFill>
                <a:effectLst/>
                <a:latin typeface="proxima-nova"/>
              </a:rPr>
              <a:t>Interact: Keep communication ongoing with </a:t>
            </a:r>
            <a:r>
              <a:rPr lang="en-US" b="0" i="0" dirty="0" err="1">
                <a:solidFill>
                  <a:srgbClr val="2F2F2F"/>
                </a:solidFill>
                <a:effectLst/>
                <a:latin typeface="proxima-nova"/>
              </a:rPr>
              <a:t>propsective</a:t>
            </a:r>
            <a:r>
              <a:rPr lang="en-US" b="0" i="0" dirty="0">
                <a:solidFill>
                  <a:srgbClr val="2F2F2F"/>
                </a:solidFill>
                <a:effectLst/>
                <a:latin typeface="proxima-nova"/>
              </a:rPr>
              <a:t> members to show that they are more than just a number.</a:t>
            </a:r>
          </a:p>
          <a:p>
            <a:pPr marL="171450" indent="-171450" algn="l">
              <a:buFont typeface="Wingdings" panose="05000000000000000000" pitchFamily="2" charset="2"/>
              <a:buChar char="q"/>
            </a:pPr>
            <a:r>
              <a:rPr lang="en-US" b="0" i="0" dirty="0">
                <a:solidFill>
                  <a:srgbClr val="2F2F2F"/>
                </a:solidFill>
                <a:effectLst/>
                <a:latin typeface="proxima-nova"/>
              </a:rPr>
              <a:t>Involve: Ensure that </a:t>
            </a:r>
            <a:r>
              <a:rPr lang="en-US" b="0" i="0" dirty="0" err="1">
                <a:solidFill>
                  <a:srgbClr val="2F2F2F"/>
                </a:solidFill>
                <a:effectLst/>
                <a:latin typeface="proxima-nova"/>
              </a:rPr>
              <a:t>propsective</a:t>
            </a:r>
            <a:r>
              <a:rPr lang="en-US" b="0" i="0" dirty="0">
                <a:solidFill>
                  <a:srgbClr val="2F2F2F"/>
                </a:solidFill>
                <a:effectLst/>
                <a:latin typeface="proxima-nova"/>
              </a:rPr>
              <a:t> members are invited to service projects and upcoming meetings</a:t>
            </a:r>
          </a:p>
          <a:p>
            <a:pPr marL="171450" indent="-171450" algn="l">
              <a:buFont typeface="Wingdings" panose="05000000000000000000" pitchFamily="2" charset="2"/>
              <a:buChar char="q"/>
            </a:pPr>
            <a:r>
              <a:rPr lang="en-US" b="0" i="0" dirty="0">
                <a:solidFill>
                  <a:srgbClr val="2F2F2F"/>
                </a:solidFill>
                <a:effectLst/>
                <a:latin typeface="proxima-nova"/>
              </a:rPr>
              <a:t>Induct: Now that they are invested in the organizations mission and values, induct them into your club!</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14</a:t>
            </a:fld>
            <a:endParaRPr lang="en-US"/>
          </a:p>
        </p:txBody>
      </p:sp>
    </p:spTree>
    <p:extLst>
      <p:ext uri="{BB962C8B-B14F-4D97-AF65-F5344CB8AC3E}">
        <p14:creationId xmlns:p14="http://schemas.microsoft.com/office/powerpoint/2010/main" val="3342370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 is always a good idea for your club to review over the Membership Satisfaction Guide, Club Quality Initiative, and Club Community Needs Assessment to evaluate and analysis your success of your impact internally and in the community.</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15</a:t>
            </a:fld>
            <a:endParaRPr lang="en-US"/>
          </a:p>
        </p:txBody>
      </p:sp>
    </p:spTree>
    <p:extLst>
      <p:ext uri="{BB962C8B-B14F-4D97-AF65-F5344CB8AC3E}">
        <p14:creationId xmlns:p14="http://schemas.microsoft.com/office/powerpoint/2010/main" val="257792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Chartering</a:t>
            </a:r>
            <a:r>
              <a:rPr lang="en-US" b="1" baseline="0" dirty="0"/>
              <a:t> New Clubs:</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sz="1200" kern="1200" dirty="0">
                <a:solidFill>
                  <a:schemeClr val="tx1"/>
                </a:solidFill>
                <a:effectLst/>
                <a:latin typeface="+mn-lt"/>
                <a:ea typeface="ヒラギノ角ゴ Pro W3" charset="0"/>
                <a:cs typeface="ヒラギノ角ゴ Pro W3" charset="0"/>
              </a:rPr>
              <a:t>Opening a new club requires research and canvassing in the community to determine if there is a need and what those needs are. This requires a considerable amount of follow</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up, which involves time and commitment. With this in mind, it is absolutely important to have the right people in these roles. Remember that we have volunteers and not paid employees in the field, so teamwork and proper distribution of responsibilities is important. While we expect realistic membership results, we should also take into consideration the realistic responsibility of any district or multiple district</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role.</a:t>
            </a:r>
          </a:p>
          <a:p>
            <a:endParaRPr lang="en-US" sz="1200" b="1" kern="1200" dirty="0">
              <a:solidFill>
                <a:schemeClr val="tx1"/>
              </a:solidFill>
              <a:effectLst/>
              <a:latin typeface="+mn-lt"/>
              <a:ea typeface="ヒラギノ角ゴ Pro W3" charset="0"/>
              <a:cs typeface="ヒラギノ角ゴ Pro W3" charset="0"/>
            </a:endParaRPr>
          </a:p>
          <a:p>
            <a:r>
              <a:rPr lang="en-US" sz="1200" b="1" kern="1200" dirty="0">
                <a:solidFill>
                  <a:schemeClr val="tx1"/>
                </a:solidFill>
                <a:effectLst/>
                <a:latin typeface="+mn-lt"/>
                <a:ea typeface="ヒラギノ角ゴ Pro W3" charset="0"/>
                <a:cs typeface="ヒラギノ角ゴ Pro W3" charset="0"/>
              </a:rPr>
              <a:t>You can identify needs from reading newspapers, social media group postings</a:t>
            </a:r>
            <a:r>
              <a:rPr lang="en-US" sz="1200" b="1" kern="1200" baseline="0" dirty="0">
                <a:solidFill>
                  <a:schemeClr val="tx1"/>
                </a:solidFill>
                <a:effectLst/>
                <a:latin typeface="+mn-lt"/>
                <a:ea typeface="ヒラギノ角ゴ Pro W3" charset="0"/>
                <a:cs typeface="ヒラギノ角ゴ Pro W3" charset="0"/>
              </a:rPr>
              <a:t> or </a:t>
            </a:r>
            <a:r>
              <a:rPr lang="en-US" sz="1200" b="1" kern="1200" dirty="0">
                <a:solidFill>
                  <a:schemeClr val="tx1"/>
                </a:solidFill>
                <a:effectLst/>
                <a:latin typeface="+mn-lt"/>
                <a:ea typeface="ヒラギノ角ゴ Pro W3" charset="0"/>
                <a:cs typeface="ヒラギノ角ゴ Pro W3" charset="0"/>
              </a:rPr>
              <a:t>talking to residents. This could be the basis of a</a:t>
            </a:r>
            <a:r>
              <a:rPr lang="en-US" sz="1200" b="1" kern="1200" baseline="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discussion while recruiting. </a:t>
            </a:r>
          </a:p>
          <a:p>
            <a:endParaRPr lang="en-US" sz="1200" b="1"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 new club requires a Guiding</a:t>
            </a:r>
            <a:r>
              <a:rPr lang="en-US" sz="1200" kern="1200" baseline="0" dirty="0">
                <a:solidFill>
                  <a:schemeClr val="tx1"/>
                </a:solidFill>
                <a:effectLst/>
                <a:latin typeface="+mn-lt"/>
                <a:ea typeface="ヒラギノ角ゴ Pro W3" charset="0"/>
                <a:cs typeface="ヒラギノ角ゴ Pro W3" charset="0"/>
              </a:rPr>
              <a:t> Lion. </a:t>
            </a:r>
            <a:r>
              <a:rPr lang="en-US" sz="1200" kern="1200" dirty="0">
                <a:solidFill>
                  <a:schemeClr val="tx1"/>
                </a:solidFill>
                <a:effectLst/>
                <a:latin typeface="+mn-lt"/>
                <a:ea typeface="ヒラギノ角ゴ Pro W3" charset="0"/>
                <a:cs typeface="ヒラギノ角ゴ Pro W3" charset="0"/>
              </a:rPr>
              <a:t>It is important to remind the Guiding Lion that his or her role is to guide not lead. This role may make or break the new club. The Guiding Lion should not tell the new club what to do nor should he do everything for the new club. </a:t>
            </a:r>
          </a:p>
          <a:p>
            <a:r>
              <a:rPr lang="en-US" sz="1200" kern="1200" dirty="0">
                <a:solidFill>
                  <a:schemeClr val="tx1"/>
                </a:solidFill>
                <a:effectLst/>
                <a:latin typeface="+mn-lt"/>
                <a:ea typeface="ヒラギノ角ゴ Pro W3" charset="0"/>
                <a:cs typeface="ヒラギノ角ゴ Pro W3" charset="0"/>
              </a:rPr>
              <a:t> </a:t>
            </a:r>
          </a:p>
          <a:p>
            <a:r>
              <a:rPr lang="en-US" sz="1200" kern="1200" dirty="0">
                <a:solidFill>
                  <a:schemeClr val="tx1"/>
                </a:solidFill>
                <a:effectLst/>
                <a:latin typeface="+mn-lt"/>
                <a:ea typeface="ヒラギノ角ゴ Pro W3" charset="0"/>
                <a:cs typeface="ヒラギノ角ゴ Pro W3" charset="0"/>
              </a:rPr>
              <a:t>Some responsibilities of the</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Guiding Lion:</a:t>
            </a:r>
          </a:p>
          <a:p>
            <a:r>
              <a:rPr lang="en-US" sz="1200" kern="1200" dirty="0">
                <a:solidFill>
                  <a:schemeClr val="tx1"/>
                </a:solidFill>
                <a:effectLst/>
                <a:latin typeface="+mn-lt"/>
                <a:ea typeface="ヒラギノ角ゴ Pro W3" charset="0"/>
                <a:cs typeface="ヒラギノ角ゴ Pro W3" charset="0"/>
              </a:rPr>
              <a:t> </a:t>
            </a:r>
          </a:p>
          <a:p>
            <a:r>
              <a:rPr lang="en-US" sz="1200" b="1" kern="1200" dirty="0">
                <a:solidFill>
                  <a:schemeClr val="tx1"/>
                </a:solidFill>
                <a:effectLst/>
                <a:latin typeface="+mn-lt"/>
                <a:ea typeface="ヒラギノ角ゴ Pro W3" charset="0"/>
                <a:cs typeface="ヒラギノ角ゴ Pro W3" charset="0"/>
              </a:rPr>
              <a:t>Communicator:</a:t>
            </a:r>
            <a:r>
              <a:rPr lang="en-US" sz="1200" kern="1200" dirty="0">
                <a:solidFill>
                  <a:schemeClr val="tx1"/>
                </a:solidFill>
                <a:effectLst/>
                <a:latin typeface="+mn-lt"/>
                <a:ea typeface="ヒラギノ角ゴ Pro W3" charset="0"/>
                <a:cs typeface="ヒラギノ角ゴ Pro W3" charset="0"/>
              </a:rPr>
              <a:t> Moderate discussions and help people resolve disputes. Encourage two-way communication between members in a positive and proactive manner.</a:t>
            </a:r>
          </a:p>
          <a:p>
            <a:r>
              <a:rPr lang="en-US" sz="1200" b="1" kern="1200" dirty="0">
                <a:solidFill>
                  <a:schemeClr val="tx1"/>
                </a:solidFill>
                <a:effectLst/>
                <a:latin typeface="+mn-lt"/>
                <a:ea typeface="ヒラギノ角ゴ Pro W3" charset="0"/>
                <a:cs typeface="ヒラギノ角ゴ Pro W3" charset="0"/>
              </a:rPr>
              <a:t>Team builder:</a:t>
            </a:r>
            <a:r>
              <a:rPr lang="en-US" sz="1200" kern="1200" dirty="0">
                <a:solidFill>
                  <a:schemeClr val="tx1"/>
                </a:solidFill>
                <a:effectLst/>
                <a:latin typeface="+mn-lt"/>
                <a:ea typeface="ヒラギノ角ゴ Pro W3" charset="0"/>
                <a:cs typeface="ヒラギノ角ゴ Pro W3" charset="0"/>
              </a:rPr>
              <a:t>  Help the new club learn how to function as a group; i.e., to respect the opinions of others while working together to decide what is best for the club as a whole.</a:t>
            </a:r>
          </a:p>
          <a:p>
            <a:r>
              <a:rPr lang="en-US" sz="1200" b="1" kern="1200" dirty="0">
                <a:solidFill>
                  <a:schemeClr val="tx1"/>
                </a:solidFill>
                <a:effectLst/>
                <a:latin typeface="+mn-lt"/>
                <a:ea typeface="ヒラギノ角ゴ Pro W3" charset="0"/>
                <a:cs typeface="ヒラギノ角ゴ Pro W3" charset="0"/>
              </a:rPr>
              <a:t>Advisor:</a:t>
            </a:r>
            <a:r>
              <a:rPr lang="en-US" sz="1200" kern="1200" dirty="0">
                <a:solidFill>
                  <a:schemeClr val="tx1"/>
                </a:solidFill>
                <a:effectLst/>
                <a:latin typeface="+mn-lt"/>
                <a:ea typeface="ヒラギノ角ゴ Pro W3" charset="0"/>
                <a:cs typeface="ヒラギノ角ゴ Pro W3" charset="0"/>
              </a:rPr>
              <a:t> Share insights, knowledge and experience with new club leaders, while allowing them to</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make decisions on their own.	</a:t>
            </a:r>
          </a:p>
          <a:p>
            <a:r>
              <a:rPr lang="en-US" sz="1200" b="1" kern="1200" dirty="0">
                <a:solidFill>
                  <a:schemeClr val="tx1"/>
                </a:solidFill>
                <a:effectLst/>
                <a:latin typeface="+mn-lt"/>
                <a:ea typeface="ヒラギノ角ゴ Pro W3" charset="0"/>
                <a:cs typeface="ヒラギノ角ゴ Pro W3" charset="0"/>
              </a:rPr>
              <a:t>Liaison: </a:t>
            </a:r>
            <a:r>
              <a:rPr lang="en-US" sz="1200" kern="1200" dirty="0">
                <a:solidFill>
                  <a:schemeClr val="tx1"/>
                </a:solidFill>
                <a:effectLst/>
                <a:latin typeface="+mn-lt"/>
                <a:ea typeface="ヒラギノ角ゴ Pro W3" charset="0"/>
                <a:cs typeface="ヒラギノ角ゴ Pro W3" charset="0"/>
              </a:rPr>
              <a:t>Help keep the lines of communication open between the new club and the sponsoring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Club Branch Program</a:t>
            </a:r>
            <a:endParaRPr 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create a branch, you should do it as a challenge. Make sure to let members know that you will help them as long as they are growing. Ask them to continue recruiting members until they reach the goal of acquiring</a:t>
            </a:r>
            <a:r>
              <a:rPr lang="en-US" baseline="0" dirty="0"/>
              <a:t> </a:t>
            </a:r>
            <a:r>
              <a:rPr lang="en-US" dirty="0"/>
              <a:t>20 members.</a:t>
            </a:r>
          </a:p>
          <a:p>
            <a:pPr>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Leo-Lion Conversion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young individuals</a:t>
            </a:r>
            <a:r>
              <a:rPr lang="en-US" baseline="0" dirty="0"/>
              <a:t> are looking for leadership opportunities and a voice in the organization.</a:t>
            </a:r>
            <a:endParaRPr lang="en-US" dirty="0"/>
          </a:p>
          <a:p>
            <a:pPr>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Increase Club Service Activities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sz="1200" kern="1200" dirty="0">
                <a:solidFill>
                  <a:schemeClr val="tx1"/>
                </a:solidFill>
                <a:effectLst/>
                <a:latin typeface="+mn-lt"/>
                <a:ea typeface="ヒラギノ角ゴ Pro W3" charset="0"/>
                <a:cs typeface="ヒラギノ角ゴ Pro W3" charset="0"/>
              </a:rPr>
              <a:t>Every event that occurs in public is important. Simply put, it is a chance to get the word out and build support for your service causes. Events offer great opportunities to acquire new members.</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Making use of social media to promote activities is encouraged. You can raise awareness and build membership through peer recommendations. Individuals can write recommendations about your organization, which in turn can drive membership growth.</a:t>
            </a:r>
            <a:r>
              <a:rPr lang="en-US" sz="1200" kern="1200" baseline="0" dirty="0">
                <a:solidFill>
                  <a:schemeClr val="tx1"/>
                </a:solidFill>
                <a:effectLst/>
                <a:latin typeface="+mn-lt"/>
                <a:ea typeface="ヒラギノ角ゴ Pro W3" charset="0"/>
                <a:cs typeface="ヒラギノ角ゴ Pro W3" charset="0"/>
              </a:rPr>
              <a:t> It might also positively </a:t>
            </a:r>
            <a:r>
              <a:rPr lang="en-US" sz="1200" kern="1200" dirty="0">
                <a:solidFill>
                  <a:schemeClr val="tx1"/>
                </a:solidFill>
                <a:effectLst/>
                <a:latin typeface="+mn-lt"/>
                <a:ea typeface="ヒラギノ角ゴ Pro W3" charset="0"/>
                <a:cs typeface="ヒラギノ角ゴ Pro W3" charset="0"/>
              </a:rPr>
              <a:t>impact retention.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a:defRPr/>
            </a:pPr>
            <a:endParaRPr 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42950" indent="-285750" eaLnBrk="0" hangingPunct="0">
              <a:spcBef>
                <a:spcPct val="30000"/>
              </a:spcBef>
              <a:defRPr sz="1200">
                <a:solidFill>
                  <a:schemeClr val="tx1"/>
                </a:solidFill>
                <a:latin typeface="Calibri" pitchFamily="34" charset="0"/>
                <a:ea typeface="ヒラギノ角ゴ Pro W3" pitchFamily="125" charset="-128"/>
              </a:defRPr>
            </a:lvl2pPr>
            <a:lvl3pPr marL="1143000" indent="-228600" eaLnBrk="0" hangingPunct="0">
              <a:spcBef>
                <a:spcPct val="30000"/>
              </a:spcBef>
              <a:defRPr sz="1200">
                <a:solidFill>
                  <a:schemeClr val="tx1"/>
                </a:solidFill>
                <a:latin typeface="Calibri" pitchFamily="34" charset="0"/>
                <a:ea typeface="ヒラギノ角ゴ Pro W3" pitchFamily="125" charset="-128"/>
              </a:defRPr>
            </a:lvl3pPr>
            <a:lvl4pPr marL="1600200" indent="-228600" eaLnBrk="0" hangingPunct="0">
              <a:spcBef>
                <a:spcPct val="30000"/>
              </a:spcBef>
              <a:defRPr sz="1200">
                <a:solidFill>
                  <a:schemeClr val="tx1"/>
                </a:solidFill>
                <a:latin typeface="Calibri" pitchFamily="34" charset="0"/>
                <a:ea typeface="ヒラギノ角ゴ Pro W3" pitchFamily="125" charset="-128"/>
              </a:defRPr>
            </a:lvl4pPr>
            <a:lvl5pPr marL="2057400" indent="-228600" eaLnBrk="0" hangingPunct="0">
              <a:spcBef>
                <a:spcPct val="30000"/>
              </a:spcBef>
              <a:defRPr sz="1200">
                <a:solidFill>
                  <a:schemeClr val="tx1"/>
                </a:solidFill>
                <a:latin typeface="Calibri" pitchFamily="34" charset="0"/>
                <a:ea typeface="ヒラギノ角ゴ Pro W3" pitchFamily="125"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eaLnBrk="1" hangingPunct="1">
              <a:spcBef>
                <a:spcPct val="0"/>
              </a:spcBef>
            </a:pPr>
            <a:fld id="{7EE6D4E1-E7F5-48C1-98D3-941DC9A7F4DE}" type="slidenum">
              <a:rPr lang="en-US" altLang="en-US" smtClean="0">
                <a:solidFill>
                  <a:prstClr val="black"/>
                </a:solidFill>
              </a:rPr>
              <a:pPr eaLnBrk="1" hangingPunct="1">
                <a:spcBef>
                  <a:spcPct val="0"/>
                </a:spcBef>
              </a:pPr>
              <a:t>16</a:t>
            </a:fld>
            <a:endParaRPr lang="en-US" altLang="en-US">
              <a:solidFill>
                <a:prstClr val="black"/>
              </a:solidFill>
            </a:endParaRPr>
          </a:p>
        </p:txBody>
      </p:sp>
    </p:spTree>
    <p:extLst>
      <p:ext uri="{BB962C8B-B14F-4D97-AF65-F5344CB8AC3E}">
        <p14:creationId xmlns:p14="http://schemas.microsoft.com/office/powerpoint/2010/main" val="232137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1200" b="1" i="0" u="none" strike="noStrike" kern="1200" cap="none" spc="0" normalizeH="0" baseline="0" noProof="0" dirty="0">
                <a:ln>
                  <a:noFill/>
                </a:ln>
                <a:solidFill>
                  <a:srgbClr val="002060"/>
                </a:solidFill>
                <a:effectLst/>
                <a:uLnTx/>
                <a:uFillTx/>
                <a:latin typeface="+mn-lt"/>
                <a:ea typeface="+mn-ea"/>
                <a:cs typeface="+mn-cs"/>
              </a:rPr>
              <a:t>What is important is identifying ways that your club can get more young people involved and help inspire new service projects. Here are some programs that already exist that your Lions clubs can use to engage with the youth in your community:</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The Lions Quest program</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Host a local youth service symposium</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Local community service projects</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Peace poster contest</a:t>
            </a:r>
          </a:p>
          <a:p>
            <a:endParaRPr lang="en-US" dirty="0"/>
          </a:p>
        </p:txBody>
      </p:sp>
      <p:sp>
        <p:nvSpPr>
          <p:cNvPr id="4" name="Slide Number Placeholder 3"/>
          <p:cNvSpPr>
            <a:spLocks noGrp="1"/>
          </p:cNvSpPr>
          <p:nvPr>
            <p:ph type="sldNum" sz="quarter" idx="5"/>
          </p:nvPr>
        </p:nvSpPr>
        <p:spPr/>
        <p:txBody>
          <a:bodyPr/>
          <a:lstStyle/>
          <a:p>
            <a:fld id="{377813BD-DF0D-469A-AADD-811C3F5B6B28}" type="slidenum">
              <a:rPr lang="en-US" smtClean="0"/>
              <a:t>17</a:t>
            </a:fld>
            <a:endParaRPr lang="en-US"/>
          </a:p>
        </p:txBody>
      </p:sp>
    </p:spTree>
    <p:extLst>
      <p:ext uri="{BB962C8B-B14F-4D97-AF65-F5344CB8AC3E}">
        <p14:creationId xmlns:p14="http://schemas.microsoft.com/office/powerpoint/2010/main" val="316920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71B69-8B32-4D0C-B099-2760A7644D5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8638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you become a Lion? </a:t>
            </a:r>
          </a:p>
          <a:p>
            <a:endParaRPr lang="en-US" b="1" dirty="0"/>
          </a:p>
          <a:p>
            <a:r>
              <a:rPr lang="en-US" b="0" dirty="0"/>
              <a:t>We all became Lions for various of reason. Here are some of the </a:t>
            </a:r>
            <a:r>
              <a:rPr lang="en-US" b="1" dirty="0"/>
              <a:t>‘why’</a:t>
            </a:r>
            <a:r>
              <a:rPr lang="en-US" b="0" dirty="0"/>
              <a:t> we serve:</a:t>
            </a:r>
          </a:p>
          <a:p>
            <a:r>
              <a:rPr lang="en-US" b="1" dirty="0"/>
              <a:t>Make a difference</a:t>
            </a:r>
            <a:r>
              <a:rPr lang="en-US" b="0" dirty="0"/>
              <a:t> </a:t>
            </a:r>
          </a:p>
          <a:p>
            <a:r>
              <a:rPr lang="en-US" b="1" dirty="0"/>
              <a:t>Serve with pride </a:t>
            </a:r>
          </a:p>
          <a:p>
            <a:r>
              <a:rPr lang="en-US" b="1" dirty="0"/>
              <a:t>Build your network</a:t>
            </a:r>
          </a:p>
          <a:p>
            <a:r>
              <a:rPr lang="en-US" b="1" dirty="0"/>
              <a:t>Gain Lion credibility</a:t>
            </a:r>
          </a:p>
          <a:p>
            <a:r>
              <a:rPr lang="en-US" b="1" dirty="0"/>
              <a:t>Develop new friendships</a:t>
            </a:r>
          </a:p>
          <a:p>
            <a:r>
              <a:rPr lang="en-US" b="1" dirty="0"/>
              <a:t>Show your leadership</a:t>
            </a:r>
          </a:p>
          <a:p>
            <a:r>
              <a:rPr lang="en-US" b="1" dirty="0"/>
              <a:t>Receive global support</a:t>
            </a:r>
          </a:p>
          <a:p>
            <a:endParaRPr lang="en-US" b="1" dirty="0"/>
          </a:p>
          <a:p>
            <a:r>
              <a:rPr lang="en-US" b="1" dirty="0"/>
              <a:t>*Note: Take the time to tell you own story*</a:t>
            </a:r>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2</a:t>
            </a:fld>
            <a:endParaRPr lang="en-US"/>
          </a:p>
        </p:txBody>
      </p:sp>
    </p:spTree>
    <p:extLst>
      <p:ext uri="{BB962C8B-B14F-4D97-AF65-F5344CB8AC3E}">
        <p14:creationId xmlns:p14="http://schemas.microsoft.com/office/powerpoint/2010/main" val="168093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 membership related story…(ex. How a club reengaged its members, change their approach engaging with members, or how they improve club satisfaction to grow)</a:t>
            </a:r>
          </a:p>
          <a:p>
            <a:endParaRPr lang="en-US" dirty="0"/>
          </a:p>
          <a:p>
            <a:r>
              <a:rPr lang="en-US" dirty="0"/>
              <a:t>Your club has to decide priorities for your members, whether it is essential, they are in </a:t>
            </a:r>
            <a:r>
              <a:rPr lang="en-US" b="1" dirty="0"/>
              <a:t>Attendance at Club Meeting </a:t>
            </a:r>
            <a:r>
              <a:rPr lang="en-US" dirty="0"/>
              <a:t>or </a:t>
            </a:r>
            <a:r>
              <a:rPr lang="en-US" b="1" dirty="0"/>
              <a:t>Being Involve in Service Projects</a:t>
            </a:r>
            <a:r>
              <a:rPr lang="en-US" dirty="0"/>
              <a:t>. But no matter which direction your club chooses, it is vital that we support member retention by creating harmonious club atmospheres. We do this by making members feel like they’re part of the Lions family while serving the local community. </a:t>
            </a:r>
          </a:p>
          <a:p>
            <a:endParaRPr lang="en-US" dirty="0"/>
          </a:p>
          <a:p>
            <a:r>
              <a:rPr lang="en-US" b="1" dirty="0"/>
              <a:t>Engaged and fulfilled members </a:t>
            </a:r>
            <a:r>
              <a:rPr lang="en-US" b="0" dirty="0"/>
              <a:t>are</a:t>
            </a:r>
            <a:r>
              <a:rPr lang="en-US" b="0" baseline="0" dirty="0"/>
              <a:t> </a:t>
            </a:r>
            <a:r>
              <a:rPr lang="en-US" sz="1200" b="0" kern="1200" baseline="0" dirty="0">
                <a:solidFill>
                  <a:srgbClr val="002060"/>
                </a:solidFill>
                <a:latin typeface="+mn-lt"/>
                <a:ea typeface="+mn-ea"/>
                <a:cs typeface="+mn-cs"/>
              </a:rPr>
              <a:t>e</a:t>
            </a:r>
            <a:r>
              <a:rPr lang="en-US" sz="1200" kern="1200" dirty="0">
                <a:solidFill>
                  <a:srgbClr val="002060"/>
                </a:solidFill>
                <a:latin typeface="+mn-lt"/>
                <a:ea typeface="+mn-ea"/>
                <a:cs typeface="+mn-cs"/>
              </a:rPr>
              <a:t>ager and enthusiastic,</a:t>
            </a:r>
            <a:r>
              <a:rPr lang="en-US" sz="1200" kern="1200" baseline="0" dirty="0">
                <a:solidFill>
                  <a:srgbClr val="002060"/>
                </a:solidFill>
                <a:latin typeface="+mn-lt"/>
                <a:ea typeface="+mn-ea"/>
                <a:cs typeface="+mn-cs"/>
              </a:rPr>
              <a:t> e</a:t>
            </a:r>
            <a:r>
              <a:rPr lang="en-US" sz="1200" kern="1200" dirty="0">
                <a:solidFill>
                  <a:srgbClr val="002060"/>
                </a:solidFill>
                <a:latin typeface="+mn-lt"/>
                <a:ea typeface="+mn-ea"/>
                <a:cs typeface="+mn-cs"/>
              </a:rPr>
              <a:t>njoying fellowship and friendship, feeling respected and welcome and</a:t>
            </a:r>
            <a:r>
              <a:rPr lang="en-US" sz="1200" kern="1200" baseline="0" dirty="0">
                <a:solidFill>
                  <a:srgbClr val="002060"/>
                </a:solidFill>
                <a:latin typeface="+mn-lt"/>
                <a:ea typeface="+mn-ea"/>
                <a:cs typeface="+mn-cs"/>
              </a:rPr>
              <a:t> confident and proud of thei</a:t>
            </a:r>
            <a:r>
              <a:rPr lang="en-US" sz="1200" kern="1200" dirty="0">
                <a:solidFill>
                  <a:srgbClr val="002060"/>
                </a:solidFill>
                <a:latin typeface="+mn-lt"/>
                <a:ea typeface="+mn-ea"/>
                <a:cs typeface="+mn-cs"/>
              </a:rPr>
              <a:t>r clubs’ service</a:t>
            </a:r>
          </a:p>
          <a:p>
            <a:endParaRPr lang="en-US" dirty="0"/>
          </a:p>
          <a:p>
            <a:r>
              <a:rPr lang="en-US" baseline="0" dirty="0"/>
              <a:t>LCI data reveals that clubs and membership are decreasing in many areas—most notably in the oldest, most foundational areas of throughout CA 1 and 2.</a:t>
            </a:r>
          </a:p>
          <a:p>
            <a:endParaRPr lang="en-US" dirty="0"/>
          </a:p>
          <a:p>
            <a:pPr marL="0" marR="0" lvl="0" indent="0" algn="l" defTabSz="914286" rtl="0" eaLnBrk="1" fontAlgn="auto" latinLnBrk="0" hangingPunct="1">
              <a:lnSpc>
                <a:spcPct val="100000"/>
              </a:lnSpc>
              <a:spcBef>
                <a:spcPts val="0"/>
              </a:spcBef>
              <a:spcAft>
                <a:spcPts val="0"/>
              </a:spcAft>
              <a:buClrTx/>
              <a:buSzTx/>
              <a:buFontTx/>
              <a:buNone/>
              <a:tabLst/>
              <a:defRPr/>
            </a:pPr>
            <a:r>
              <a:rPr lang="en-US" sz="1200" dirty="0">
                <a:ea typeface="Lato Regular"/>
                <a:cs typeface="Lato Regular"/>
              </a:rPr>
              <a:t>Providing reliable service projects offer opportunities for our members to re-engage in Lions. Service also gives </a:t>
            </a:r>
            <a:r>
              <a:rPr lang="en-US" sz="1200" b="1" dirty="0">
                <a:ea typeface="Lato Regular"/>
                <a:cs typeface="Lato Regular"/>
              </a:rPr>
              <a:t>potential members</a:t>
            </a:r>
            <a:r>
              <a:rPr lang="en-US" sz="1200" dirty="0">
                <a:ea typeface="Lato Regular"/>
                <a:cs typeface="Lato Regular"/>
              </a:rPr>
              <a:t> a firsthand chance to see the work we do in our communities and around the world. When we provide meaningful service, our visibility in the community increases and new members will be encouraged to join us. Our service impact will help keep our members committed for years to come. ​</a:t>
            </a:r>
          </a:p>
          <a:p>
            <a:pPr marL="0" marR="0" lvl="0" indent="0" algn="l" defTabSz="914286" rtl="0" eaLnBrk="1" fontAlgn="auto" latinLnBrk="0" hangingPunct="1">
              <a:lnSpc>
                <a:spcPct val="100000"/>
              </a:lnSpc>
              <a:spcBef>
                <a:spcPts val="0"/>
              </a:spcBef>
              <a:spcAft>
                <a:spcPts val="0"/>
              </a:spcAft>
              <a:buClrTx/>
              <a:buSzTx/>
              <a:buFontTx/>
              <a:buNone/>
              <a:tabLst/>
              <a:defRPr/>
            </a:pPr>
            <a:endParaRPr lang="en-US" dirty="0"/>
          </a:p>
          <a:p>
            <a:r>
              <a:rPr lang="en-US" dirty="0"/>
              <a:t>Lions</a:t>
            </a:r>
            <a:r>
              <a:rPr lang="en-US" baseline="0" dirty="0"/>
              <a:t> and especially Lion leaders must remember to remain o</a:t>
            </a:r>
            <a:r>
              <a:rPr lang="en-US" dirty="0"/>
              <a:t>pen. Open</a:t>
            </a:r>
            <a:r>
              <a:rPr lang="en-US" baseline="0" dirty="0"/>
              <a:t> your:</a:t>
            </a:r>
          </a:p>
          <a:p>
            <a:pPr lvl="1">
              <a:spcBef>
                <a:spcPts val="0"/>
              </a:spcBef>
              <a:spcAft>
                <a:spcPts val="0"/>
              </a:spcAft>
              <a:buFont typeface="Arial" panose="020B0604020202020204" pitchFamily="34" charset="0"/>
              <a:buChar char="•"/>
            </a:pPr>
            <a:r>
              <a:rPr lang="en-US" dirty="0">
                <a:solidFill>
                  <a:srgbClr val="0E101A"/>
                </a:solidFill>
                <a:effectLst/>
              </a:rPr>
              <a:t>…eyes and ears to seek new opportunities for service and view potential members in a new way.​</a:t>
            </a:r>
          </a:p>
          <a:p>
            <a:pPr lvl="1">
              <a:spcBef>
                <a:spcPts val="0"/>
              </a:spcBef>
              <a:spcAft>
                <a:spcPts val="0"/>
              </a:spcAft>
              <a:buFont typeface="Arial" panose="020B0604020202020204" pitchFamily="34" charset="0"/>
              <a:buChar char="•"/>
            </a:pPr>
            <a:r>
              <a:rPr lang="en-US" dirty="0">
                <a:solidFill>
                  <a:srgbClr val="0E101A"/>
                </a:solidFill>
                <a:effectLst/>
              </a:rPr>
              <a:t>…mind to consider how you are currently impacting Lions' mission of service, and explore service needs and opportunities for the future.​</a:t>
            </a:r>
          </a:p>
          <a:p>
            <a:pPr lvl="1">
              <a:spcBef>
                <a:spcPts val="0"/>
              </a:spcBef>
              <a:spcAft>
                <a:spcPts val="0"/>
              </a:spcAft>
              <a:buFont typeface="Arial" panose="020B0604020202020204" pitchFamily="34" charset="0"/>
              <a:buChar char="•"/>
            </a:pPr>
            <a:r>
              <a:rPr lang="en-US" dirty="0">
                <a:solidFill>
                  <a:srgbClr val="0E101A"/>
                </a:solidFill>
                <a:effectLst/>
              </a:rPr>
              <a:t>…heart by being a promoter of new and unique service opportunities through nontraditional or special approaches to clubs and members.​</a:t>
            </a:r>
          </a:p>
          <a:p>
            <a:pPr lvl="1">
              <a:spcBef>
                <a:spcPts val="0"/>
              </a:spcBef>
              <a:spcAft>
                <a:spcPts val="0"/>
              </a:spcAft>
              <a:buFont typeface="Arial" panose="020B0604020202020204" pitchFamily="34" charset="0"/>
              <a:buChar char="•"/>
            </a:pPr>
            <a:r>
              <a:rPr lang="en-US" dirty="0">
                <a:solidFill>
                  <a:srgbClr val="0E101A"/>
                </a:solidFill>
                <a:effectLst/>
              </a:rPr>
              <a:t>…mouth. Share your enthusiasm and pride in your service with those around you—social media. It will inspire others to ask why you are so happy why you are so fulfilled. Because, as a Lion, you serve with Lions!​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Share these things both inside and outside your club.</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3</a:t>
            </a:fld>
            <a:endParaRPr lang="en-US"/>
          </a:p>
        </p:txBody>
      </p:sp>
    </p:spTree>
    <p:extLst>
      <p:ext uri="{BB962C8B-B14F-4D97-AF65-F5344CB8AC3E}">
        <p14:creationId xmlns:p14="http://schemas.microsoft.com/office/powerpoint/2010/main" val="421002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pitchFamily="125" charset="-128"/>
              </a:rPr>
              <a:t>The Lions 360 YouTube Channel is a great resource for acquiring</a:t>
            </a:r>
            <a:r>
              <a:rPr lang="en-US" altLang="en-US" baseline="0" dirty="0">
                <a:ea typeface="ヒラギノ角ゴ Pro W3" pitchFamily="125" charset="-128"/>
              </a:rPr>
              <a:t> new members</a:t>
            </a:r>
            <a:r>
              <a:rPr lang="en-US" altLang="en-US" dirty="0">
                <a:ea typeface="ヒラギノ角ゴ Pro W3" pitchFamily="125" charset="-128"/>
              </a:rPr>
              <a:t>. A picture is worth a thousand words, and action speaks louder than words. This channel shares inspiring videos about how Lions are making a difference globally.</a:t>
            </a:r>
          </a:p>
          <a:p>
            <a:endParaRPr lang="en-US" altLang="en-US" dirty="0">
              <a:ea typeface="ヒラギノ角ゴ Pro W3" pitchFamily="125" charset="-128"/>
            </a:endParaRPr>
          </a:p>
          <a:p>
            <a:r>
              <a:rPr lang="en-US" altLang="en-US" dirty="0">
                <a:ea typeface="ヒラギノ角ゴ Pro W3" pitchFamily="125" charset="-128"/>
              </a:rPr>
              <a:t>By using these videos, we can engage friends, family and the community through service. </a:t>
            </a:r>
            <a:r>
              <a:rPr lang="en-US" altLang="en-US" b="1" dirty="0">
                <a:ea typeface="ヒラギノ角ゴ Pro W3" pitchFamily="125" charset="-128"/>
              </a:rPr>
              <a:t>SHOWING</a:t>
            </a:r>
            <a:r>
              <a:rPr lang="en-US" altLang="en-US" dirty="0">
                <a:ea typeface="ヒラギノ角ゴ Pro W3" pitchFamily="125" charset="-128"/>
              </a:rPr>
              <a:t> is more effective than </a:t>
            </a:r>
            <a:r>
              <a:rPr lang="en-US" altLang="en-US" b="1" dirty="0">
                <a:ea typeface="ヒラギノ角ゴ Pro W3" pitchFamily="125" charset="-128"/>
              </a:rPr>
              <a:t>TELLING</a:t>
            </a:r>
            <a:r>
              <a:rPr lang="en-US" altLang="en-US" dirty="0">
                <a:ea typeface="ヒラギノ角ゴ Pro W3" pitchFamily="125" charset="-128"/>
              </a:rPr>
              <a:t>. On this channel, you can select auto-subtitling in the local language. It may not be perfect, but it’s pretty good. I believe that these</a:t>
            </a:r>
            <a:r>
              <a:rPr lang="en-US" altLang="en-US" baseline="0" dirty="0">
                <a:ea typeface="ヒラギノ角ゴ Pro W3" pitchFamily="125" charset="-128"/>
              </a:rPr>
              <a:t> videos are </a:t>
            </a:r>
            <a:r>
              <a:rPr lang="en-US" altLang="en-US" dirty="0">
                <a:ea typeface="ヒラギノ角ゴ Pro W3" pitchFamily="125" charset="-128"/>
              </a:rPr>
              <a:t>worth testing to see what they can do for the members attending club meetings and the potential members attending informational meetings.</a:t>
            </a:r>
          </a:p>
          <a:p>
            <a:endParaRPr lang="en-US" altLang="en-US" dirty="0">
              <a:ea typeface="ヒラギノ角ゴ Pro W3" pitchFamily="125" charset="-128"/>
            </a:endParaRPr>
          </a:p>
          <a:p>
            <a:r>
              <a:rPr lang="en-US" altLang="en-US" dirty="0">
                <a:ea typeface="ヒラギノ角ゴ Pro W3" pitchFamily="125" charset="-128"/>
              </a:rPr>
              <a:t>In addition, all Lions 360 videos are in all languages with the exception of </a:t>
            </a:r>
            <a:r>
              <a:rPr lang="en-US" altLang="en-US" i="1" dirty="0">
                <a:ea typeface="ヒラギノ角ゴ Pro W3" pitchFamily="125" charset="-128"/>
              </a:rPr>
              <a:t>Glimpse of 100 Years </a:t>
            </a:r>
            <a:r>
              <a:rPr lang="en-US" altLang="en-US" dirty="0">
                <a:ea typeface="ヒラギノ角ゴ Pro W3" pitchFamily="125" charset="-128"/>
              </a:rPr>
              <a:t>and </a:t>
            </a:r>
            <a:r>
              <a:rPr lang="en-US" altLang="en-US" i="1" dirty="0">
                <a:ea typeface="ヒラギノ角ゴ Pro W3" pitchFamily="125" charset="-128"/>
              </a:rPr>
              <a:t>Where Are They Now</a:t>
            </a:r>
            <a:r>
              <a:rPr lang="en-US" altLang="en-US" dirty="0">
                <a:ea typeface="ヒラギノ角ゴ Pro W3" pitchFamily="125" charset="-128"/>
              </a:rPr>
              <a:t>. These videos are on our site and YouTube.</a:t>
            </a:r>
            <a:r>
              <a:rPr lang="en-US" altLang="en-US" b="1" u="sng" dirty="0">
                <a:ea typeface="ヒラギノ角ゴ Pro W3" pitchFamily="125" charset="-128"/>
              </a:rPr>
              <a:t> </a:t>
            </a:r>
            <a:r>
              <a:rPr lang="en-US" altLang="en-US" b="1" i="1" u="sng" dirty="0">
                <a:ea typeface="ヒラギノ角ゴ Pro W3" pitchFamily="125" charset="-128"/>
              </a:rPr>
              <a:t>To select languages on our site, go to closed captions and select language. </a:t>
            </a:r>
            <a:endParaRPr lang="en-US" altLang="en-US" dirty="0">
              <a:ea typeface="ヒラギノ角ゴ Pro W3" pitchFamily="125" charset="-128"/>
            </a:endParaRPr>
          </a:p>
          <a:p>
            <a:r>
              <a:rPr lang="en-US" altLang="en-US" b="1" i="1" dirty="0">
                <a:ea typeface="ヒラギノ角ゴ Pro W3" pitchFamily="125" charset="-128"/>
              </a:rPr>
              <a:t> </a:t>
            </a:r>
            <a:endParaRPr lang="en-US" altLang="en-US" dirty="0">
              <a:ea typeface="ヒラギノ角ゴ Pro W3" pitchFamily="125" charset="-128"/>
            </a:endParaRPr>
          </a:p>
          <a:p>
            <a:r>
              <a:rPr lang="en-US" altLang="en-US" dirty="0">
                <a:ea typeface="ヒラギノ角ゴ Pro W3" pitchFamily="125" charset="-128"/>
              </a:rPr>
              <a:t> </a:t>
            </a:r>
          </a:p>
          <a:p>
            <a:endParaRPr lang="en-US" altLang="en-US" dirty="0">
              <a:ea typeface="ヒラギノ角ゴ Pro W3" pitchFamily="125"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57066" indent="-291179" eaLnBrk="0" hangingPunct="0">
              <a:spcBef>
                <a:spcPct val="30000"/>
              </a:spcBef>
              <a:defRPr sz="1200">
                <a:solidFill>
                  <a:schemeClr val="tx1"/>
                </a:solidFill>
                <a:latin typeface="Calibri" pitchFamily="34" charset="0"/>
                <a:ea typeface="ヒラギノ角ゴ Pro W3" pitchFamily="125" charset="-128"/>
              </a:defRPr>
            </a:lvl2pPr>
            <a:lvl3pPr marL="1164717" indent="-232943" eaLnBrk="0" hangingPunct="0">
              <a:spcBef>
                <a:spcPct val="30000"/>
              </a:spcBef>
              <a:defRPr sz="1200">
                <a:solidFill>
                  <a:schemeClr val="tx1"/>
                </a:solidFill>
                <a:latin typeface="Calibri" pitchFamily="34" charset="0"/>
                <a:ea typeface="ヒラギノ角ゴ Pro W3" pitchFamily="125" charset="-128"/>
              </a:defRPr>
            </a:lvl3pPr>
            <a:lvl4pPr marL="1630604" indent="-232943" eaLnBrk="0" hangingPunct="0">
              <a:spcBef>
                <a:spcPct val="30000"/>
              </a:spcBef>
              <a:defRPr sz="1200">
                <a:solidFill>
                  <a:schemeClr val="tx1"/>
                </a:solidFill>
                <a:latin typeface="Calibri" pitchFamily="34" charset="0"/>
                <a:ea typeface="ヒラギノ角ゴ Pro W3" pitchFamily="125" charset="-128"/>
              </a:defRPr>
            </a:lvl4pPr>
            <a:lvl5pPr marL="2096491" indent="-232943" eaLnBrk="0" hangingPunct="0">
              <a:spcBef>
                <a:spcPct val="30000"/>
              </a:spcBef>
              <a:defRPr sz="1200">
                <a:solidFill>
                  <a:schemeClr val="tx1"/>
                </a:solidFill>
                <a:latin typeface="Calibri" pitchFamily="34" charset="0"/>
                <a:ea typeface="ヒラギノ角ゴ Pro W3" pitchFamily="125" charset="-128"/>
              </a:defRPr>
            </a:lvl5pPr>
            <a:lvl6pPr marL="2562377"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3028264"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94151"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960038"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eaLnBrk="1" hangingPunct="1">
              <a:spcBef>
                <a:spcPct val="0"/>
              </a:spcBef>
            </a:pPr>
            <a:fld id="{2209158D-3CE0-460C-938A-3C50B86A17CF}" type="slidenum">
              <a:rPr lang="en-US" altLang="en-US" smtClean="0">
                <a:solidFill>
                  <a:prstClr val="black"/>
                </a:solidFill>
              </a:rPr>
              <a:pPr eaLnBrk="1" hangingPunct="1">
                <a:spcBef>
                  <a:spcPct val="0"/>
                </a:spcBef>
              </a:pPr>
              <a:t>4</a:t>
            </a:fld>
            <a:endParaRPr lang="en-US" altLang="en-US">
              <a:solidFill>
                <a:prstClr val="black"/>
              </a:solidFill>
            </a:endParaRPr>
          </a:p>
        </p:txBody>
      </p:sp>
    </p:spTree>
    <p:extLst>
      <p:ext uri="{BB962C8B-B14F-4D97-AF65-F5344CB8AC3E}">
        <p14:creationId xmlns:p14="http://schemas.microsoft.com/office/powerpoint/2010/main" val="239333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clubs and members of an area should reflect the community and its people, interests and needs of the area. </a:t>
            </a:r>
          </a:p>
          <a:p>
            <a:endParaRPr lang="en-US" dirty="0"/>
          </a:p>
          <a:p>
            <a:r>
              <a:rPr lang="en-US" dirty="0"/>
              <a:t>We shouldn’t be a barrier to those wanting to serve in a way that is different from us.</a:t>
            </a:r>
          </a:p>
          <a:p>
            <a:endParaRPr lang="en-US" dirty="0"/>
          </a:p>
          <a:p>
            <a:r>
              <a:rPr lang="en-US" dirty="0"/>
              <a:t>We shouldn’t limit or exclude.</a:t>
            </a:r>
          </a:p>
          <a:p>
            <a:endParaRPr lang="en-US" dirty="0"/>
          </a:p>
          <a:p>
            <a:r>
              <a:rPr lang="en-US" dirty="0"/>
              <a:t>This is why it is</a:t>
            </a:r>
            <a:r>
              <a:rPr lang="en-US" baseline="0" dirty="0"/>
              <a:t> important that we conduct community needs assessments, and revaluate the way we serve our communities. Other things to consider are </a:t>
            </a:r>
            <a:r>
              <a:rPr lang="en-US" b="1" baseline="0" dirty="0"/>
              <a:t>“</a:t>
            </a:r>
            <a:r>
              <a:rPr lang="en-US" b="1" dirty="0"/>
              <a:t>Specialty Clubs” </a:t>
            </a:r>
            <a:r>
              <a:rPr lang="en-US" dirty="0"/>
              <a:t>and </a:t>
            </a:r>
            <a:r>
              <a:rPr lang="en-US" b="1" dirty="0"/>
              <a:t>“Club branch.”</a:t>
            </a:r>
            <a:endParaRPr lang="en-US" b="0" dirty="0"/>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5</a:t>
            </a:fld>
            <a:endParaRPr lang="en-US"/>
          </a:p>
        </p:txBody>
      </p:sp>
    </p:spTree>
    <p:extLst>
      <p:ext uri="{BB962C8B-B14F-4D97-AF65-F5344CB8AC3E}">
        <p14:creationId xmlns:p14="http://schemas.microsoft.com/office/powerpoint/2010/main" val="322083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ヒラギノ角ゴ Pro W3" charset="0"/>
                <a:cs typeface="ヒラギノ角ゴ Pro W3" charset="0"/>
              </a:rPr>
              <a:t>Our global causes illustrate the range of humanitarian areas Lions Clubs International will support. We have achieve the strategic goal of serving 200 million people per year. Our</a:t>
            </a:r>
            <a:r>
              <a:rPr lang="en-US" sz="1200" kern="1200" baseline="0" dirty="0">
                <a:solidFill>
                  <a:schemeClr val="tx1"/>
                </a:solidFill>
                <a:effectLst/>
                <a:latin typeface="+mn-lt"/>
                <a:ea typeface="ヒラギノ角ゴ Pro W3" charset="0"/>
                <a:cs typeface="ヒラギノ角ゴ Pro W3" charset="0"/>
              </a:rPr>
              <a:t> global causes focus on </a:t>
            </a:r>
            <a:r>
              <a:rPr lang="en-US" sz="1200" kern="1200" dirty="0">
                <a:solidFill>
                  <a:schemeClr val="tx1"/>
                </a:solidFill>
                <a:effectLst/>
                <a:latin typeface="+mn-lt"/>
                <a:ea typeface="ヒラギノ角ゴ Pro W3" charset="0"/>
                <a:cs typeface="ヒラギノ角ゴ Pro W3" charset="0"/>
              </a:rPr>
              <a:t>resources geared towards the development of vision, hunger, environment, diabetes and childhood cancer engagement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ヒラギノ角ゴ Pro W3" charset="0"/>
                <a:cs typeface="ヒラギノ角ゴ Pro W3" charset="0"/>
              </a:rPr>
              <a:t>Children and youth are recognized as both beneficiaries of the service Lions provide, as well as strategic partners in service development and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rPr>
              <a:t>It doesn’t cost much to serve considering the impact i</a:t>
            </a:r>
            <a:r>
              <a:rPr lang="en-US" sz="1200" kern="1200" baseline="0" dirty="0">
                <a:solidFill>
                  <a:schemeClr val="tx1"/>
                </a:solidFill>
                <a:effectLst/>
                <a:latin typeface="+mn-lt"/>
              </a:rPr>
              <a:t>t has made on communities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After more than a 100 year of service has taught us anything, its that as we serve, we grow. And we were never meant to stop.</a:t>
            </a:r>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6</a:t>
            </a:fld>
            <a:endParaRPr lang="en-US"/>
          </a:p>
        </p:txBody>
      </p:sp>
    </p:spTree>
    <p:extLst>
      <p:ext uri="{BB962C8B-B14F-4D97-AF65-F5344CB8AC3E}">
        <p14:creationId xmlns:p14="http://schemas.microsoft.com/office/powerpoint/2010/main" val="310692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a:defRPr/>
            </a:pPr>
            <a:r>
              <a:rPr lang="en-US" b="1" dirty="0"/>
              <a:t>Recruitment Ideas:</a:t>
            </a:r>
            <a:endParaRPr lang="en-US" dirty="0"/>
          </a:p>
          <a:p>
            <a:pPr marL="228600" indent="-228600">
              <a:buFontTx/>
              <a:buAutoNum type="arabicPeriod"/>
              <a:defRPr/>
            </a:pPr>
            <a:r>
              <a:rPr lang="en-US" u="sng" dirty="0"/>
              <a:t>Broadcast your advantage.</a:t>
            </a:r>
          </a:p>
          <a:p>
            <a:pPr>
              <a:defRPr/>
            </a:pPr>
            <a:endParaRPr lang="en-US" dirty="0"/>
          </a:p>
          <a:p>
            <a:pPr marL="171450" indent="-171450">
              <a:buFont typeface="Arial" pitchFamily="34" charset="0"/>
              <a:buChar char="•"/>
              <a:defRPr/>
            </a:pPr>
            <a:r>
              <a:rPr lang="en-US" dirty="0"/>
              <a:t>What makes our association better than everyone else? Share the benefits of being a Lion, example leadership development program to various learning opportunities as our online Lions Learning Center platform. Importantly be clear with prospective members from the start. Being willing to listen, answer questions, and be transparent about expectations of being a Lion in the community</a:t>
            </a:r>
          </a:p>
          <a:p>
            <a:pPr marL="171450" indent="-171450">
              <a:buFont typeface="Arial" pitchFamily="34" charset="0"/>
              <a:buChar char="•"/>
              <a:defRPr/>
            </a:pPr>
            <a:endParaRPr lang="en-US" dirty="0"/>
          </a:p>
          <a:p>
            <a:pPr>
              <a:buFont typeface="Arial" pitchFamily="34" charset="0"/>
              <a:buNone/>
              <a:defRPr/>
            </a:pPr>
            <a:r>
              <a:rPr lang="en-US" dirty="0"/>
              <a:t> 2. </a:t>
            </a:r>
            <a:r>
              <a:rPr lang="en-US" u="sng" dirty="0"/>
              <a:t>Getting it right from the beginning.</a:t>
            </a:r>
          </a:p>
          <a:p>
            <a:pPr>
              <a:buFont typeface="Arial" pitchFamily="34" charset="0"/>
              <a:buNone/>
              <a:defRPr/>
            </a:pPr>
            <a:endParaRPr lang="en-US" u="sng" dirty="0"/>
          </a:p>
          <a:p>
            <a:pPr marL="171450" indent="-171450">
              <a:buFont typeface="Arial" pitchFamily="34" charset="0"/>
              <a:buChar char="•"/>
              <a:defRPr/>
            </a:pPr>
            <a:r>
              <a:rPr lang="en-US" dirty="0"/>
              <a:t>The schedule should fit into the member’s routine. Make it easy</a:t>
            </a:r>
            <a:r>
              <a:rPr lang="en-US" baseline="0" dirty="0"/>
              <a:t> for him or her.</a:t>
            </a:r>
            <a:r>
              <a:rPr lang="en-US" dirty="0"/>
              <a:t> </a:t>
            </a:r>
          </a:p>
          <a:p>
            <a:pPr>
              <a:buFont typeface="Arial" pitchFamily="34" charset="0"/>
              <a:buNone/>
              <a:defRPr/>
            </a:pPr>
            <a:endParaRPr lang="en-US" dirty="0"/>
          </a:p>
          <a:p>
            <a:pPr>
              <a:buFont typeface="Arial" pitchFamily="34" charset="0"/>
              <a:buNone/>
              <a:defRPr/>
            </a:pPr>
            <a:r>
              <a:rPr lang="en-US" dirty="0"/>
              <a:t>3. </a:t>
            </a:r>
            <a:r>
              <a:rPr lang="en-US" u="sng" dirty="0"/>
              <a:t>Make prospective member feel important.</a:t>
            </a:r>
          </a:p>
          <a:p>
            <a:pPr>
              <a:buFont typeface="Arial" pitchFamily="34" charset="0"/>
              <a:buNone/>
              <a:defRPr/>
            </a:pPr>
            <a:endParaRPr lang="en-US" u="sng" dirty="0"/>
          </a:p>
          <a:p>
            <a:pPr marL="171450" indent="-171450">
              <a:buFont typeface="Arial" pitchFamily="34" charset="0"/>
              <a:buChar char="•"/>
              <a:defRPr/>
            </a:pPr>
            <a:r>
              <a:rPr lang="en-US" dirty="0"/>
              <a:t>Don’t sell,</a:t>
            </a:r>
            <a:r>
              <a:rPr lang="en-US" baseline="0" dirty="0"/>
              <a:t> </a:t>
            </a:r>
            <a:r>
              <a:rPr lang="en-US" b="1" i="1" baseline="0" dirty="0"/>
              <a:t>invite</a:t>
            </a:r>
            <a:r>
              <a:rPr lang="en-US" baseline="0" dirty="0"/>
              <a:t>! It may be off-putting for some when they’re being sold to, especially in this case when our “product” is </a:t>
            </a:r>
            <a:r>
              <a:rPr lang="en-US" b="1" baseline="0" dirty="0"/>
              <a:t>service</a:t>
            </a:r>
            <a:r>
              <a:rPr lang="en-US" baseline="0" dirty="0"/>
              <a:t>. This may make it seem like the organization is only concerned about donations and increasing its members rather than on building genuine relationships. When you </a:t>
            </a:r>
            <a:r>
              <a:rPr lang="en-US" b="1" u="sng" baseline="0" dirty="0"/>
              <a:t>invite</a:t>
            </a:r>
            <a:r>
              <a:rPr lang="en-US" baseline="0" dirty="0"/>
              <a:t>, it will make prospective members feel special and important.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When talking with someone about joining the organization, it is important to remember that the focus of the conversation should not be simply on what the organization does, but, more importantly, on how the individual</a:t>
            </a:r>
            <a:r>
              <a:rPr lang="en-US" baseline="0" dirty="0"/>
              <a:t> </a:t>
            </a:r>
            <a:r>
              <a:rPr lang="en-US" dirty="0"/>
              <a:t>can fit in with the organization. The tool needed to recruit a new member isn’t the ability to talk; it’s the ability to listen. An effective recruiter will try to find out what the prospect’s interest is and then respond by highlighting ways that the organization meets or can meet these interests. This is how you target a person’s “what’s-in-it-for me” spot.</a:t>
            </a:r>
          </a:p>
          <a:p>
            <a:pPr>
              <a:buFont typeface="Arial" pitchFamily="34" charset="0"/>
              <a:buNone/>
              <a:defRPr/>
            </a:pPr>
            <a:endParaRPr lang="en-US" dirty="0"/>
          </a:p>
          <a:p>
            <a:pPr>
              <a:buFont typeface="Arial" pitchFamily="34" charset="0"/>
              <a:buNone/>
              <a:defRPr/>
            </a:pPr>
            <a:r>
              <a:rPr lang="en-US" dirty="0"/>
              <a:t>4. </a:t>
            </a:r>
            <a:r>
              <a:rPr lang="en-US" u="sng" dirty="0"/>
              <a:t>Welcome letter for potential members.</a:t>
            </a:r>
          </a:p>
          <a:p>
            <a:pPr>
              <a:buFont typeface="Arial" pitchFamily="34" charset="0"/>
              <a:buNone/>
              <a:defRPr/>
            </a:pPr>
            <a:endParaRPr lang="en-US" dirty="0"/>
          </a:p>
          <a:p>
            <a:pPr marL="171450" indent="-171450">
              <a:buFont typeface="Arial" pitchFamily="34" charset="0"/>
              <a:buChar char="•"/>
              <a:defRPr/>
            </a:pPr>
            <a:r>
              <a:rPr lang="en-US" dirty="0"/>
              <a:t>The letter should be concise and include the names of the association recruitment committee, contact information and best times to contact them. It should also be properly branded (official logos).</a:t>
            </a:r>
          </a:p>
          <a:p>
            <a:pPr>
              <a:buFont typeface="Arial" pitchFamily="34" charset="0"/>
              <a:buNone/>
              <a:defRPr/>
            </a:pPr>
            <a:endParaRPr lang="en-US" dirty="0"/>
          </a:p>
          <a:p>
            <a:pPr>
              <a:buFont typeface="Arial" pitchFamily="34" charset="0"/>
              <a:buNone/>
              <a:defRPr/>
            </a:pPr>
            <a:r>
              <a:rPr lang="en-US" dirty="0"/>
              <a:t>5. </a:t>
            </a:r>
            <a:r>
              <a:rPr lang="en-US" u="sng" dirty="0"/>
              <a:t>Keep a list and don’t give up!</a:t>
            </a:r>
            <a:r>
              <a:rPr lang="en-US" dirty="0"/>
              <a:t> </a:t>
            </a:r>
          </a:p>
          <a:p>
            <a:pPr>
              <a:buFont typeface="Arial" pitchFamily="34" charset="0"/>
              <a:buNone/>
              <a:defRPr/>
            </a:pPr>
            <a:endParaRPr lang="en-US" dirty="0"/>
          </a:p>
          <a:p>
            <a:pPr marL="171450" indent="-171450">
              <a:buFont typeface="Arial" pitchFamily="34" charset="0"/>
              <a:buChar char="•"/>
              <a:defRPr/>
            </a:pPr>
            <a:r>
              <a:rPr lang="en-US" dirty="0"/>
              <a:t>Whenever possible, it is helpful if the organization maintains a list of nonmembers and prospects and regularly includes these individuals in future meeting and event communications. It may take several interactions with one or more members to encourage the prospect to join. They may not be a member today, but they might be tomorrow.</a:t>
            </a:r>
          </a:p>
          <a:p>
            <a:pPr>
              <a:defRPr/>
            </a:pPr>
            <a:endParaRPr lang="en-US" dirty="0"/>
          </a:p>
          <a:p>
            <a:pPr>
              <a:defRPr/>
            </a:pPr>
            <a:r>
              <a:rPr lang="en-US" dirty="0"/>
              <a:t>6. </a:t>
            </a:r>
            <a:r>
              <a:rPr lang="en-US" u="sng" dirty="0"/>
              <a:t>Leaders should lead by example. How many members have you recruited? Practice what you preach.</a:t>
            </a:r>
          </a:p>
          <a:p>
            <a:pPr>
              <a:defRPr/>
            </a:pPr>
            <a:endParaRPr lang="en-US" u="sng" dirty="0"/>
          </a:p>
          <a:p>
            <a:pPr marL="171450" indent="-171450">
              <a:buFont typeface="Arial" pitchFamily="34" charset="0"/>
              <a:buChar char="•"/>
              <a:defRPr/>
            </a:pPr>
            <a:r>
              <a:rPr lang="en-US" dirty="0"/>
              <a:t>Ask your members with the most influence over your target audience to help you recruit using word of mouth from “the right mouth.” Ask members – and even nonmembers – what they need from you. If you already offer that service, let them know. Be proactive, rather than reactive, when engaging members. With the right person sharing the news about your association with those in his or her influence group, the best way to attract potential members who may be on the fence about joining is by building relationships with them and listening rather than selling to them. Ask yourself: why aren’t they members? Is there something we can learn from the reasons they haven’t joined?</a:t>
            </a:r>
          </a:p>
          <a:p>
            <a:pPr>
              <a:buFont typeface="Arial" pitchFamily="34" charset="0"/>
              <a:buNone/>
              <a:defRPr/>
            </a:pPr>
            <a:endParaRPr lang="en-US" dirty="0"/>
          </a:p>
          <a:p>
            <a:pPr>
              <a:buFont typeface="Arial" pitchFamily="34" charset="0"/>
              <a:buNone/>
              <a:defRPr/>
            </a:pPr>
            <a:r>
              <a:rPr lang="en-US" dirty="0"/>
              <a:t>7. </a:t>
            </a:r>
            <a:r>
              <a:rPr lang="en-US" u="sng" dirty="0"/>
              <a:t>Have incentives for recruitment to encourage other club members to recruit.</a:t>
            </a:r>
            <a:r>
              <a:rPr lang="en-US" dirty="0"/>
              <a:t> (e.g., free, one-year international dues to be paid by the club).</a:t>
            </a:r>
          </a:p>
          <a:p>
            <a:pPr>
              <a:buFont typeface="Arial" pitchFamily="34" charset="0"/>
              <a:buNone/>
              <a:defRPr/>
            </a:pPr>
            <a:endParaRPr lang="en-US" dirty="0"/>
          </a:p>
          <a:p>
            <a:pPr>
              <a:buFont typeface="Arial" pitchFamily="34" charset="0"/>
              <a:buNone/>
              <a:defRPr/>
            </a:pPr>
            <a:r>
              <a:rPr lang="en-US" dirty="0"/>
              <a:t>8. </a:t>
            </a:r>
            <a:r>
              <a:rPr lang="en-US" u="sng" dirty="0"/>
              <a:t>Establish committees to take ownership of specific responsibilities.</a:t>
            </a:r>
          </a:p>
          <a:p>
            <a:pPr>
              <a:buFont typeface="Arial" pitchFamily="34" charset="0"/>
              <a:buNone/>
              <a:defRPr/>
            </a:pPr>
            <a:endParaRPr lang="en-US" u="sng" dirty="0"/>
          </a:p>
          <a:p>
            <a:pPr marL="171450" indent="-171450">
              <a:buFont typeface="Arial" pitchFamily="34" charset="0"/>
              <a:buChar char="•"/>
              <a:defRPr/>
            </a:pPr>
            <a:r>
              <a:rPr lang="en-US" dirty="0"/>
              <a:t>This eliminates confusion and potential misunderstanding. The underlying rule should be that each committee represents one part of the overall plan, which is to grow membership.</a:t>
            </a:r>
          </a:p>
          <a:p>
            <a:pPr>
              <a:buFont typeface="Arial" pitchFamily="34" charset="0"/>
              <a:buNone/>
              <a:defRPr/>
            </a:pPr>
            <a:endParaRPr lang="en-US" dirty="0"/>
          </a:p>
          <a:p>
            <a:pPr>
              <a:buFont typeface="Arial" pitchFamily="34" charset="0"/>
              <a:buNone/>
              <a:defRPr/>
            </a:pPr>
            <a:r>
              <a:rPr lang="en-US" dirty="0"/>
              <a:t>9. </a:t>
            </a:r>
            <a:r>
              <a:rPr lang="en-US" u="sng" dirty="0"/>
              <a:t>Maintain an up-to-date list of potential board candidates.</a:t>
            </a:r>
          </a:p>
          <a:p>
            <a:pPr>
              <a:buFont typeface="Arial" pitchFamily="34" charset="0"/>
              <a:buNone/>
              <a:defRPr/>
            </a:pPr>
            <a:endParaRPr lang="en-US" u="sng" dirty="0"/>
          </a:p>
          <a:p>
            <a:pPr marL="171450" indent="-171450">
              <a:buFont typeface="Arial" pitchFamily="34" charset="0"/>
              <a:buChar char="•"/>
              <a:defRPr/>
            </a:pPr>
            <a:r>
              <a:rPr lang="en-US" dirty="0"/>
              <a:t>Schedule time to regularly review and edit the list. It will allow potential candidates to experience first-hand how the board functions. It is helpful to candidates in deciding if he/she wishes to pursue a board candidacy.</a:t>
            </a:r>
          </a:p>
          <a:p>
            <a:pPr>
              <a:defRPr/>
            </a:pPr>
            <a:br>
              <a:rPr lang="en-US" dirty="0"/>
            </a:br>
            <a:r>
              <a:rPr lang="en-US" dirty="0"/>
              <a:t>It will also help to emphasize</a:t>
            </a:r>
            <a:r>
              <a:rPr lang="en-US" baseline="0" dirty="0"/>
              <a:t> the value of all the good work that donors have done in the past to further the organization’s cause. It will establish that individuals, companies and other organizations recognize and trust the value of LCI’s work and its impact on communities.</a:t>
            </a:r>
            <a:br>
              <a:rPr lang="en-US" dirty="0"/>
            </a:br>
            <a:endParaRPr lang="en-US" dirty="0"/>
          </a:p>
          <a:p>
            <a:pPr>
              <a:defRPr/>
            </a:pPr>
            <a:endParaRPr 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42950" indent="-285750" eaLnBrk="0" hangingPunct="0">
              <a:spcBef>
                <a:spcPct val="30000"/>
              </a:spcBef>
              <a:defRPr sz="1200">
                <a:solidFill>
                  <a:schemeClr val="tx1"/>
                </a:solidFill>
                <a:latin typeface="Calibri" pitchFamily="34" charset="0"/>
                <a:ea typeface="ヒラギノ角ゴ Pro W3" pitchFamily="125" charset="-128"/>
              </a:defRPr>
            </a:lvl2pPr>
            <a:lvl3pPr marL="1143000" indent="-228600" eaLnBrk="0" hangingPunct="0">
              <a:spcBef>
                <a:spcPct val="30000"/>
              </a:spcBef>
              <a:defRPr sz="1200">
                <a:solidFill>
                  <a:schemeClr val="tx1"/>
                </a:solidFill>
                <a:latin typeface="Calibri" pitchFamily="34" charset="0"/>
                <a:ea typeface="ヒラギノ角ゴ Pro W3" pitchFamily="125" charset="-128"/>
              </a:defRPr>
            </a:lvl3pPr>
            <a:lvl4pPr marL="1600200" indent="-228600" eaLnBrk="0" hangingPunct="0">
              <a:spcBef>
                <a:spcPct val="30000"/>
              </a:spcBef>
              <a:defRPr sz="1200">
                <a:solidFill>
                  <a:schemeClr val="tx1"/>
                </a:solidFill>
                <a:latin typeface="Calibri" pitchFamily="34" charset="0"/>
                <a:ea typeface="ヒラギノ角ゴ Pro W3" pitchFamily="125" charset="-128"/>
              </a:defRPr>
            </a:lvl4pPr>
            <a:lvl5pPr marL="2057400" indent="-228600" eaLnBrk="0" hangingPunct="0">
              <a:spcBef>
                <a:spcPct val="30000"/>
              </a:spcBef>
              <a:defRPr sz="1200">
                <a:solidFill>
                  <a:schemeClr val="tx1"/>
                </a:solidFill>
                <a:latin typeface="Calibri" pitchFamily="34" charset="0"/>
                <a:ea typeface="ヒラギノ角ゴ Pro W3" pitchFamily="125"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eaLnBrk="1" hangingPunct="1">
              <a:spcBef>
                <a:spcPct val="0"/>
              </a:spcBef>
            </a:pPr>
            <a:fld id="{7EE6D4E1-E7F5-48C1-98D3-941DC9A7F4DE}" type="slidenum">
              <a:rPr lang="en-US" altLang="en-US" smtClean="0">
                <a:solidFill>
                  <a:prstClr val="black"/>
                </a:solidFill>
              </a:rPr>
              <a:pPr eaLnBrk="1" hangingPunct="1">
                <a:spcBef>
                  <a:spcPct val="0"/>
                </a:spcBef>
              </a:pPr>
              <a:t>7</a:t>
            </a:fld>
            <a:endParaRPr lang="en-US" altLang="en-US">
              <a:solidFill>
                <a:prstClr val="black"/>
              </a:solidFill>
            </a:endParaRPr>
          </a:p>
        </p:txBody>
      </p:sp>
    </p:spTree>
    <p:extLst>
      <p:ext uri="{BB962C8B-B14F-4D97-AF65-F5344CB8AC3E}">
        <p14:creationId xmlns:p14="http://schemas.microsoft.com/office/powerpoint/2010/main" val="2567427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you go on to Lionsclubs.org site and search Membership Growth Toolbox you will find a six week planning guide under material. Reference the Membership Growth Event Checklist that provides your club enough time to review resources as Just Ask! Guide, Membership Satisfaction Guide, Club Quality Initiative, and Club Community Needs Assessment to be able to:</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Evaluate your club identifying improvements and assessing your community needs</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Set Clear Achievable Objectives and Goals for your club</a:t>
            </a:r>
          </a:p>
          <a:p>
            <a:pPr marL="800100" marR="0" lvl="1"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Develop Action Plan</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Identify a target audience of whom you will be recruiting</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Timeline: planning, recruitment, event, and follow-up</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8</a:t>
            </a:fld>
            <a:endParaRPr lang="en-US"/>
          </a:p>
        </p:txBody>
      </p:sp>
    </p:spTree>
    <p:extLst>
      <p:ext uri="{BB962C8B-B14F-4D97-AF65-F5344CB8AC3E}">
        <p14:creationId xmlns:p14="http://schemas.microsoft.com/office/powerpoint/2010/main" val="237347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1000"/>
              </a:spcBef>
              <a:spcAft>
                <a:spcPts val="0"/>
              </a:spcAft>
              <a:buClr>
                <a:srgbClr val="002060"/>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Find a common cause to invite prospective members to engage and empower new members to be involved.</a:t>
            </a:r>
          </a:p>
          <a:p>
            <a:pPr marL="342900" marR="0" lvl="0" indent="-342900" algn="l" defTabSz="457200" rtl="0" eaLnBrk="1" fontAlgn="auto" latinLnBrk="0" hangingPunct="1">
              <a:lnSpc>
                <a:spcPct val="100000"/>
              </a:lnSpc>
              <a:spcBef>
                <a:spcPts val="1000"/>
              </a:spcBef>
              <a:spcAft>
                <a:spcPts val="0"/>
              </a:spcAft>
              <a:buClr>
                <a:srgbClr val="002060"/>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It important to not only work with sponsors but identifying mentors who will help with onboarding</a:t>
            </a:r>
          </a:p>
          <a:p>
            <a:pPr marL="342900" marR="0" lvl="0" indent="-342900" algn="l" defTabSz="457200" rtl="0" eaLnBrk="1" fontAlgn="auto" latinLnBrk="0" hangingPunct="1">
              <a:lnSpc>
                <a:spcPct val="100000"/>
              </a:lnSpc>
              <a:spcBef>
                <a:spcPts val="1000"/>
              </a:spcBef>
              <a:spcAft>
                <a:spcPts val="0"/>
              </a:spcAft>
              <a:buClr>
                <a:srgbClr val="002060"/>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Invite friends, family, neighbors, and people from your community as well partner organizations as local health groups, businesses, places of worship, schools, and local nonprofits.</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9</a:t>
            </a:fld>
            <a:endParaRPr lang="en-US"/>
          </a:p>
        </p:txBody>
      </p:sp>
    </p:spTree>
    <p:extLst>
      <p:ext uri="{BB962C8B-B14F-4D97-AF65-F5344CB8AC3E}">
        <p14:creationId xmlns:p14="http://schemas.microsoft.com/office/powerpoint/2010/main" val="254226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61443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00471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232300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51"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txBox="1">
            <a:spLocks/>
          </p:cNvSpPr>
          <p:nvPr userDrawn="1"/>
        </p:nvSpPr>
        <p:spPr>
          <a:xfrm>
            <a:off x="138404" y="94537"/>
            <a:ext cx="10515600" cy="1325563"/>
          </a:xfrm>
          <a:prstGeom prst="rect">
            <a:avLst/>
          </a:prstGeom>
        </p:spPr>
        <p:txBody>
          <a:bodyPr vert="horz" lIns="91430" tIns="45718" rIns="91430" bIns="45718" rtlCol="0" anchor="t">
            <a:normAutofit/>
          </a:bodyPr>
          <a:lstStyle>
            <a:lvl1pPr>
              <a:lnSpc>
                <a:spcPct val="90000"/>
              </a:lnSpc>
              <a:spcBef>
                <a:spcPct val="0"/>
              </a:spcBef>
              <a:buNone/>
              <a:defRPr sz="4400">
                <a:solidFill>
                  <a:schemeClr val="accent5">
                    <a:lumMod val="75000"/>
                  </a:schemeClr>
                </a:solidFill>
                <a:latin typeface="+mj-lt"/>
                <a:ea typeface="+mj-ea"/>
                <a:cs typeface="+mj-cs"/>
              </a:defRPr>
            </a:lvl1pPr>
          </a:lstStyle>
          <a:p>
            <a:pPr defTabSz="914286"/>
            <a:r>
              <a:rPr lang="en-US" dirty="0">
                <a:solidFill>
                  <a:srgbClr val="4472C4">
                    <a:lumMod val="75000"/>
                  </a:srgbClr>
                </a:solidFill>
              </a:rPr>
              <a:t>Click to edit Master title style</a:t>
            </a:r>
          </a:p>
        </p:txBody>
      </p:sp>
    </p:spTree>
    <p:custDataLst>
      <p:tags r:id="rId1"/>
    </p:custDataLst>
    <p:extLst>
      <p:ext uri="{BB962C8B-B14F-4D97-AF65-F5344CB8AC3E}">
        <p14:creationId xmlns:p14="http://schemas.microsoft.com/office/powerpoint/2010/main" val="3811550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30" tIns="45718" rIns="91430" bIns="45718" rtlCol="0" anchor="t">
            <a:norm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411" y="5905175"/>
            <a:ext cx="955431" cy="902352"/>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1648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34773"/>
        </a:solidFill>
        <a:effectLst/>
      </p:bgPr>
    </p:bg>
    <p:spTree>
      <p:nvGrpSpPr>
        <p:cNvPr id="1" name=""/>
        <p:cNvGrpSpPr/>
        <p:nvPr/>
      </p:nvGrpSpPr>
      <p:grpSpPr>
        <a:xfrm>
          <a:off x="0" y="0"/>
          <a:ext cx="0" cy="0"/>
          <a:chOff x="0" y="0"/>
          <a:chExt cx="0" cy="0"/>
        </a:xfrm>
      </p:grpSpPr>
      <p:sp>
        <p:nvSpPr>
          <p:cNvPr id="10" name="Rectangle 9"/>
          <p:cNvSpPr/>
          <p:nvPr userDrawn="1"/>
        </p:nvSpPr>
        <p:spPr>
          <a:xfrm>
            <a:off x="8579206" y="-7232"/>
            <a:ext cx="3680295" cy="6858000"/>
          </a:xfrm>
          <a:prstGeom prst="rect">
            <a:avLst/>
          </a:prstGeom>
          <a:solidFill>
            <a:schemeClr val="bg1">
              <a:alpha val="1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3" tIns="50793" rIns="50793" bIns="50793" numCol="1" spcCol="38098" rtlCol="0" anchor="ctr">
            <a:noAutofit/>
          </a:bodyPr>
          <a:lstStyle/>
          <a:p>
            <a:pPr algn="ctr" defTabSz="584127" latinLnBrk="1" hangingPunct="0"/>
            <a:endParaRPr lang="en-US" sz="2400">
              <a:solidFill>
                <a:srgbClr val="FFFFFF"/>
              </a:solidFill>
              <a:sym typeface="Helvetica Light"/>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94"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15416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234773"/>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94"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332751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94"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76841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10"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51"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p:nvPr>
        </p:nvSpPr>
        <p:spPr>
          <a:xfrm>
            <a:off x="138404" y="94537"/>
            <a:ext cx="10515600" cy="1325563"/>
          </a:xfrm>
          <a:prstGeom prst="rect">
            <a:avLst/>
          </a:prstGeom>
        </p:spPr>
        <p:txBody>
          <a:bodyPr vert="horz" lIns="91430" tIns="45718" rIns="91430" bIns="45718" rtlCol="0" anchor="t">
            <a:normAutofit/>
          </a:bodyPr>
          <a:lstStyle>
            <a:lvl1pPr>
              <a:defRPr lang="en-US"/>
            </a:lvl1pPr>
          </a:lstStyle>
          <a:p>
            <a:pPr lvl="0"/>
            <a:r>
              <a:rPr lang="en-US"/>
              <a:t>Click to edit Master title style</a:t>
            </a:r>
          </a:p>
        </p:txBody>
      </p:sp>
    </p:spTree>
    <p:custDataLst>
      <p:tags r:id="rId1"/>
    </p:custDataLst>
    <p:extLst>
      <p:ext uri="{BB962C8B-B14F-4D97-AF65-F5344CB8AC3E}">
        <p14:creationId xmlns:p14="http://schemas.microsoft.com/office/powerpoint/2010/main" val="4277382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30" tIns="45718" rIns="91430" bIns="45718" rtlCol="0" anchor="t">
            <a:normAutofit/>
          </a:bodyPr>
          <a:lstStyle>
            <a:lvl1pPr>
              <a:defRPr lang="en-US"/>
            </a:lvl1pPr>
          </a:lstStyle>
          <a:p>
            <a:pPr lvl="0"/>
            <a:r>
              <a:rPr lang="en-US"/>
              <a:t>Click to edit Master title style</a:t>
            </a:r>
          </a:p>
        </p:txBody>
      </p:sp>
      <p:sp>
        <p:nvSpPr>
          <p:cNvPr id="3" name="Date Placeholder 2"/>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6"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51"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3323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112229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413673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4492C4-4DA0-457E-969F-65D1F1BA5E73}"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98274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4492C4-4DA0-457E-969F-65D1F1BA5E73}"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4514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4492C4-4DA0-457E-969F-65D1F1BA5E73}"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421766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492C4-4DA0-457E-969F-65D1F1BA5E73}"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83547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492C4-4DA0-457E-969F-65D1F1BA5E73}"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53098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492C4-4DA0-457E-969F-65D1F1BA5E73}"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173484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492C4-4DA0-457E-969F-65D1F1BA5E73}" type="datetimeFigureOut">
              <a:rPr lang="en-US" smtClean="0"/>
              <a:t>7/22/2020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CDC7B-F3BD-40AC-B03F-ED5B40E94C5F}" type="slidenum">
              <a:rPr lang="en-US" smtClean="0"/>
              <a:t>‹#›</a:t>
            </a:fld>
            <a:endParaRPr lang="en-US"/>
          </a:p>
        </p:txBody>
      </p:sp>
    </p:spTree>
    <p:extLst>
      <p:ext uri="{BB962C8B-B14F-4D97-AF65-F5344CB8AC3E}">
        <p14:creationId xmlns:p14="http://schemas.microsoft.com/office/powerpoint/2010/main" val="69438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0" tIns="45718" rIns="91430"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30" tIns="45718" rIns="91430" bIns="45718" rtlCol="0" anchor="ctr"/>
          <a:lstStyle>
            <a:lvl1pPr algn="l">
              <a:defRPr sz="1200">
                <a:solidFill>
                  <a:schemeClr val="tx1">
                    <a:tint val="75000"/>
                  </a:schemeClr>
                </a:solidFill>
              </a:defRPr>
            </a:lvl1pPr>
          </a:lstStyle>
          <a:p>
            <a:pPr defTabSz="914286"/>
            <a:fld id="{0E796AB6-1F54-40B2-B698-51393C41D048}" type="datetimeFigureOut">
              <a:rPr lang="en-US" smtClean="0">
                <a:solidFill>
                  <a:prstClr val="black">
                    <a:tint val="75000"/>
                  </a:prstClr>
                </a:solidFill>
              </a:rPr>
              <a:pPr defTabSz="914286"/>
              <a:t>7/22/2020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0" tIns="45718" rIns="91430" bIns="45718" rtlCol="0" anchor="ctr"/>
          <a:lstStyle>
            <a:lvl1pPr algn="ctr">
              <a:defRPr sz="1200">
                <a:solidFill>
                  <a:schemeClr val="tx1">
                    <a:tint val="75000"/>
                  </a:schemeClr>
                </a:solidFill>
              </a:defRPr>
            </a:lvl1pPr>
          </a:lstStyle>
          <a:p>
            <a:pPr defTabSz="91428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0" tIns="45718" rIns="91430" bIns="45718" rtlCol="0" anchor="ctr"/>
          <a:lstStyle>
            <a:lvl1pPr algn="r">
              <a:defRPr sz="1200">
                <a:solidFill>
                  <a:schemeClr val="tx1">
                    <a:tint val="75000"/>
                  </a:schemeClr>
                </a:solidFill>
              </a:defRPr>
            </a:lvl1pPr>
          </a:lstStyle>
          <a:p>
            <a:pPr defTabSz="914286"/>
            <a:fld id="{A578094B-4646-4B66-931D-46E794014560}" type="slidenum">
              <a:rPr lang="en-US" smtClean="0">
                <a:solidFill>
                  <a:prstClr val="black">
                    <a:tint val="75000"/>
                  </a:prstClr>
                </a:solidFill>
              </a:rPr>
              <a:pPr defTabSz="914286"/>
              <a:t>‹#›</a:t>
            </a:fld>
            <a:endParaRPr lang="en-US">
              <a:solidFill>
                <a:prstClr val="black">
                  <a:tint val="75000"/>
                </a:prstClr>
              </a:solidFill>
            </a:endParaRPr>
          </a:p>
        </p:txBody>
      </p:sp>
    </p:spTree>
    <p:custDataLst>
      <p:tags r:id="rId9"/>
    </p:custDataLst>
    <p:extLst>
      <p:ext uri="{BB962C8B-B14F-4D97-AF65-F5344CB8AC3E}">
        <p14:creationId xmlns:p14="http://schemas.microsoft.com/office/powerpoint/2010/main" val="1214701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286"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hyperlink" Target="http://www.lionsclubs.org/resources/EN/pdfs/me301.pdf" TargetMode="External"/><Relationship Id="rId7" Type="http://schemas.openxmlformats.org/officeDocument/2006/relationships/hyperlink" Target="https://www.youtube.com/playlist?list=PL2E93949686B78F1C"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www.lionsclubs.org/resources/EN/pdfs/DA-YCYW.pdf" TargetMode="External"/><Relationship Id="rId11" Type="http://schemas.openxmlformats.org/officeDocument/2006/relationships/image" Target="../media/image10.png"/><Relationship Id="rId5" Type="http://schemas.openxmlformats.org/officeDocument/2006/relationships/hyperlink" Target="http://members.lionsclubs.org/EN/clubs/club-quality-initiative.php" TargetMode="External"/><Relationship Id="rId10" Type="http://schemas.openxmlformats.org/officeDocument/2006/relationships/image" Target="../media/image9.png"/><Relationship Id="rId4" Type="http://schemas.openxmlformats.org/officeDocument/2006/relationships/hyperlink" Target="http://www.lionsclubs.org/resources/EN/pdfs/DA-STPBG.pdf" TargetMode="External"/><Relationship Id="rId9" Type="http://schemas.openxmlformats.org/officeDocument/2006/relationships/image" Target="../media/image8.tm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Tree>
    <p:extLst>
      <p:ext uri="{BB962C8B-B14F-4D97-AF65-F5344CB8AC3E}">
        <p14:creationId xmlns:p14="http://schemas.microsoft.com/office/powerpoint/2010/main" val="378858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37731"/>
          </a:xfrm>
          <a:solidFill>
            <a:srgbClr val="002060"/>
          </a:solidFill>
        </p:spPr>
        <p:txBody>
          <a:bodyPr anchor="ctr">
            <a:normAutofit/>
          </a:bodyPr>
          <a:lstStyle/>
          <a:p>
            <a:r>
              <a:rPr lang="en-US" sz="5400" b="1" dirty="0">
                <a:solidFill>
                  <a:schemeClr val="bg1"/>
                </a:solidFill>
                <a:latin typeface="+mn-lt"/>
              </a:rPr>
              <a:t>Kindness Matters…The Personal Touch</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437" y="2141818"/>
            <a:ext cx="6302554" cy="3112762"/>
          </a:xfrm>
        </p:spPr>
      </p:pic>
      <p:sp>
        <p:nvSpPr>
          <p:cNvPr id="4" name="Text Placeholder 3"/>
          <p:cNvSpPr>
            <a:spLocks noGrp="1"/>
          </p:cNvSpPr>
          <p:nvPr>
            <p:ph type="body" sz="half" idx="2"/>
          </p:nvPr>
        </p:nvSpPr>
        <p:spPr>
          <a:xfrm>
            <a:off x="6808311" y="2141818"/>
            <a:ext cx="5091768" cy="4231257"/>
          </a:xfrm>
        </p:spPr>
        <p:txBody>
          <a:bodyPr>
            <a:normAutofit fontScale="92500" lnSpcReduction="10000"/>
          </a:bodyPr>
          <a:lstStyle/>
          <a:p>
            <a:pPr lvl="0" algn="ctr" defTabSz="457200">
              <a:lnSpc>
                <a:spcPct val="100000"/>
              </a:lnSpc>
              <a:buClr>
                <a:srgbClr val="B31166"/>
              </a:buClr>
              <a:buSzPct val="80000"/>
            </a:pPr>
            <a:r>
              <a:rPr lang="en-US" sz="3500" b="1" dirty="0">
                <a:solidFill>
                  <a:srgbClr val="002060"/>
                </a:solidFill>
              </a:rPr>
              <a:t>HOST A MEMBERSHIP GROWTH EVENT</a:t>
            </a:r>
          </a:p>
          <a:p>
            <a:pPr marL="342900" lvl="0" indent="-342900" defTabSz="457200">
              <a:lnSpc>
                <a:spcPct val="100000"/>
              </a:lnSpc>
              <a:buClr>
                <a:srgbClr val="B31166"/>
              </a:buClr>
              <a:buSzPct val="80000"/>
              <a:buFont typeface="Wingdings 3" charset="2"/>
              <a:buChar char=""/>
            </a:pPr>
            <a:endParaRPr lang="en-US" sz="1800" dirty="0">
              <a:solidFill>
                <a:srgbClr val="002060"/>
              </a:solidFill>
            </a:endParaRPr>
          </a:p>
          <a:p>
            <a:pPr marL="342900" lvl="0" indent="-342900" defTabSz="457200">
              <a:lnSpc>
                <a:spcPct val="100000"/>
              </a:lnSpc>
              <a:buSzPct val="84000"/>
              <a:buFont typeface="Arial" panose="020B0604020202020204" pitchFamily="34" charset="0"/>
              <a:buChar char="•"/>
            </a:pPr>
            <a:r>
              <a:rPr lang="en-US" sz="3000" dirty="0">
                <a:solidFill>
                  <a:srgbClr val="002060"/>
                </a:solidFill>
              </a:rPr>
              <a:t>Follow up after the president sends the invitation.</a:t>
            </a:r>
          </a:p>
          <a:p>
            <a:pPr marL="342900" lvl="0" indent="-342900" defTabSz="457200">
              <a:lnSpc>
                <a:spcPct val="100000"/>
              </a:lnSpc>
              <a:buSzPct val="84000"/>
              <a:buFont typeface="Arial" panose="020B0604020202020204" pitchFamily="34" charset="0"/>
              <a:buChar char="•"/>
            </a:pPr>
            <a:r>
              <a:rPr lang="en-US" sz="3000" dirty="0">
                <a:solidFill>
                  <a:srgbClr val="002060"/>
                </a:solidFill>
              </a:rPr>
              <a:t>Sample 7 days in advance script.</a:t>
            </a:r>
          </a:p>
          <a:p>
            <a:pPr marL="342900" lvl="0" indent="-342900" defTabSz="457200">
              <a:lnSpc>
                <a:spcPct val="100000"/>
              </a:lnSpc>
              <a:buSzPct val="84000"/>
              <a:buFont typeface="Arial" panose="020B0604020202020204" pitchFamily="34" charset="0"/>
              <a:buChar char="•"/>
            </a:pPr>
            <a:r>
              <a:rPr lang="en-US" sz="3000" dirty="0">
                <a:solidFill>
                  <a:srgbClr val="002060"/>
                </a:solidFill>
              </a:rPr>
              <a:t>Sample 3 days in advance script.</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68" y="5763522"/>
            <a:ext cx="1068235" cy="1013043"/>
          </a:xfrm>
          <a:prstGeom prst="rect">
            <a:avLst/>
          </a:prstGeom>
        </p:spPr>
      </p:pic>
    </p:spTree>
    <p:extLst>
      <p:ext uri="{BB962C8B-B14F-4D97-AF65-F5344CB8AC3E}">
        <p14:creationId xmlns:p14="http://schemas.microsoft.com/office/powerpoint/2010/main" val="367120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309093"/>
            <a:ext cx="7044743" cy="1748307"/>
          </a:xfrm>
          <a:solidFill>
            <a:srgbClr val="002060"/>
          </a:solidFill>
        </p:spPr>
        <p:txBody>
          <a:bodyPr anchor="ctr">
            <a:noAutofit/>
          </a:bodyPr>
          <a:lstStyle/>
          <a:p>
            <a:r>
              <a:rPr lang="en-US" sz="3400" b="1" dirty="0">
                <a:solidFill>
                  <a:schemeClr val="bg1"/>
                </a:solidFill>
                <a:latin typeface="+mn-lt"/>
              </a:rPr>
              <a:t>Last Minute Details for Hosting a Successful Membership Growth Event</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6562" y="309092"/>
            <a:ext cx="4755381" cy="6146299"/>
          </a:xfrm>
        </p:spPr>
      </p:pic>
      <p:sp>
        <p:nvSpPr>
          <p:cNvPr id="4" name="Text Placeholder 3"/>
          <p:cNvSpPr>
            <a:spLocks noGrp="1"/>
          </p:cNvSpPr>
          <p:nvPr>
            <p:ph type="body" sz="half" idx="2"/>
          </p:nvPr>
        </p:nvSpPr>
        <p:spPr>
          <a:xfrm>
            <a:off x="231820" y="1661610"/>
            <a:ext cx="6915955" cy="4355144"/>
          </a:xfrm>
        </p:spPr>
        <p:txBody>
          <a:bodyPr anchor="t"/>
          <a:lstStyle/>
          <a:p>
            <a:pPr marL="457200" lvl="0" indent="-457200" defTabSz="457200">
              <a:lnSpc>
                <a:spcPct val="100000"/>
              </a:lnSpc>
              <a:buClr>
                <a:schemeClr val="accent5">
                  <a:lumMod val="50000"/>
                </a:schemeClr>
              </a:buClr>
              <a:buSzPct val="80000"/>
              <a:buFont typeface="Arial" panose="020B0604020202020204" pitchFamily="34" charset="0"/>
              <a:buChar char="•"/>
            </a:pPr>
            <a:endParaRPr lang="en-US" sz="2600" b="1" dirty="0">
              <a:solidFill>
                <a:prstClr val="black">
                  <a:lumMod val="75000"/>
                  <a:lumOff val="25000"/>
                </a:prstClr>
              </a:solidFill>
            </a:endParaRPr>
          </a:p>
          <a:p>
            <a:pPr lvl="0" defTabSz="457200">
              <a:lnSpc>
                <a:spcPct val="100000"/>
              </a:lnSpc>
              <a:buClr>
                <a:schemeClr val="accent5">
                  <a:lumMod val="50000"/>
                </a:schemeClr>
              </a:buClr>
              <a:buSzPct val="80000"/>
            </a:pPr>
            <a:r>
              <a:rPr lang="en-US" sz="2800" b="1" dirty="0">
                <a:solidFill>
                  <a:srgbClr val="002060"/>
                </a:solidFill>
              </a:rPr>
              <a:t>Key Things for Your Event:</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Decorations</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Refreshments</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Name Tags</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Membership Applications </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Test Audio Visual Equipment </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Stick to Your Agenda</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68" y="5751633"/>
            <a:ext cx="1125902" cy="1067730"/>
          </a:xfrm>
          <a:prstGeom prst="rect">
            <a:avLst/>
          </a:prstGeom>
        </p:spPr>
      </p:pic>
    </p:spTree>
    <p:extLst>
      <p:ext uri="{BB962C8B-B14F-4D97-AF65-F5344CB8AC3E}">
        <p14:creationId xmlns:p14="http://schemas.microsoft.com/office/powerpoint/2010/main" val="414856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0E2CDEB-EC02-4413-B349-3542B8B3C94B}"/>
              </a:ext>
            </a:extLst>
          </p:cNvPr>
          <p:cNvSpPr txBox="1">
            <a:spLocks/>
          </p:cNvSpPr>
          <p:nvPr/>
        </p:nvSpPr>
        <p:spPr>
          <a:xfrm>
            <a:off x="6172199" y="1649096"/>
            <a:ext cx="5181600" cy="5198074"/>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chemeClr val="bg1"/>
              </a:solidFill>
            </a:endParaRPr>
          </a:p>
          <a:p>
            <a:endParaRPr lang="en-US">
              <a:solidFill>
                <a:schemeClr val="bg1"/>
              </a:solidFill>
            </a:endParaRPr>
          </a:p>
          <a:p>
            <a:endParaRPr lang="en-US" dirty="0"/>
          </a:p>
        </p:txBody>
      </p:sp>
      <p:sp>
        <p:nvSpPr>
          <p:cNvPr id="2" name="Title 1"/>
          <p:cNvSpPr>
            <a:spLocks noGrp="1"/>
          </p:cNvSpPr>
          <p:nvPr>
            <p:ph type="title"/>
          </p:nvPr>
        </p:nvSpPr>
        <p:spPr>
          <a:xfrm>
            <a:off x="1326805" y="334363"/>
            <a:ext cx="10515600" cy="1325563"/>
          </a:xfrm>
        </p:spPr>
        <p:txBody>
          <a:bodyPr>
            <a:normAutofit/>
          </a:bodyPr>
          <a:lstStyle/>
          <a:p>
            <a:pPr algn="ctr"/>
            <a:r>
              <a:rPr lang="en-US" sz="5400" b="1" dirty="0">
                <a:solidFill>
                  <a:srgbClr val="002060"/>
                </a:solidFill>
                <a:latin typeface="+mn-lt"/>
              </a:rPr>
              <a:t>Engaging Prospective Members </a:t>
            </a:r>
          </a:p>
        </p:txBody>
      </p:sp>
      <p:sp>
        <p:nvSpPr>
          <p:cNvPr id="3" name="Content Placeholder 2"/>
          <p:cNvSpPr>
            <a:spLocks noGrp="1"/>
          </p:cNvSpPr>
          <p:nvPr>
            <p:ph sz="half" idx="1"/>
          </p:nvPr>
        </p:nvSpPr>
        <p:spPr>
          <a:xfrm>
            <a:off x="838200" y="1659926"/>
            <a:ext cx="5181600" cy="5198074"/>
          </a:xfrm>
          <a:solidFill>
            <a:srgbClr val="002060"/>
          </a:solidFill>
        </p:spPr>
        <p:txBody>
          <a:bodyPr/>
          <a:lstStyle/>
          <a:p>
            <a:endParaRPr lang="en-US" dirty="0">
              <a:solidFill>
                <a:schemeClr val="bg1"/>
              </a:solidFill>
            </a:endParaRPr>
          </a:p>
          <a:p>
            <a:endParaRPr lang="en-US" dirty="0">
              <a:solidFill>
                <a:schemeClr val="bg1"/>
              </a:solidFill>
            </a:endParaRP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33" y="307098"/>
            <a:ext cx="1260544" cy="1195416"/>
          </a:xfrm>
          <a:prstGeom prst="rect">
            <a:avLst/>
          </a:prstGeom>
        </p:spPr>
      </p:pic>
      <p:sp>
        <p:nvSpPr>
          <p:cNvPr id="9" name="Title 1"/>
          <p:cNvSpPr txBox="1">
            <a:spLocks/>
          </p:cNvSpPr>
          <p:nvPr/>
        </p:nvSpPr>
        <p:spPr bwMode="gray">
          <a:xfrm>
            <a:off x="1482217" y="2088497"/>
            <a:ext cx="3893565" cy="7620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EBEBEB"/>
                </a:solidFill>
                <a:effectLst/>
                <a:uLnTx/>
                <a:uFillTx/>
                <a:latin typeface="Century Gothic" panose="020B0502020202020204"/>
                <a:ea typeface="+mj-ea"/>
                <a:cs typeface="+mj-cs"/>
              </a:rPr>
              <a:t>First Impressions Are Lasting </a:t>
            </a:r>
            <a:r>
              <a:rPr kumimoji="0" lang="en-US" sz="2400" b="1" i="0" u="none" strike="noStrike" kern="1200" cap="none" spc="0" normalizeH="0" baseline="0" noProof="0" dirty="0">
                <a:ln>
                  <a:noFill/>
                </a:ln>
                <a:solidFill>
                  <a:srgbClr val="EBEBEB"/>
                </a:solidFill>
                <a:effectLst/>
                <a:uLnTx/>
                <a:uFillTx/>
                <a:latin typeface="+mn-lt"/>
                <a:ea typeface="+mj-ea"/>
                <a:cs typeface="+mj-cs"/>
              </a:rPr>
              <a:t>Ones</a:t>
            </a:r>
          </a:p>
        </p:txBody>
      </p:sp>
      <p:sp>
        <p:nvSpPr>
          <p:cNvPr id="7" name="TextBox 6"/>
          <p:cNvSpPr txBox="1"/>
          <p:nvPr/>
        </p:nvSpPr>
        <p:spPr>
          <a:xfrm>
            <a:off x="1033982" y="3068915"/>
            <a:ext cx="5181600" cy="1477328"/>
          </a:xfrm>
          <a:prstGeom prst="rect">
            <a:avLst/>
          </a:prstGeom>
          <a:noFill/>
        </p:spPr>
        <p:txBody>
          <a:bodyPr wrap="square" rtlCol="0">
            <a:spAutoFit/>
          </a:bodyPr>
          <a:lstStyle/>
          <a:p>
            <a:endParaRPr lang="en-US" dirty="0">
              <a:solidFill>
                <a:schemeClr val="bg1"/>
              </a:solidFill>
            </a:endParaRPr>
          </a:p>
          <a:p>
            <a:r>
              <a:rPr lang="en-US" sz="2400" b="1" dirty="0">
                <a:solidFill>
                  <a:schemeClr val="bg1"/>
                </a:solidFill>
              </a:rPr>
              <a:t>“Mix and Mingle” with guests. This is the time for us to listen to our guests  and assess their interest in serving. </a:t>
            </a:r>
          </a:p>
        </p:txBody>
      </p:sp>
      <p:sp>
        <p:nvSpPr>
          <p:cNvPr id="10" name="TextBox 9"/>
          <p:cNvSpPr txBox="1"/>
          <p:nvPr/>
        </p:nvSpPr>
        <p:spPr>
          <a:xfrm>
            <a:off x="6215582" y="2679993"/>
            <a:ext cx="5216756" cy="1292662"/>
          </a:xfrm>
          <a:prstGeom prst="rect">
            <a:avLst/>
          </a:prstGeom>
          <a:noFill/>
        </p:spPr>
        <p:txBody>
          <a:bodyPr wrap="square" rtlCol="0">
            <a:spAutoFit/>
          </a:bodyPr>
          <a:lstStyle/>
          <a:p>
            <a:r>
              <a:rPr lang="en-US" sz="2000" b="1" dirty="0">
                <a:solidFill>
                  <a:schemeClr val="bg1"/>
                </a:solidFill>
              </a:rPr>
              <a:t>Lions club members should personally contact every guest who did not turn in a membership application.   </a:t>
            </a:r>
            <a:endParaRPr lang="en-US" b="1" dirty="0">
              <a:solidFill>
                <a:schemeClr val="bg1"/>
              </a:solidFill>
            </a:endParaRPr>
          </a:p>
          <a:p>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4546243"/>
            <a:ext cx="5181601" cy="2311758"/>
          </a:xfrm>
          <a:prstGeom prst="rect">
            <a:avLst/>
          </a:prstGeom>
        </p:spPr>
      </p:pic>
      <p:sp>
        <p:nvSpPr>
          <p:cNvPr id="6" name="TextBox 5">
            <a:extLst>
              <a:ext uri="{FF2B5EF4-FFF2-40B4-BE49-F238E27FC236}">
                <a16:creationId xmlns:a16="http://schemas.microsoft.com/office/drawing/2014/main" id="{BC719165-41E0-4F39-9E35-631EFA707178}"/>
              </a:ext>
            </a:extLst>
          </p:cNvPr>
          <p:cNvSpPr txBox="1"/>
          <p:nvPr/>
        </p:nvSpPr>
        <p:spPr>
          <a:xfrm>
            <a:off x="-564444" y="1377244"/>
            <a:ext cx="184731" cy="369332"/>
          </a:xfrm>
          <a:prstGeom prst="rect">
            <a:avLst/>
          </a:prstGeom>
          <a:noFill/>
        </p:spPr>
        <p:txBody>
          <a:bodyPr wrap="none" rtlCol="0">
            <a:spAutoFit/>
          </a:bodyPr>
          <a:lstStyle/>
          <a:p>
            <a:endParaRPr lang="en-US" dirty="0"/>
          </a:p>
        </p:txBody>
      </p:sp>
      <p:sp>
        <p:nvSpPr>
          <p:cNvPr id="14" name="Title 1">
            <a:extLst>
              <a:ext uri="{FF2B5EF4-FFF2-40B4-BE49-F238E27FC236}">
                <a16:creationId xmlns:a16="http://schemas.microsoft.com/office/drawing/2014/main" id="{45DB8C29-1150-449F-96FB-E2F016678F39}"/>
              </a:ext>
            </a:extLst>
          </p:cNvPr>
          <p:cNvSpPr txBox="1">
            <a:spLocks/>
          </p:cNvSpPr>
          <p:nvPr/>
        </p:nvSpPr>
        <p:spPr bwMode="gray">
          <a:xfrm>
            <a:off x="6816216" y="1934944"/>
            <a:ext cx="3893565" cy="7620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a:ea typeface="+mj-ea"/>
                <a:cs typeface="+mj-cs"/>
              </a:rPr>
              <a:t>Follow Up</a:t>
            </a:r>
            <a:endParaRPr kumimoji="0" lang="en-US" sz="28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114771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440" y="365125"/>
            <a:ext cx="10515600" cy="1325563"/>
          </a:xfrm>
        </p:spPr>
        <p:txBody>
          <a:bodyPr>
            <a:normAutofit/>
          </a:bodyPr>
          <a:lstStyle/>
          <a:p>
            <a:r>
              <a:rPr lang="en-US" sz="5400" b="1" dirty="0">
                <a:solidFill>
                  <a:srgbClr val="002060"/>
                </a:solidFill>
                <a:latin typeface="+mn-lt"/>
              </a:rPr>
              <a:t>  Focused and Intentional</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97771" y="2169763"/>
            <a:ext cx="5798229" cy="4060556"/>
          </a:xfrm>
        </p:spPr>
      </p:pic>
      <p:sp>
        <p:nvSpPr>
          <p:cNvPr id="4" name="Content Placeholder 3"/>
          <p:cNvSpPr>
            <a:spLocks noGrp="1"/>
          </p:cNvSpPr>
          <p:nvPr>
            <p:ph sz="half" idx="2"/>
          </p:nvPr>
        </p:nvSpPr>
        <p:spPr>
          <a:xfrm>
            <a:off x="6217919" y="2864733"/>
            <a:ext cx="5974081" cy="2858734"/>
          </a:xfrm>
        </p:spPr>
        <p:txBody>
          <a:bodyPr>
            <a:normAutofit/>
          </a:bodyPr>
          <a:lstStyle/>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Lions 360 videos on YouTube Channel</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Identify a speaker </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Engage senior or junior member of your club </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Highlights club’s accomplishments</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Membership applications and fees.</a:t>
            </a:r>
          </a:p>
          <a:p>
            <a:pPr marL="0" indent="0">
              <a:buNone/>
            </a:pP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71" y="469614"/>
            <a:ext cx="1177417" cy="1116584"/>
          </a:xfrm>
          <a:prstGeom prst="rect">
            <a:avLst/>
          </a:prstGeom>
        </p:spPr>
      </p:pic>
    </p:spTree>
    <p:extLst>
      <p:ext uri="{BB962C8B-B14F-4D97-AF65-F5344CB8AC3E}">
        <p14:creationId xmlns:p14="http://schemas.microsoft.com/office/powerpoint/2010/main" val="215822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3098" y="1385740"/>
            <a:ext cx="6423806" cy="5385063"/>
          </a:xfrm>
        </p:spPr>
      </p:pic>
      <p:sp>
        <p:nvSpPr>
          <p:cNvPr id="2" name="Title 1"/>
          <p:cNvSpPr>
            <a:spLocks noGrp="1"/>
          </p:cNvSpPr>
          <p:nvPr>
            <p:ph type="title"/>
          </p:nvPr>
        </p:nvSpPr>
        <p:spPr>
          <a:xfrm>
            <a:off x="84841" y="141401"/>
            <a:ext cx="12000321" cy="1244339"/>
          </a:xfrm>
          <a:solidFill>
            <a:srgbClr val="002060"/>
          </a:solidFill>
        </p:spPr>
        <p:txBody>
          <a:bodyPr anchor="ctr">
            <a:normAutofit/>
          </a:bodyPr>
          <a:lstStyle/>
          <a:p>
            <a:r>
              <a:rPr lang="en-US" sz="6000" b="1" dirty="0">
                <a:solidFill>
                  <a:schemeClr val="bg1"/>
                </a:solidFill>
                <a:latin typeface="+mn-lt"/>
              </a:rPr>
              <a:t>Beyond the Event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36" y="5868988"/>
            <a:ext cx="864596" cy="819925"/>
          </a:xfrm>
          <a:prstGeom prst="rect">
            <a:avLst/>
          </a:prstGeom>
        </p:spPr>
      </p:pic>
    </p:spTree>
    <p:extLst>
      <p:ext uri="{BB962C8B-B14F-4D97-AF65-F5344CB8AC3E}">
        <p14:creationId xmlns:p14="http://schemas.microsoft.com/office/powerpoint/2010/main" val="321140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699" y="154546"/>
            <a:ext cx="6349389" cy="1902854"/>
          </a:xfrm>
          <a:solidFill>
            <a:srgbClr val="002060"/>
          </a:solidFill>
        </p:spPr>
        <p:txBody>
          <a:bodyPr anchor="ctr">
            <a:noAutofit/>
          </a:bodyPr>
          <a:lstStyle/>
          <a:p>
            <a:r>
              <a:rPr lang="en-US" sz="6000" b="1" dirty="0">
                <a:solidFill>
                  <a:schemeClr val="bg1"/>
                </a:solidFill>
                <a:latin typeface="+mn-lt"/>
              </a:rPr>
              <a:t>Repeat the Process</a:t>
            </a:r>
          </a:p>
        </p:txBody>
      </p:sp>
      <p:pic>
        <p:nvPicPr>
          <p:cNvPr id="8" name="Content Placeholder 7"/>
          <p:cNvPicPr>
            <a:picLocks noGrp="1" noChangeAspect="1"/>
          </p:cNvPicPr>
          <p:nvPr>
            <p:ph idx="1"/>
          </p:nvPr>
        </p:nvPicPr>
        <p:blipFill rotWithShape="1">
          <a:blip r:embed="rId3"/>
          <a:srcRect l="14127" t="12185" r="49017" b="1515"/>
          <a:stretch/>
        </p:blipFill>
        <p:spPr>
          <a:xfrm>
            <a:off x="6594088" y="397202"/>
            <a:ext cx="5597912" cy="6266987"/>
          </a:xfrm>
          <a:prstGeom prst="rect">
            <a:avLst/>
          </a:prstGeom>
        </p:spPr>
      </p:pic>
      <p:sp>
        <p:nvSpPr>
          <p:cNvPr id="7" name="Text Placeholder 6"/>
          <p:cNvSpPr>
            <a:spLocks noGrp="1"/>
          </p:cNvSpPr>
          <p:nvPr>
            <p:ph type="body" sz="half" idx="2"/>
          </p:nvPr>
        </p:nvSpPr>
        <p:spPr>
          <a:xfrm>
            <a:off x="244699" y="2057399"/>
            <a:ext cx="6349389" cy="4606789"/>
          </a:xfrm>
        </p:spPr>
        <p:txBody>
          <a:bodyPr anchor="ctr"/>
          <a:lstStyle/>
          <a:p>
            <a:pPr marL="571500" lvl="0" indent="-571500" defTabSz="457200">
              <a:lnSpc>
                <a:spcPct val="100000"/>
              </a:lnSpc>
              <a:buSzPct val="80000"/>
              <a:buFont typeface="Arial" panose="020B0604020202020204" pitchFamily="34" charset="0"/>
              <a:buChar char="•"/>
            </a:pPr>
            <a:r>
              <a:rPr lang="en-US" sz="3600" b="1" dirty="0">
                <a:solidFill>
                  <a:prstClr val="black">
                    <a:lumMod val="75000"/>
                    <a:lumOff val="25000"/>
                  </a:prstClr>
                </a:solidFill>
              </a:rPr>
              <a:t>Survey club members and set service impact goals annually.</a:t>
            </a:r>
          </a:p>
          <a:p>
            <a:pPr marL="571500" lvl="0" indent="-571500" defTabSz="457200">
              <a:lnSpc>
                <a:spcPct val="100000"/>
              </a:lnSpc>
              <a:buSzPct val="80000"/>
              <a:buFont typeface="Arial" panose="020B0604020202020204" pitchFamily="34" charset="0"/>
              <a:buChar char="•"/>
            </a:pPr>
            <a:r>
              <a:rPr lang="en-US" sz="3600" b="1" dirty="0">
                <a:solidFill>
                  <a:prstClr val="black">
                    <a:lumMod val="75000"/>
                    <a:lumOff val="25000"/>
                  </a:prstClr>
                </a:solidFill>
              </a:rPr>
              <a:t>Host a membership growth event every 6 months.</a:t>
            </a:r>
          </a:p>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9" y="5743349"/>
            <a:ext cx="967935" cy="920839"/>
          </a:xfrm>
          <a:prstGeom prst="rect">
            <a:avLst/>
          </a:prstGeom>
        </p:spPr>
      </p:pic>
    </p:spTree>
    <p:extLst>
      <p:ext uri="{BB962C8B-B14F-4D97-AF65-F5344CB8AC3E}">
        <p14:creationId xmlns:p14="http://schemas.microsoft.com/office/powerpoint/2010/main" val="403193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12192000" cy="914399"/>
          </a:xfrm>
          <a:solidFill>
            <a:srgbClr val="002060"/>
          </a:solidFill>
        </p:spPr>
        <p:txBody>
          <a:bodyPr anchor="ctr">
            <a:normAutofit/>
          </a:bodyPr>
          <a:lstStyle/>
          <a:p>
            <a:r>
              <a:rPr lang="en-US" altLang="en-US" b="1" dirty="0">
                <a:solidFill>
                  <a:schemeClr val="bg1"/>
                </a:solidFill>
                <a:latin typeface="+mn-lt"/>
                <a:ea typeface="ヒラギノ角ゴ Pro W3" pitchFamily="125" charset="-128"/>
              </a:rPr>
              <a:t>Additional Recruitment Ideas</a:t>
            </a:r>
          </a:p>
        </p:txBody>
      </p:sp>
      <p:graphicFrame>
        <p:nvGraphicFramePr>
          <p:cNvPr id="5" name="Diagram 4"/>
          <p:cNvGraphicFramePr/>
          <p:nvPr>
            <p:extLst>
              <p:ext uri="{D42A27DB-BD31-4B8C-83A1-F6EECF244321}">
                <p14:modId xmlns:p14="http://schemas.microsoft.com/office/powerpoint/2010/main" val="3993676575"/>
              </p:ext>
            </p:extLst>
          </p:nvPr>
        </p:nvGraphicFramePr>
        <p:xfrm>
          <a:off x="5636653" y="1365161"/>
          <a:ext cx="60960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177" y="1269627"/>
            <a:ext cx="4473504" cy="4242374"/>
          </a:xfrm>
          <a:prstGeom prst="rect">
            <a:avLst/>
          </a:prstGeom>
        </p:spPr>
      </p:pic>
    </p:spTree>
    <p:extLst>
      <p:ext uri="{BB962C8B-B14F-4D97-AF65-F5344CB8AC3E}">
        <p14:creationId xmlns:p14="http://schemas.microsoft.com/office/powerpoint/2010/main" val="2344217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r="51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352821" y="2423935"/>
            <a:ext cx="5731043" cy="4834255"/>
          </a:xfrm>
        </p:spPr>
        <p:txBody>
          <a:bodyPr>
            <a:normAutofit/>
          </a:bodyPr>
          <a:lstStyle/>
          <a:p>
            <a:pPr marL="0" indent="0">
              <a:buNone/>
            </a:pPr>
            <a:r>
              <a:rPr lang="en-US" b="1" dirty="0">
                <a:solidFill>
                  <a:srgbClr val="002060"/>
                </a:solidFill>
              </a:rPr>
              <a:t>Engage young people to become the next generation of Lions to serve!</a:t>
            </a:r>
          </a:p>
          <a:p>
            <a:r>
              <a:rPr lang="en-US" sz="2400" b="1" dirty="0">
                <a:solidFill>
                  <a:srgbClr val="002060"/>
                </a:solidFill>
              </a:rPr>
              <a:t>Identify ways engage younger members</a:t>
            </a:r>
          </a:p>
          <a:p>
            <a:r>
              <a:rPr lang="en-US" sz="2400" b="1" dirty="0">
                <a:solidFill>
                  <a:srgbClr val="002060"/>
                </a:solidFill>
              </a:rPr>
              <a:t>Engage and partner with Leos in your area.</a:t>
            </a:r>
          </a:p>
          <a:p>
            <a:r>
              <a:rPr lang="en-US" sz="2400" b="1" dirty="0">
                <a:solidFill>
                  <a:srgbClr val="002060"/>
                </a:solidFill>
              </a:rPr>
              <a:t>Start a campus club with a local college or university in your area.</a:t>
            </a:r>
          </a:p>
        </p:txBody>
      </p:sp>
      <p:sp>
        <p:nvSpPr>
          <p:cNvPr id="7" name="Title 1"/>
          <p:cNvSpPr>
            <a:spLocks noGrp="1"/>
          </p:cNvSpPr>
          <p:nvPr>
            <p:ph type="title"/>
          </p:nvPr>
        </p:nvSpPr>
        <p:spPr>
          <a:xfrm>
            <a:off x="6172200" y="112295"/>
            <a:ext cx="5731042" cy="1578394"/>
          </a:xfrm>
          <a:solidFill>
            <a:srgbClr val="002060"/>
          </a:solidFill>
        </p:spPr>
        <p:txBody>
          <a:bodyPr anchor="ctr">
            <a:noAutofit/>
          </a:bodyPr>
          <a:lstStyle/>
          <a:p>
            <a:r>
              <a:rPr lang="en-US" altLang="en-US" sz="5400" b="1" dirty="0">
                <a:solidFill>
                  <a:schemeClr val="bg1"/>
                </a:solidFill>
                <a:latin typeface="+mn-lt"/>
                <a:ea typeface="ヒラギノ角ゴ Pro W3" pitchFamily="125" charset="-128"/>
              </a:rPr>
              <a:t>Additional Recruitment Ideas</a:t>
            </a:r>
          </a:p>
        </p:txBody>
      </p:sp>
    </p:spTree>
    <p:extLst>
      <p:ext uri="{BB962C8B-B14F-4D97-AF65-F5344CB8AC3E}">
        <p14:creationId xmlns:p14="http://schemas.microsoft.com/office/powerpoint/2010/main" val="2441366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 Lion with other Lions in Panam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00" y="-657279"/>
            <a:ext cx="12281923" cy="8172557"/>
          </a:xfrm>
          <a:prstGeom prst="rect">
            <a:avLst/>
          </a:prstGeom>
        </p:spPr>
      </p:pic>
      <p:sp>
        <p:nvSpPr>
          <p:cNvPr id="10" name="Rectangle 9"/>
          <p:cNvSpPr/>
          <p:nvPr/>
        </p:nvSpPr>
        <p:spPr>
          <a:xfrm>
            <a:off x="-89923" y="-745677"/>
            <a:ext cx="12281923" cy="809547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228" tIns="63114" rIns="126228" bIns="63114" rtlCol="0" anchor="ctr"/>
          <a:lstStyle/>
          <a:p>
            <a:pPr algn="ctr" fontAlgn="base">
              <a:spcBef>
                <a:spcPct val="0"/>
              </a:spcBef>
              <a:spcAft>
                <a:spcPct val="0"/>
              </a:spcAft>
            </a:pPr>
            <a:endParaRPr lang="en-US" sz="2400" dirty="0">
              <a:solidFill>
                <a:prstClr val="white">
                  <a:alpha val="44000"/>
                </a:prstClr>
              </a:solidFill>
            </a:endParaRPr>
          </a:p>
        </p:txBody>
      </p:sp>
      <p:sp>
        <p:nvSpPr>
          <p:cNvPr id="11" name="Text Placeholder 2"/>
          <p:cNvSpPr txBox="1">
            <a:spLocks/>
          </p:cNvSpPr>
          <p:nvPr/>
        </p:nvSpPr>
        <p:spPr>
          <a:xfrm>
            <a:off x="2733060" y="2406829"/>
            <a:ext cx="5888693" cy="2436872"/>
          </a:xfrm>
          <a:prstGeom prst="rect">
            <a:avLst/>
          </a:prstGeom>
        </p:spPr>
        <p:txBody>
          <a:bodyPr vert="horz" lIns="91426" tIns="45718" rIns="91426" bIns="45718"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fontAlgn="base">
              <a:lnSpc>
                <a:spcPct val="80000"/>
              </a:lnSpc>
              <a:spcBef>
                <a:spcPct val="0"/>
              </a:spcBef>
              <a:spcAft>
                <a:spcPct val="0"/>
              </a:spcAft>
            </a:pPr>
            <a:r>
              <a:rPr lang="en-US" sz="5300" dirty="0">
                <a:solidFill>
                  <a:srgbClr val="FFFFFF"/>
                </a:solidFill>
                <a:cs typeface="Open sans"/>
              </a:rPr>
              <a:t>It is time for</a:t>
            </a:r>
            <a:br>
              <a:rPr lang="en-US" sz="5300" dirty="0">
                <a:solidFill>
                  <a:srgbClr val="FFFFFF"/>
                </a:solidFill>
                <a:cs typeface="Open sans"/>
              </a:rPr>
            </a:br>
            <a:r>
              <a:rPr lang="en-US" sz="5300" b="1" dirty="0">
                <a:solidFill>
                  <a:srgbClr val="FFFFFF"/>
                </a:solidFill>
                <a:cs typeface="Open sans"/>
              </a:rPr>
              <a:t> </a:t>
            </a:r>
            <a:br>
              <a:rPr lang="en-US" sz="5300" b="1" dirty="0">
                <a:solidFill>
                  <a:srgbClr val="FFFFFF"/>
                </a:solidFill>
                <a:cs typeface="Open sans"/>
              </a:rPr>
            </a:br>
            <a:r>
              <a:rPr lang="en-US" sz="6400" b="1" dirty="0">
                <a:solidFill>
                  <a:srgbClr val="FFFFFF"/>
                </a:solidFill>
                <a:cs typeface="Open sans"/>
              </a:rPr>
              <a:t>Questions and Answers</a:t>
            </a:r>
          </a:p>
        </p:txBody>
      </p:sp>
      <p:sp>
        <p:nvSpPr>
          <p:cNvPr id="6" name="Rectangle 5"/>
          <p:cNvSpPr/>
          <p:nvPr/>
        </p:nvSpPr>
        <p:spPr>
          <a:xfrm>
            <a:off x="4478094" y="3100709"/>
            <a:ext cx="1933677"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228" tIns="63114" rIns="126228" bIns="63114" rtlCol="0" anchor="ctr"/>
          <a:lstStyle/>
          <a:p>
            <a:pPr algn="ctr" fontAlgn="base">
              <a:spcBef>
                <a:spcPct val="0"/>
              </a:spcBef>
              <a:spcAft>
                <a:spcPct val="0"/>
              </a:spcAft>
            </a:pPr>
            <a:endParaRPr lang="en-US" sz="2400" dirty="0">
              <a:solidFill>
                <a:prstClr val="white"/>
              </a:solidFill>
            </a:endParaRPr>
          </a:p>
        </p:txBody>
      </p:sp>
    </p:spTree>
    <p:extLst>
      <p:ext uri="{BB962C8B-B14F-4D97-AF65-F5344CB8AC3E}">
        <p14:creationId xmlns:p14="http://schemas.microsoft.com/office/powerpoint/2010/main" val="32512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287669" y="2490439"/>
            <a:ext cx="5825673"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Make A Difference, To Serve</a:t>
            </a:r>
          </a:p>
        </p:txBody>
      </p:sp>
      <p:sp>
        <p:nvSpPr>
          <p:cNvPr id="5" name="TextBox 4"/>
          <p:cNvSpPr txBox="1"/>
          <p:nvPr/>
        </p:nvSpPr>
        <p:spPr>
          <a:xfrm>
            <a:off x="6287669" y="3075214"/>
            <a:ext cx="5420413" cy="1077218"/>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Identify with a Cause or Project</a:t>
            </a:r>
          </a:p>
        </p:txBody>
      </p:sp>
      <p:sp>
        <p:nvSpPr>
          <p:cNvPr id="7" name="TextBox 6"/>
          <p:cNvSpPr txBox="1"/>
          <p:nvPr/>
        </p:nvSpPr>
        <p:spPr>
          <a:xfrm>
            <a:off x="6287667" y="4066846"/>
            <a:ext cx="5420413"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Be with Friends</a:t>
            </a:r>
          </a:p>
        </p:txBody>
      </p:sp>
      <p:sp>
        <p:nvSpPr>
          <p:cNvPr id="8" name="TextBox 7"/>
          <p:cNvSpPr txBox="1"/>
          <p:nvPr/>
        </p:nvSpPr>
        <p:spPr>
          <a:xfrm>
            <a:off x="6287667" y="4559173"/>
            <a:ext cx="5420413" cy="1077218"/>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Increase Professional   Development</a:t>
            </a:r>
          </a:p>
        </p:txBody>
      </p:sp>
      <p:sp>
        <p:nvSpPr>
          <p:cNvPr id="9" name="TextBox 8"/>
          <p:cNvSpPr txBox="1"/>
          <p:nvPr/>
        </p:nvSpPr>
        <p:spPr>
          <a:xfrm>
            <a:off x="6287667" y="5543943"/>
            <a:ext cx="5420413"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Network</a:t>
            </a:r>
          </a:p>
        </p:txBody>
      </p:sp>
    </p:spTree>
    <p:extLst>
      <p:ext uri="{BB962C8B-B14F-4D97-AF65-F5344CB8AC3E}">
        <p14:creationId xmlns:p14="http://schemas.microsoft.com/office/powerpoint/2010/main" val="359520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805" y="334363"/>
            <a:ext cx="10515600" cy="1325563"/>
          </a:xfrm>
        </p:spPr>
        <p:txBody>
          <a:bodyPr>
            <a:normAutofit/>
          </a:bodyPr>
          <a:lstStyle/>
          <a:p>
            <a:pPr algn="ctr"/>
            <a:r>
              <a:rPr lang="en-US" sz="5400" b="1" dirty="0">
                <a:solidFill>
                  <a:srgbClr val="002060"/>
                </a:solidFill>
                <a:latin typeface="+mn-lt"/>
              </a:rPr>
              <a:t>Engaged and fulfilled members </a:t>
            </a:r>
          </a:p>
        </p:txBody>
      </p:sp>
      <p:sp>
        <p:nvSpPr>
          <p:cNvPr id="3" name="Content Placeholder 2"/>
          <p:cNvSpPr>
            <a:spLocks noGrp="1"/>
          </p:cNvSpPr>
          <p:nvPr>
            <p:ph sz="half" idx="1"/>
          </p:nvPr>
        </p:nvSpPr>
        <p:spPr>
          <a:xfrm>
            <a:off x="838200" y="1659926"/>
            <a:ext cx="5181600" cy="5088603"/>
          </a:xfrm>
          <a:solidFill>
            <a:srgbClr val="002060"/>
          </a:solidFill>
        </p:spPr>
        <p:txBody>
          <a:bodyPr/>
          <a:lstStyle/>
          <a:p>
            <a:r>
              <a:rPr lang="en-US" dirty="0">
                <a:solidFill>
                  <a:schemeClr val="bg1"/>
                </a:solidFill>
              </a:rPr>
              <a:t>Your club must decide what is more important:</a:t>
            </a:r>
          </a:p>
          <a:p>
            <a:pPr lvl="1"/>
            <a:r>
              <a:rPr lang="en-US" b="1" dirty="0">
                <a:solidFill>
                  <a:schemeClr val="bg1"/>
                </a:solidFill>
              </a:rPr>
              <a:t>100% Attendance or 100% Service</a:t>
            </a:r>
            <a:endParaRPr lang="en-US" dirty="0">
              <a:solidFill>
                <a:schemeClr val="bg1"/>
              </a:solidFill>
            </a:endParaRPr>
          </a:p>
          <a:p>
            <a:r>
              <a:rPr lang="en-US" dirty="0">
                <a:solidFill>
                  <a:schemeClr val="bg1"/>
                </a:solidFill>
              </a:rPr>
              <a:t>Then sell the product that you are going to deliver. </a:t>
            </a:r>
          </a:p>
          <a:p>
            <a:endParaRPr lang="en-US" dirty="0">
              <a:solidFill>
                <a:schemeClr val="bg1"/>
              </a:solidFill>
            </a:endParaRPr>
          </a:p>
          <a:p>
            <a:endParaRPr lang="en-US" dirty="0">
              <a:solidFill>
                <a:schemeClr val="bg1"/>
              </a:solidFill>
            </a:endParaRPr>
          </a:p>
          <a:p>
            <a:endParaRPr lang="en-US" dirty="0"/>
          </a:p>
        </p:txBody>
      </p:sp>
      <p:sp>
        <p:nvSpPr>
          <p:cNvPr id="4" name="Content Placeholder 3"/>
          <p:cNvSpPr>
            <a:spLocks noGrp="1"/>
          </p:cNvSpPr>
          <p:nvPr>
            <p:ph sz="half" idx="2"/>
          </p:nvPr>
        </p:nvSpPr>
        <p:spPr>
          <a:xfrm>
            <a:off x="6172200" y="1659926"/>
            <a:ext cx="5181600" cy="5198073"/>
          </a:xfrm>
          <a:solidFill>
            <a:schemeClr val="accent4"/>
          </a:solidFill>
        </p:spPr>
        <p:txBody>
          <a:bodyPr>
            <a:normAutofit/>
          </a:bodyPr>
          <a:lstStyle/>
          <a:p>
            <a:pPr marL="0" indent="0">
              <a:buNone/>
            </a:pPr>
            <a:r>
              <a:rPr lang="en-US" b="1" dirty="0">
                <a:solidFill>
                  <a:schemeClr val="bg1"/>
                </a:solidFill>
              </a:rPr>
              <a:t>Remember…engaged Lions are:</a:t>
            </a:r>
          </a:p>
          <a:p>
            <a:pPr lvl="1"/>
            <a:r>
              <a:rPr lang="en-US" dirty="0">
                <a:solidFill>
                  <a:schemeClr val="bg1"/>
                </a:solidFill>
              </a:rPr>
              <a:t>Eager and enthusiastic</a:t>
            </a:r>
          </a:p>
          <a:p>
            <a:pPr lvl="1"/>
            <a:r>
              <a:rPr lang="en-US" dirty="0">
                <a:solidFill>
                  <a:schemeClr val="bg1"/>
                </a:solidFill>
              </a:rPr>
              <a:t>Enjoying fellowship and friendship</a:t>
            </a:r>
          </a:p>
          <a:p>
            <a:pPr lvl="1"/>
            <a:r>
              <a:rPr lang="en-US" dirty="0">
                <a:solidFill>
                  <a:schemeClr val="bg1"/>
                </a:solidFill>
              </a:rPr>
              <a:t>Feeling respected and welcome</a:t>
            </a:r>
          </a:p>
          <a:p>
            <a:pPr lvl="1"/>
            <a:r>
              <a:rPr lang="en-US" dirty="0">
                <a:solidFill>
                  <a:schemeClr val="bg1"/>
                </a:solidFill>
              </a:rPr>
              <a:t>Confident and proud of their clubs’ service</a:t>
            </a:r>
          </a:p>
          <a:p>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98811"/>
            <a:ext cx="1260544" cy="1195416"/>
          </a:xfrm>
          <a:prstGeom prst="rect">
            <a:avLst/>
          </a:prstGeom>
        </p:spPr>
      </p:pic>
      <p:pic>
        <p:nvPicPr>
          <p:cNvPr id="6" name="Picture 5"/>
          <p:cNvPicPr>
            <a:picLocks noChangeAspect="1"/>
          </p:cNvPicPr>
          <p:nvPr/>
        </p:nvPicPr>
        <p:blipFill>
          <a:blip r:embed="rId4"/>
          <a:stretch>
            <a:fillRect/>
          </a:stretch>
        </p:blipFill>
        <p:spPr>
          <a:xfrm>
            <a:off x="838200" y="4223157"/>
            <a:ext cx="5181600" cy="2634843"/>
          </a:xfrm>
          <a:prstGeom prst="rect">
            <a:avLst/>
          </a:prstGeom>
        </p:spPr>
      </p:pic>
      <p:pic>
        <p:nvPicPr>
          <p:cNvPr id="8" name="Picture 7"/>
          <p:cNvPicPr>
            <a:picLocks noChangeAspect="1"/>
          </p:cNvPicPr>
          <p:nvPr/>
        </p:nvPicPr>
        <p:blipFill>
          <a:blip r:embed="rId5"/>
          <a:stretch>
            <a:fillRect/>
          </a:stretch>
        </p:blipFill>
        <p:spPr>
          <a:xfrm>
            <a:off x="6172200" y="4200913"/>
            <a:ext cx="5193146" cy="2679330"/>
          </a:xfrm>
          <a:prstGeom prst="rect">
            <a:avLst/>
          </a:prstGeom>
        </p:spPr>
      </p:pic>
    </p:spTree>
    <p:extLst>
      <p:ext uri="{BB962C8B-B14F-4D97-AF65-F5344CB8AC3E}">
        <p14:creationId xmlns:p14="http://schemas.microsoft.com/office/powerpoint/2010/main" val="126209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Title 2"/>
          <p:cNvSpPr>
            <a:spLocks noGrp="1"/>
          </p:cNvSpPr>
          <p:nvPr>
            <p:ph type="title"/>
          </p:nvPr>
        </p:nvSpPr>
        <p:spPr>
          <a:xfrm>
            <a:off x="476518" y="94230"/>
            <a:ext cx="10515600" cy="661243"/>
          </a:xfrm>
        </p:spPr>
        <p:txBody>
          <a:bodyPr>
            <a:normAutofit fontScale="90000"/>
          </a:bodyPr>
          <a:lstStyle/>
          <a:p>
            <a:r>
              <a:rPr lang="en-US" altLang="en-US" b="1" dirty="0">
                <a:ea typeface="ヒラギノ角ゴ Pro W3" pitchFamily="125" charset="-128"/>
              </a:rPr>
              <a:t>Preparing to Engage New Volunteers</a:t>
            </a:r>
          </a:p>
        </p:txBody>
      </p:sp>
      <p:sp>
        <p:nvSpPr>
          <p:cNvPr id="2" name="Content Placeholder 1"/>
          <p:cNvSpPr>
            <a:spLocks noGrp="1"/>
          </p:cNvSpPr>
          <p:nvPr>
            <p:ph idx="4294967295"/>
          </p:nvPr>
        </p:nvSpPr>
        <p:spPr>
          <a:xfrm>
            <a:off x="476518" y="1647330"/>
            <a:ext cx="7902268" cy="3149912"/>
          </a:xfrm>
        </p:spPr>
        <p:txBody>
          <a:bodyPr>
            <a:normAutofit fontScale="40000" lnSpcReduction="20000"/>
          </a:bodyPr>
          <a:lstStyle/>
          <a:p>
            <a:pPr marL="0" indent="0" algn="ctr">
              <a:buNone/>
              <a:defRPr/>
            </a:pPr>
            <a:r>
              <a:rPr lang="en-US" sz="7600" b="1" i="1" u="sng" dirty="0">
                <a:solidFill>
                  <a:schemeClr val="accent1">
                    <a:lumMod val="75000"/>
                  </a:schemeClr>
                </a:solidFill>
              </a:rPr>
              <a:t>Available Tools</a:t>
            </a:r>
          </a:p>
          <a:p>
            <a:pPr marL="0" indent="0" algn="ctr">
              <a:buNone/>
              <a:defRPr/>
            </a:pPr>
            <a:endParaRPr lang="en-US" dirty="0">
              <a:hlinkClick r:id="rId3"/>
            </a:endParaRPr>
          </a:p>
          <a:p>
            <a:pPr>
              <a:defRPr/>
            </a:pPr>
            <a:r>
              <a:rPr lang="en-US" sz="8000" dirty="0">
                <a:hlinkClick r:id="rId3"/>
              </a:rPr>
              <a:t>Membership Satisfaction Guide</a:t>
            </a:r>
            <a:endParaRPr lang="en-US" sz="8000" dirty="0"/>
          </a:p>
          <a:p>
            <a:pPr>
              <a:defRPr/>
            </a:pPr>
            <a:r>
              <a:rPr lang="en-US" sz="8000" dirty="0">
                <a:hlinkClick r:id="rId4"/>
              </a:rPr>
              <a:t>Blueprint for a Stronger Club</a:t>
            </a:r>
            <a:endParaRPr lang="en-US" sz="8000" dirty="0"/>
          </a:p>
          <a:p>
            <a:pPr>
              <a:defRPr/>
            </a:pPr>
            <a:r>
              <a:rPr lang="en-US" sz="8000" dirty="0">
                <a:hlinkClick r:id="rId5"/>
              </a:rPr>
              <a:t>Club Quality Initiative (CQI) </a:t>
            </a:r>
            <a:endParaRPr lang="en-US" sz="8000" dirty="0"/>
          </a:p>
          <a:p>
            <a:pPr>
              <a:defRPr/>
            </a:pPr>
            <a:r>
              <a:rPr lang="en-US" sz="8000" dirty="0">
                <a:hlinkClick r:id="rId6"/>
              </a:rPr>
              <a:t>Your Club, Your Way!</a:t>
            </a:r>
            <a:endParaRPr lang="en-US" sz="8000" dirty="0"/>
          </a:p>
          <a:p>
            <a:pPr>
              <a:defRPr/>
            </a:pPr>
            <a:r>
              <a:rPr lang="en-US" sz="8000" dirty="0">
                <a:hlinkClick r:id="rId7"/>
              </a:rPr>
              <a:t>Lions 360 YouTube Channel</a:t>
            </a:r>
            <a:endParaRPr lang="en-US" dirty="0"/>
          </a:p>
          <a:p>
            <a:pPr marL="0" indent="0">
              <a:buNone/>
              <a:defRPr/>
            </a:pPr>
            <a:endParaRPr lang="en-US" dirty="0"/>
          </a:p>
          <a:p>
            <a:pPr>
              <a:defRPr/>
            </a:pPr>
            <a:endParaRPr lang="en-US" dirty="0"/>
          </a:p>
          <a:p>
            <a:pPr marL="0" indent="0">
              <a:buNone/>
              <a:defRPr/>
            </a:pPr>
            <a:endParaRPr lang="en-US" dirty="0"/>
          </a:p>
        </p:txBody>
      </p:sp>
      <p:pic>
        <p:nvPicPr>
          <p:cNvPr id="3" name="Picture 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3315" y="1120700"/>
            <a:ext cx="4875556" cy="3332955"/>
          </a:xfrm>
          <a:prstGeom prst="rect">
            <a:avLst/>
          </a:prstGeom>
        </p:spPr>
      </p:pic>
      <p:pic>
        <p:nvPicPr>
          <p:cNvPr id="4" name="Picture 3"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7917">
            <a:off x="5173534" y="4809408"/>
            <a:ext cx="2667822" cy="1658981"/>
          </a:xfrm>
          <a:prstGeom prst="rect">
            <a:avLst/>
          </a:prstGeom>
        </p:spPr>
      </p:pic>
      <p:pic>
        <p:nvPicPr>
          <p:cNvPr id="5" name="Picture 4"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0108" y="3494284"/>
            <a:ext cx="3429750" cy="2682240"/>
          </a:xfrm>
          <a:prstGeom prst="rect">
            <a:avLst/>
          </a:prstGeom>
        </p:spPr>
      </p:pic>
      <p:sp>
        <p:nvSpPr>
          <p:cNvPr id="6" name="TextBox 5"/>
          <p:cNvSpPr txBox="1"/>
          <p:nvPr/>
        </p:nvSpPr>
        <p:spPr>
          <a:xfrm>
            <a:off x="586982" y="698825"/>
            <a:ext cx="6181859" cy="923330"/>
          </a:xfrm>
          <a:prstGeom prst="rect">
            <a:avLst/>
          </a:prstGeom>
          <a:noFill/>
        </p:spPr>
        <p:txBody>
          <a:bodyPr wrap="square" rtlCol="0">
            <a:spAutoFit/>
          </a:bodyPr>
          <a:lstStyle/>
          <a:p>
            <a:r>
              <a:rPr lang="en-US" dirty="0">
                <a:solidFill>
                  <a:srgbClr val="002060"/>
                </a:solidFill>
              </a:rPr>
              <a:t>Prior to inviting others to join our club, we need to truly evaluate it, such as the satisfaction of current members and our accomplishments and goals. </a:t>
            </a: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349" y="5606491"/>
            <a:ext cx="1267569" cy="1202078"/>
          </a:xfrm>
          <a:prstGeom prst="rect">
            <a:avLst/>
          </a:prstGeom>
        </p:spPr>
      </p:pic>
    </p:spTree>
    <p:extLst>
      <p:ext uri="{BB962C8B-B14F-4D97-AF65-F5344CB8AC3E}">
        <p14:creationId xmlns:p14="http://schemas.microsoft.com/office/powerpoint/2010/main" val="38122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1893194"/>
          </a:xfrm>
          <a:solidFill>
            <a:srgbClr val="002060"/>
          </a:solidFill>
        </p:spPr>
        <p:txBody>
          <a:bodyPr anchor="ctr">
            <a:normAutofit/>
          </a:bodyPr>
          <a:lstStyle/>
          <a:p>
            <a:r>
              <a:rPr lang="en-US" sz="5400" b="1" dirty="0">
                <a:solidFill>
                  <a:schemeClr val="bg1"/>
                </a:solidFill>
              </a:rPr>
              <a:t>            Updating Your Club by </a:t>
            </a:r>
            <a:br>
              <a:rPr lang="en-US" sz="5400" b="1" dirty="0">
                <a:solidFill>
                  <a:schemeClr val="bg1"/>
                </a:solidFill>
              </a:rPr>
            </a:br>
            <a:r>
              <a:rPr lang="en-US" sz="5400" b="1" dirty="0">
                <a:solidFill>
                  <a:schemeClr val="bg1"/>
                </a:solidFill>
              </a:rPr>
              <a:t>			           Serving in New Ways</a:t>
            </a:r>
          </a:p>
        </p:txBody>
      </p:sp>
      <p:pic>
        <p:nvPicPr>
          <p:cNvPr id="6" name="Picture 5"/>
          <p:cNvPicPr>
            <a:picLocks noChangeAspect="1"/>
          </p:cNvPicPr>
          <p:nvPr/>
        </p:nvPicPr>
        <p:blipFill>
          <a:blip r:embed="rId3"/>
          <a:stretch>
            <a:fillRect/>
          </a:stretch>
        </p:blipFill>
        <p:spPr>
          <a:xfrm>
            <a:off x="5740626" y="2425051"/>
            <a:ext cx="6267471" cy="3524987"/>
          </a:xfrm>
          <a:prstGeom prst="rect">
            <a:avLst/>
          </a:prstGeom>
        </p:spPr>
      </p:pic>
      <p:sp>
        <p:nvSpPr>
          <p:cNvPr id="7" name="Content Placeholder 2"/>
          <p:cNvSpPr txBox="1">
            <a:spLocks/>
          </p:cNvSpPr>
          <p:nvPr/>
        </p:nvSpPr>
        <p:spPr>
          <a:xfrm>
            <a:off x="277895" y="2425052"/>
            <a:ext cx="5504719" cy="40606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2800" b="1" i="0" u="none" strike="noStrike" kern="1200" cap="none" spc="0" normalizeH="0" baseline="0" noProof="0" dirty="0">
                <a:ln>
                  <a:noFill/>
                </a:ln>
                <a:solidFill>
                  <a:srgbClr val="002060"/>
                </a:solidFill>
                <a:effectLst/>
                <a:uLnTx/>
                <a:uFillTx/>
                <a:ea typeface="+mn-ea"/>
                <a:cs typeface="+mn-cs"/>
              </a:rPr>
              <a:t>Community Needs Assessment </a:t>
            </a:r>
            <a:r>
              <a:rPr kumimoji="0" lang="en-US" sz="2800" b="0" i="0" u="none" strike="noStrike" kern="1200" cap="none" spc="0" normalizeH="0" baseline="0" noProof="0" dirty="0">
                <a:ln>
                  <a:noFill/>
                </a:ln>
                <a:solidFill>
                  <a:srgbClr val="002060"/>
                </a:solidFill>
                <a:effectLst/>
                <a:uLnTx/>
                <a:uFillTx/>
                <a:ea typeface="+mn-ea"/>
                <a:cs typeface="+mn-cs"/>
              </a:rPr>
              <a:t>– </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Evaluate current projects.</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Consider new ones.</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Make a list of service provided in  last 18 months.</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Set “</a:t>
            </a:r>
            <a:r>
              <a:rPr kumimoji="0" lang="en-US" sz="2800" b="1" i="0" u="sng" strike="noStrike" kern="1200" cap="none" spc="0" normalizeH="0" baseline="0" noProof="0" dirty="0">
                <a:ln>
                  <a:noFill/>
                </a:ln>
                <a:solidFill>
                  <a:srgbClr val="002060"/>
                </a:solidFill>
                <a:effectLst/>
                <a:uLnTx/>
                <a:uFillTx/>
                <a:ea typeface="+mn-ea"/>
                <a:cs typeface="+mn-cs"/>
              </a:rPr>
              <a:t>Service Impact Goals</a:t>
            </a:r>
            <a:r>
              <a:rPr kumimoji="0" lang="en-US" sz="2800" b="0" i="0" u="none" strike="noStrike" kern="1200" cap="none" spc="0" normalizeH="0" baseline="0" noProof="0" dirty="0">
                <a:ln>
                  <a:noFill/>
                </a:ln>
                <a:solidFill>
                  <a:srgbClr val="002060"/>
                </a:solidFill>
                <a:effectLst/>
                <a:uLnTx/>
                <a:uFillTx/>
                <a:ea typeface="+mn-ea"/>
                <a:cs typeface="+mn-cs"/>
              </a:rPr>
              <a:t>” for the next 12 months.</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95" y="180676"/>
            <a:ext cx="1615299" cy="1531842"/>
          </a:xfrm>
          <a:prstGeom prst="rect">
            <a:avLst/>
          </a:prstGeom>
        </p:spPr>
      </p:pic>
    </p:spTree>
    <p:extLst>
      <p:ext uri="{BB962C8B-B14F-4D97-AF65-F5344CB8AC3E}">
        <p14:creationId xmlns:p14="http://schemas.microsoft.com/office/powerpoint/2010/main" val="310509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7" y="312234"/>
            <a:ext cx="11061313" cy="1600200"/>
          </a:xfrm>
          <a:solidFill>
            <a:srgbClr val="002060"/>
          </a:solidFill>
        </p:spPr>
        <p:txBody>
          <a:bodyPr anchor="ctr">
            <a:normAutofit/>
          </a:bodyPr>
          <a:lstStyle/>
          <a:p>
            <a:r>
              <a:rPr lang="en-US" sz="4800" b="1" dirty="0">
                <a:solidFill>
                  <a:schemeClr val="bg1"/>
                </a:solidFill>
                <a:latin typeface="+mn-lt"/>
              </a:rPr>
              <a:t>What’s On the Membership Menu?</a:t>
            </a:r>
          </a:p>
        </p:txBody>
      </p:sp>
      <p:sp>
        <p:nvSpPr>
          <p:cNvPr id="4" name="Text Placeholder 3"/>
          <p:cNvSpPr>
            <a:spLocks noGrp="1"/>
          </p:cNvSpPr>
          <p:nvPr>
            <p:ph type="body" sz="half" idx="2"/>
          </p:nvPr>
        </p:nvSpPr>
        <p:spPr>
          <a:xfrm>
            <a:off x="334536" y="2260428"/>
            <a:ext cx="9300115" cy="1250938"/>
          </a:xfrm>
        </p:spPr>
        <p:txBody>
          <a:bodyPr>
            <a:noAutofit/>
          </a:bodyPr>
          <a:lstStyle/>
          <a:p>
            <a:r>
              <a:rPr lang="en-US" sz="1800" b="1" u="sng" dirty="0">
                <a:solidFill>
                  <a:srgbClr val="002060"/>
                </a:solidFill>
              </a:rPr>
              <a:t>Lead with Service</a:t>
            </a:r>
          </a:p>
          <a:p>
            <a:pPr marL="285750" indent="-285750">
              <a:buFont typeface="Arial" panose="020B0604020202020204" pitchFamily="34" charset="0"/>
              <a:buChar char="•"/>
            </a:pPr>
            <a:r>
              <a:rPr lang="en-US" sz="1800" dirty="0">
                <a:solidFill>
                  <a:srgbClr val="002060"/>
                </a:solidFill>
              </a:rPr>
              <a:t>Where there’s a need, there’s a Lion.</a:t>
            </a:r>
          </a:p>
          <a:p>
            <a:pPr marL="285750" indent="-285750">
              <a:buFont typeface="Arial" panose="020B0604020202020204" pitchFamily="34" charset="0"/>
              <a:buChar char="•"/>
            </a:pPr>
            <a:r>
              <a:rPr lang="en-US" sz="1800" dirty="0">
                <a:solidFill>
                  <a:srgbClr val="002060"/>
                </a:solidFill>
              </a:rPr>
              <a:t>Global Causes: Present significant challenges to humanity, and we believe it’s our turn to meet them.</a:t>
            </a:r>
          </a:p>
        </p:txBody>
      </p:sp>
      <p:pic>
        <p:nvPicPr>
          <p:cNvPr id="16" name="Picture 15"/>
          <p:cNvPicPr>
            <a:picLocks noChangeAspect="1"/>
          </p:cNvPicPr>
          <p:nvPr/>
        </p:nvPicPr>
        <p:blipFill rotWithShape="1">
          <a:blip r:embed="rId3"/>
          <a:srcRect t="25551" b="22422"/>
          <a:stretch/>
        </p:blipFill>
        <p:spPr>
          <a:xfrm>
            <a:off x="4879868" y="3747156"/>
            <a:ext cx="6571738" cy="1666100"/>
          </a:xfrm>
          <a:prstGeom prst="rect">
            <a:avLst/>
          </a:prstGeom>
        </p:spPr>
      </p:pic>
      <p:sp>
        <p:nvSpPr>
          <p:cNvPr id="18" name="TextBox 17"/>
          <p:cNvSpPr txBox="1"/>
          <p:nvPr/>
        </p:nvSpPr>
        <p:spPr>
          <a:xfrm>
            <a:off x="334536" y="4041597"/>
            <a:ext cx="4627757"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u="sng" dirty="0">
                <a:solidFill>
                  <a:srgbClr val="C00000"/>
                </a:solidFill>
              </a:rPr>
              <a:t>Low Cost, High Visibility and High Impact</a:t>
            </a:r>
          </a:p>
        </p:txBody>
      </p:sp>
      <p:sp>
        <p:nvSpPr>
          <p:cNvPr id="19" name="TextBox 18"/>
          <p:cNvSpPr txBox="1"/>
          <p:nvPr/>
        </p:nvSpPr>
        <p:spPr>
          <a:xfrm>
            <a:off x="4879868" y="5440473"/>
            <a:ext cx="8363413" cy="584775"/>
          </a:xfrm>
          <a:prstGeom prst="rect">
            <a:avLst/>
          </a:prstGeom>
          <a:noFill/>
        </p:spPr>
        <p:txBody>
          <a:bodyPr wrap="square" rtlCol="0">
            <a:spAutoFit/>
          </a:bodyPr>
          <a:lstStyle/>
          <a:p>
            <a:r>
              <a:rPr lang="en-US" sz="3200" b="1" dirty="0">
                <a:solidFill>
                  <a:srgbClr val="002060"/>
                </a:solidFill>
              </a:rPr>
              <a:t>It costs nothing but time to serve others…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37" y="5413256"/>
            <a:ext cx="1352257" cy="1282390"/>
          </a:xfrm>
          <a:prstGeom prst="rect">
            <a:avLst/>
          </a:prstGeom>
        </p:spPr>
      </p:pic>
    </p:spTree>
    <p:extLst>
      <p:ext uri="{BB962C8B-B14F-4D97-AF65-F5344CB8AC3E}">
        <p14:creationId xmlns:p14="http://schemas.microsoft.com/office/powerpoint/2010/main" val="106338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5746594" y="77560"/>
            <a:ext cx="4907409" cy="661243"/>
          </a:xfrm>
        </p:spPr>
        <p:txBody>
          <a:bodyPr>
            <a:normAutofit fontScale="90000"/>
          </a:bodyPr>
          <a:lstStyle/>
          <a:p>
            <a:r>
              <a:rPr lang="en-US" altLang="en-US" b="1" dirty="0">
                <a:latin typeface="+mn-lt"/>
                <a:ea typeface="ヒラギノ角ゴ Pro W3" pitchFamily="125" charset="-128"/>
              </a:rPr>
              <a:t>Recruitment Ideas:</a:t>
            </a:r>
          </a:p>
        </p:txBody>
      </p:sp>
      <p:graphicFrame>
        <p:nvGraphicFramePr>
          <p:cNvPr id="4" name="Diagram 3"/>
          <p:cNvGraphicFramePr/>
          <p:nvPr>
            <p:extLst>
              <p:ext uri="{D42A27DB-BD31-4B8C-83A1-F6EECF244321}">
                <p14:modId xmlns:p14="http://schemas.microsoft.com/office/powerpoint/2010/main" val="2160688481"/>
              </p:ext>
            </p:extLst>
          </p:nvPr>
        </p:nvGraphicFramePr>
        <p:xfrm>
          <a:off x="5902711" y="74945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0" y="0"/>
            <a:ext cx="5653668"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0" y="66411"/>
            <a:ext cx="4907409" cy="661243"/>
          </a:xfrm>
          <a:prstGeom prst="rect">
            <a:avLst/>
          </a:prstGeom>
        </p:spPr>
        <p:txBody>
          <a:bodyPr vert="horz" lIns="91430" tIns="45718" rIns="91430" bIns="45718" rtlCol="0" anchor="t">
            <a:normAutofit fontScale="97500" lnSpcReduction="10000"/>
          </a:bodyPr>
          <a:lstStyle>
            <a:lvl1pPr algn="l" defTabSz="914286" rtl="0" eaLnBrk="1" latinLnBrk="0" hangingPunct="1">
              <a:lnSpc>
                <a:spcPct val="90000"/>
              </a:lnSpc>
              <a:spcBef>
                <a:spcPct val="0"/>
              </a:spcBef>
              <a:buNone/>
              <a:defRPr lang="en-US" sz="4400" kern="1200" dirty="0">
                <a:solidFill>
                  <a:schemeClr val="accent5">
                    <a:lumMod val="75000"/>
                  </a:schemeClr>
                </a:solidFill>
                <a:latin typeface="+mj-lt"/>
                <a:ea typeface="+mj-ea"/>
                <a:cs typeface="+mj-cs"/>
              </a:defRPr>
            </a:lvl1pPr>
          </a:lstStyle>
          <a:p>
            <a:endParaRPr lang="en-US" altLang="en-US" dirty="0">
              <a:solidFill>
                <a:schemeClr val="bg1"/>
              </a:solidFill>
              <a:latin typeface="+mn-lt"/>
              <a:ea typeface="ヒラギノ角ゴ Pro W3" pitchFamily="125" charset="-128"/>
            </a:endParaRPr>
          </a:p>
        </p:txBody>
      </p:sp>
      <p:sp>
        <p:nvSpPr>
          <p:cNvPr id="6" name="Title 1"/>
          <p:cNvSpPr txBox="1">
            <a:spLocks/>
          </p:cNvSpPr>
          <p:nvPr/>
        </p:nvSpPr>
        <p:spPr>
          <a:xfrm>
            <a:off x="118946" y="88215"/>
            <a:ext cx="4907409" cy="661243"/>
          </a:xfrm>
          <a:prstGeom prst="rect">
            <a:avLst/>
          </a:prstGeom>
        </p:spPr>
        <p:txBody>
          <a:bodyPr vert="horz" lIns="91430" tIns="45718" rIns="91430" bIns="45718" rtlCol="0" anchor="t">
            <a:normAutofit fontScale="97500" lnSpcReduction="10000"/>
          </a:bodyPr>
          <a:lstStyle>
            <a:lvl1pPr algn="l" defTabSz="914286" rtl="0" eaLnBrk="1" latinLnBrk="0" hangingPunct="1">
              <a:lnSpc>
                <a:spcPct val="90000"/>
              </a:lnSpc>
              <a:spcBef>
                <a:spcPct val="0"/>
              </a:spcBef>
              <a:buNone/>
              <a:defRPr lang="en-US" sz="4400" kern="1200" dirty="0">
                <a:solidFill>
                  <a:schemeClr val="accent5">
                    <a:lumMod val="75000"/>
                  </a:schemeClr>
                </a:solidFill>
                <a:latin typeface="+mj-lt"/>
                <a:ea typeface="+mj-ea"/>
                <a:cs typeface="+mj-cs"/>
              </a:defRPr>
            </a:lvl1pPr>
          </a:lstStyle>
          <a:p>
            <a:r>
              <a:rPr lang="en-US" altLang="en-US" b="1" dirty="0">
                <a:solidFill>
                  <a:schemeClr val="bg1"/>
                </a:solidFill>
                <a:latin typeface="+mn-lt"/>
                <a:ea typeface="ヒラギノ角ゴ Pro W3" pitchFamily="125" charset="-128"/>
              </a:rPr>
              <a:t>Checklist for Success</a:t>
            </a:r>
          </a:p>
        </p:txBody>
      </p:sp>
      <p:sp>
        <p:nvSpPr>
          <p:cNvPr id="3" name="TextBox 2"/>
          <p:cNvSpPr txBox="1"/>
          <p:nvPr/>
        </p:nvSpPr>
        <p:spPr>
          <a:xfrm>
            <a:off x="371708" y="1073616"/>
            <a:ext cx="4535701" cy="4344779"/>
          </a:xfrm>
          <a:prstGeom prst="rect">
            <a:avLst/>
          </a:prstGeom>
          <a:noFill/>
        </p:spPr>
        <p:txBody>
          <a:bodyPr wrap="square" rtlCol="0">
            <a:spAutoFit/>
          </a:bodyPr>
          <a:lstStyle/>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Evaluate club.</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Correct areas of concern.</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Assess community needs.</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List service provided in the past 18 months.</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Set service impact goals for next year.</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708" y="5603360"/>
            <a:ext cx="1134854" cy="107622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4820" y="4705815"/>
            <a:ext cx="6527180" cy="2152185"/>
          </a:xfrm>
          <a:prstGeom prst="rect">
            <a:avLst/>
          </a:prstGeom>
        </p:spPr>
      </p:pic>
    </p:spTree>
    <p:extLst>
      <p:ext uri="{BB962C8B-B14F-4D97-AF65-F5344CB8AC3E}">
        <p14:creationId xmlns:p14="http://schemas.microsoft.com/office/powerpoint/2010/main" val="306599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65766" y="1473958"/>
            <a:ext cx="3524365" cy="2533574"/>
          </a:xfrm>
          <a:prstGeom prst="rect">
            <a:avLst/>
          </a:prstGeom>
        </p:spPr>
      </p:pic>
      <p:sp>
        <p:nvSpPr>
          <p:cNvPr id="2" name="Title 1"/>
          <p:cNvSpPr>
            <a:spLocks noGrp="1"/>
          </p:cNvSpPr>
          <p:nvPr>
            <p:ph type="title"/>
          </p:nvPr>
        </p:nvSpPr>
        <p:spPr>
          <a:xfrm>
            <a:off x="0" y="1"/>
            <a:ext cx="8076483" cy="1487606"/>
          </a:xfrm>
          <a:solidFill>
            <a:srgbClr val="002060"/>
          </a:solidFill>
        </p:spPr>
        <p:txBody>
          <a:bodyPr anchor="ctr">
            <a:normAutofit/>
          </a:bodyPr>
          <a:lstStyle/>
          <a:p>
            <a:r>
              <a:rPr lang="en-US" sz="4000" b="1" dirty="0">
                <a:solidFill>
                  <a:schemeClr val="bg1"/>
                </a:solidFill>
                <a:latin typeface="+mn-lt"/>
              </a:rPr>
              <a:t>Host A Membership Growth Event. No More Membership Drives!</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76483" y="0"/>
            <a:ext cx="4115517" cy="4494212"/>
          </a:xfrm>
        </p:spPr>
      </p:pic>
      <p:pic>
        <p:nvPicPr>
          <p:cNvPr id="8" name="Picture 7"/>
          <p:cNvPicPr>
            <a:picLocks noChangeAspect="1"/>
          </p:cNvPicPr>
          <p:nvPr/>
        </p:nvPicPr>
        <p:blipFill rotWithShape="1">
          <a:blip r:embed="rId5"/>
          <a:srcRect l="54162" t="21503" r="20802" b="74706"/>
          <a:stretch/>
        </p:blipFill>
        <p:spPr>
          <a:xfrm>
            <a:off x="140894" y="4074314"/>
            <a:ext cx="5782249" cy="66145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94" y="5508786"/>
            <a:ext cx="1227140" cy="1153236"/>
          </a:xfrm>
          <a:prstGeom prst="rect">
            <a:avLst/>
          </a:prstGeom>
        </p:spPr>
      </p:pic>
      <p:pic>
        <p:nvPicPr>
          <p:cNvPr id="13" name="Picture 12"/>
          <p:cNvPicPr>
            <a:picLocks noChangeAspect="1"/>
          </p:cNvPicPr>
          <p:nvPr/>
        </p:nvPicPr>
        <p:blipFill>
          <a:blip r:embed="rId7"/>
          <a:stretch>
            <a:fillRect/>
          </a:stretch>
        </p:blipFill>
        <p:spPr>
          <a:xfrm>
            <a:off x="-1" y="1487607"/>
            <a:ext cx="4565767" cy="2533573"/>
          </a:xfrm>
          <a:prstGeom prst="rect">
            <a:avLst/>
          </a:prstGeom>
        </p:spPr>
      </p:pic>
      <p:pic>
        <p:nvPicPr>
          <p:cNvPr id="14" name="Picture 13"/>
          <p:cNvPicPr>
            <a:picLocks noChangeAspect="1"/>
          </p:cNvPicPr>
          <p:nvPr/>
        </p:nvPicPr>
        <p:blipFill rotWithShape="1">
          <a:blip r:embed="rId8"/>
          <a:srcRect l="22128" r="21573"/>
          <a:stretch/>
        </p:blipFill>
        <p:spPr>
          <a:xfrm>
            <a:off x="5936791" y="4007532"/>
            <a:ext cx="2139692" cy="2850468"/>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b="9095"/>
          <a:stretch/>
        </p:blipFill>
        <p:spPr>
          <a:xfrm>
            <a:off x="8076482" y="4494212"/>
            <a:ext cx="4115517" cy="2384260"/>
          </a:xfrm>
          <a:prstGeom prst="rect">
            <a:avLst/>
          </a:prstGeom>
        </p:spPr>
      </p:pic>
    </p:spTree>
    <p:extLst>
      <p:ext uri="{BB962C8B-B14F-4D97-AF65-F5344CB8AC3E}">
        <p14:creationId xmlns:p14="http://schemas.microsoft.com/office/powerpoint/2010/main" val="134711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19"/>
            <a:ext cx="12191999" cy="1600200"/>
          </a:xfrm>
          <a:solidFill>
            <a:srgbClr val="002060"/>
          </a:solidFill>
        </p:spPr>
        <p:txBody>
          <a:bodyPr anchor="ctr">
            <a:normAutofit/>
          </a:bodyPr>
          <a:lstStyle/>
          <a:p>
            <a:r>
              <a:rPr lang="en-US" sz="6000" b="1" dirty="0">
                <a:solidFill>
                  <a:schemeClr val="bg1"/>
                </a:solidFill>
                <a:latin typeface="+mn-lt"/>
              </a:rPr>
              <a:t>Time To Invite Guests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83187" y="1815055"/>
            <a:ext cx="4776717" cy="2181309"/>
          </a:xfrm>
        </p:spPr>
      </p:pic>
      <p:sp>
        <p:nvSpPr>
          <p:cNvPr id="4" name="Text Placeholder 3"/>
          <p:cNvSpPr>
            <a:spLocks noGrp="1"/>
          </p:cNvSpPr>
          <p:nvPr>
            <p:ph type="body" sz="half" idx="2"/>
          </p:nvPr>
        </p:nvSpPr>
        <p:spPr>
          <a:xfrm>
            <a:off x="357424" y="1736677"/>
            <a:ext cx="5975137" cy="3797490"/>
          </a:xfrm>
        </p:spPr>
        <p:txBody>
          <a:bodyPr>
            <a:normAutofit fontScale="92500" lnSpcReduction="20000"/>
          </a:bodyPr>
          <a:lstStyle/>
          <a:p>
            <a:pPr lvl="0" algn="ctr" defTabSz="457200">
              <a:lnSpc>
                <a:spcPct val="100000"/>
              </a:lnSpc>
              <a:buClr>
                <a:srgbClr val="B31166"/>
              </a:buClr>
              <a:buSzPct val="80000"/>
            </a:pPr>
            <a:r>
              <a:rPr lang="en-US" sz="2800" b="1" u="sng" dirty="0">
                <a:solidFill>
                  <a:prstClr val="black">
                    <a:lumMod val="75000"/>
                    <a:lumOff val="25000"/>
                  </a:prstClr>
                </a:solidFill>
                <a:latin typeface="Century Gothic" panose="020B0502020202020204"/>
              </a:rPr>
              <a:t>Friends, Family, Neighbors</a:t>
            </a:r>
          </a:p>
          <a:p>
            <a:pPr marL="342900" lvl="0" indent="-342900" defTabSz="457200">
              <a:lnSpc>
                <a:spcPct val="100000"/>
              </a:lnSpc>
              <a:buClr>
                <a:srgbClr val="B31166"/>
              </a:buClr>
              <a:buSzPct val="80000"/>
              <a:buFont typeface="Wingdings 3" charset="2"/>
              <a:buChar char=""/>
            </a:pPr>
            <a:endParaRPr lang="en-US" sz="1800" dirty="0">
              <a:solidFill>
                <a:srgbClr val="002060"/>
              </a:solidFill>
              <a:latin typeface="Century Gothic" panose="020B0502020202020204"/>
            </a:endParaRPr>
          </a:p>
          <a:p>
            <a:pPr marL="342900" lvl="0" indent="-342900" defTabSz="457200">
              <a:lnSpc>
                <a:spcPct val="100000"/>
              </a:lnSpc>
              <a:buSzPct val="80000"/>
              <a:buFont typeface="Arial" panose="020B0604020202020204" pitchFamily="34" charset="0"/>
              <a:buChar char="•"/>
            </a:pPr>
            <a:r>
              <a:rPr lang="en-US" sz="2800" dirty="0">
                <a:solidFill>
                  <a:srgbClr val="002060"/>
                </a:solidFill>
              </a:rPr>
              <a:t>Each club member invite 5 to 7 prospective members.</a:t>
            </a:r>
          </a:p>
          <a:p>
            <a:pPr marL="342900" lvl="0" indent="-342900" defTabSz="457200">
              <a:lnSpc>
                <a:spcPct val="100000"/>
              </a:lnSpc>
              <a:buSzPct val="80000"/>
              <a:buFont typeface="Arial" panose="020B0604020202020204" pitchFamily="34" charset="0"/>
              <a:buChar char="•"/>
            </a:pPr>
            <a:r>
              <a:rPr lang="en-US" sz="2800" b="1" dirty="0">
                <a:solidFill>
                  <a:srgbClr val="002060"/>
                </a:solidFill>
              </a:rPr>
              <a:t>Determine </a:t>
            </a:r>
            <a:r>
              <a:rPr lang="en-US" sz="2800" dirty="0">
                <a:solidFill>
                  <a:srgbClr val="002060"/>
                </a:solidFill>
              </a:rPr>
              <a:t>with the board of directors what event your inviting the potential member to either a social or service project event.</a:t>
            </a:r>
          </a:p>
          <a:p>
            <a:pPr marL="342900" lvl="0" indent="-342900" defTabSz="457200">
              <a:lnSpc>
                <a:spcPct val="100000"/>
              </a:lnSpc>
              <a:buSzPct val="80000"/>
              <a:buFont typeface="Arial" panose="020B0604020202020204" pitchFamily="34" charset="0"/>
              <a:buChar char="•"/>
            </a:pPr>
            <a:r>
              <a:rPr lang="en-US" sz="2800" dirty="0">
                <a:solidFill>
                  <a:srgbClr val="002060"/>
                </a:solidFill>
              </a:rPr>
              <a:t>Club president sends written invitation to the event.</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17" y="5636525"/>
            <a:ext cx="1142521" cy="110546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1027"/>
          <a:stretch/>
        </p:blipFill>
        <p:spPr>
          <a:xfrm>
            <a:off x="7195070" y="3996364"/>
            <a:ext cx="4552950" cy="2738082"/>
          </a:xfrm>
          <a:prstGeom prst="rect">
            <a:avLst/>
          </a:prstGeom>
        </p:spPr>
      </p:pic>
    </p:spTree>
    <p:extLst>
      <p:ext uri="{BB962C8B-B14F-4D97-AF65-F5344CB8AC3E}">
        <p14:creationId xmlns:p14="http://schemas.microsoft.com/office/powerpoint/2010/main" val="1071519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3997</TotalTime>
  <Words>3464</Words>
  <Application>Microsoft Office PowerPoint</Application>
  <PresentationFormat>Widescreen</PresentationFormat>
  <Paragraphs>281</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Century Gothic</vt:lpstr>
      <vt:lpstr>proxima-nova</vt:lpstr>
      <vt:lpstr>Wingdings</vt:lpstr>
      <vt:lpstr>Wingdings 3</vt:lpstr>
      <vt:lpstr>Office Theme</vt:lpstr>
      <vt:lpstr>1_Office Theme</vt:lpstr>
      <vt:lpstr>PowerPoint Presentation</vt:lpstr>
      <vt:lpstr>PowerPoint Presentation</vt:lpstr>
      <vt:lpstr>Engaged and fulfilled members </vt:lpstr>
      <vt:lpstr>Preparing to Engage New Volunteers</vt:lpstr>
      <vt:lpstr>            Updating Your Club by                Serving in New Ways</vt:lpstr>
      <vt:lpstr>What’s On the Membership Menu?</vt:lpstr>
      <vt:lpstr>Recruitment Ideas:</vt:lpstr>
      <vt:lpstr>Host A Membership Growth Event. No More Membership Drives!</vt:lpstr>
      <vt:lpstr>Time To Invite Guests</vt:lpstr>
      <vt:lpstr>Kindness Matters…The Personal Touch</vt:lpstr>
      <vt:lpstr>Last Minute Details for Hosting a Successful Membership Growth Event</vt:lpstr>
      <vt:lpstr>Engaging Prospective Members </vt:lpstr>
      <vt:lpstr>  Focused and Intentional</vt:lpstr>
      <vt:lpstr>Beyond the Event</vt:lpstr>
      <vt:lpstr>Repeat the Process</vt:lpstr>
      <vt:lpstr>Additional Recruitment Ideas</vt:lpstr>
      <vt:lpstr>Additional Recruitment Ideas</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Richard</dc:creator>
  <cp:lastModifiedBy>Trella, Amanda</cp:lastModifiedBy>
  <cp:revision>181</cp:revision>
  <dcterms:created xsi:type="dcterms:W3CDTF">2017-12-29T17:35:09Z</dcterms:created>
  <dcterms:modified xsi:type="dcterms:W3CDTF">2020-07-22T13:04:50Z</dcterms:modified>
</cp:coreProperties>
</file>