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sldIdLst>
    <p:sldId id="257" r:id="rId2"/>
    <p:sldId id="284" r:id="rId3"/>
    <p:sldId id="314" r:id="rId4"/>
    <p:sldId id="302" r:id="rId5"/>
    <p:sldId id="312" r:id="rId6"/>
    <p:sldId id="285" r:id="rId7"/>
    <p:sldId id="286" r:id="rId8"/>
    <p:sldId id="291" r:id="rId9"/>
    <p:sldId id="295" r:id="rId10"/>
    <p:sldId id="318" r:id="rId11"/>
    <p:sldId id="292" r:id="rId12"/>
    <p:sldId id="322" r:id="rId13"/>
    <p:sldId id="323" r:id="rId14"/>
    <p:sldId id="324" r:id="rId15"/>
    <p:sldId id="303" r:id="rId16"/>
    <p:sldId id="320" r:id="rId17"/>
    <p:sldId id="321" r:id="rId18"/>
    <p:sldId id="301" r:id="rId19"/>
    <p:sldId id="266" r:id="rId20"/>
    <p:sldId id="294" r:id="rId21"/>
    <p:sldId id="326" r:id="rId22"/>
    <p:sldId id="269" r:id="rId23"/>
    <p:sldId id="328" r:id="rId24"/>
    <p:sldId id="327" r:id="rId25"/>
    <p:sldId id="329" r:id="rId26"/>
    <p:sldId id="330" r:id="rId27"/>
    <p:sldId id="331" r:id="rId28"/>
    <p:sldId id="308" r:id="rId29"/>
    <p:sldId id="306" r:id="rId30"/>
    <p:sldId id="288" r:id="rId31"/>
    <p:sldId id="309" r:id="rId32"/>
    <p:sldId id="310" r:id="rId33"/>
    <p:sldId id="311" r:id="rId34"/>
    <p:sldId id="259" r:id="rId35"/>
    <p:sldId id="260" r:id="rId36"/>
    <p:sldId id="261" r:id="rId37"/>
    <p:sldId id="262" r:id="rId38"/>
    <p:sldId id="264" r:id="rId39"/>
    <p:sldId id="332" r:id="rId40"/>
    <p:sldId id="333" r:id="rId41"/>
    <p:sldId id="334" r:id="rId42"/>
    <p:sldId id="276" r:id="rId43"/>
    <p:sldId id="325" r:id="rId44"/>
    <p:sldId id="319"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80952" autoAdjust="0"/>
  </p:normalViewPr>
  <p:slideViewPr>
    <p:cSldViewPr>
      <p:cViewPr varScale="1">
        <p:scale>
          <a:sx n="95" d="100"/>
          <a:sy n="95" d="100"/>
        </p:scale>
        <p:origin x="-12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168727156768956"/>
          <c:y val="2.046783625730994E-2"/>
          <c:w val="0.49844236760124611"/>
          <c:h val="0.93567251461988299"/>
        </c:manualLayout>
      </c:layout>
      <c:pieChart>
        <c:varyColors val="1"/>
        <c:ser>
          <c:idx val="0"/>
          <c:order val="0"/>
          <c:tx>
            <c:strRef>
              <c:f>Sheet1!$B$1</c:f>
              <c:strCache>
                <c:ptCount val="1"/>
                <c:pt idx="0">
                  <c:v>LCIF Grants 2015-2016</c:v>
                </c:pt>
              </c:strCache>
            </c:strRef>
          </c:tx>
          <c:cat>
            <c:strRef>
              <c:f>Sheet1!$A$2:$A$7</c:f>
              <c:strCache>
                <c:ptCount val="6"/>
                <c:pt idx="0">
                  <c:v>Standard</c:v>
                </c:pt>
                <c:pt idx="1">
                  <c:v>Core 4</c:v>
                </c:pt>
                <c:pt idx="2">
                  <c:v>International Assistance</c:v>
                </c:pt>
                <c:pt idx="3">
                  <c:v>SightFirst</c:v>
                </c:pt>
                <c:pt idx="4">
                  <c:v>Designated</c:v>
                </c:pt>
                <c:pt idx="5">
                  <c:v>Other</c:v>
                </c:pt>
              </c:strCache>
            </c:strRef>
          </c:cat>
          <c:val>
            <c:numRef>
              <c:f>Sheet1!$B$2:$B$7</c:f>
              <c:numCache>
                <c:formatCode>"$"#,##0_);[Red]\("$"#,##0\)</c:formatCode>
                <c:ptCount val="6"/>
                <c:pt idx="0">
                  <c:v>615428</c:v>
                </c:pt>
                <c:pt idx="1">
                  <c:v>5515882</c:v>
                </c:pt>
                <c:pt idx="2">
                  <c:v>261615</c:v>
                </c:pt>
                <c:pt idx="3">
                  <c:v>12994255</c:v>
                </c:pt>
                <c:pt idx="4">
                  <c:v>19918114</c:v>
                </c:pt>
                <c:pt idx="5">
                  <c:v>131470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487771972428675"/>
          <c:y val="0.11390914951420546"/>
          <c:w val="0.3604494107354228"/>
          <c:h val="0.733996792067658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Budgeted vs. Approved Grants</a:t>
            </a:r>
          </a:p>
        </c:rich>
      </c:tx>
      <c:layout/>
      <c:overlay val="0"/>
    </c:title>
    <c:autoTitleDeleted val="0"/>
    <c:plotArea>
      <c:layout/>
      <c:barChart>
        <c:barDir val="col"/>
        <c:grouping val="clustered"/>
        <c:varyColors val="0"/>
        <c:ser>
          <c:idx val="0"/>
          <c:order val="0"/>
          <c:tx>
            <c:strRef>
              <c:f>Sheet1!$Q$3</c:f>
              <c:strCache>
                <c:ptCount val="1"/>
                <c:pt idx="0">
                  <c:v>Budgeted</c:v>
                </c:pt>
              </c:strCache>
            </c:strRef>
          </c:tx>
          <c:spPr>
            <a:solidFill>
              <a:srgbClr val="92D05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Sheet1!$R$3:$X$3</c:f>
              <c:numCache>
                <c:formatCode>"$"#,##0</c:formatCode>
                <c:ptCount val="7"/>
                <c:pt idx="0">
                  <c:v>8500000</c:v>
                </c:pt>
                <c:pt idx="1">
                  <c:v>9246428</c:v>
                </c:pt>
                <c:pt idx="2">
                  <c:v>11506595</c:v>
                </c:pt>
                <c:pt idx="3">
                  <c:v>14390016</c:v>
                </c:pt>
                <c:pt idx="4">
                  <c:v>13147823</c:v>
                </c:pt>
                <c:pt idx="5">
                  <c:v>17900000</c:v>
                </c:pt>
                <c:pt idx="6">
                  <c:v>15876545</c:v>
                </c:pt>
              </c:numCache>
            </c:numRef>
          </c:val>
        </c:ser>
        <c:ser>
          <c:idx val="1"/>
          <c:order val="1"/>
          <c:tx>
            <c:strRef>
              <c:f>Sheet1!$Q$4</c:f>
              <c:strCache>
                <c:ptCount val="1"/>
                <c:pt idx="0">
                  <c:v>Approved</c:v>
                </c:pt>
              </c:strCache>
            </c:strRef>
          </c:tx>
          <c:spPr>
            <a:solidFill>
              <a:srgbClr val="FFC00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Sheet1!$R$4:$X$4</c:f>
              <c:numCache>
                <c:formatCode>"$"#,##0</c:formatCode>
                <c:ptCount val="7"/>
                <c:pt idx="0">
                  <c:v>10169331</c:v>
                </c:pt>
                <c:pt idx="1">
                  <c:v>12782077</c:v>
                </c:pt>
                <c:pt idx="2">
                  <c:v>13887263</c:v>
                </c:pt>
                <c:pt idx="3">
                  <c:v>14283409</c:v>
                </c:pt>
                <c:pt idx="4">
                  <c:v>15707482</c:v>
                </c:pt>
                <c:pt idx="5">
                  <c:v>23400000</c:v>
                </c:pt>
                <c:pt idx="6">
                  <c:v>12068395</c:v>
                </c:pt>
              </c:numCache>
            </c:numRef>
          </c:val>
        </c:ser>
        <c:dLbls>
          <c:showLegendKey val="0"/>
          <c:showVal val="0"/>
          <c:showCatName val="0"/>
          <c:showSerName val="0"/>
          <c:showPercent val="0"/>
          <c:showBubbleSize val="0"/>
        </c:dLbls>
        <c:gapWidth val="150"/>
        <c:axId val="123602432"/>
        <c:axId val="123603968"/>
      </c:barChart>
      <c:catAx>
        <c:axId val="123602432"/>
        <c:scaling>
          <c:orientation val="minMax"/>
        </c:scaling>
        <c:delete val="0"/>
        <c:axPos val="b"/>
        <c:majorTickMark val="none"/>
        <c:minorTickMark val="none"/>
        <c:tickLblPos val="nextTo"/>
        <c:crossAx val="123603968"/>
        <c:crosses val="autoZero"/>
        <c:auto val="1"/>
        <c:lblAlgn val="ctr"/>
        <c:lblOffset val="100"/>
        <c:noMultiLvlLbl val="0"/>
      </c:catAx>
      <c:valAx>
        <c:axId val="123603968"/>
        <c:scaling>
          <c:orientation val="minMax"/>
        </c:scaling>
        <c:delete val="0"/>
        <c:axPos val="l"/>
        <c:majorGridlines/>
        <c:numFmt formatCode="&quot;$&quot;#,##0" sourceLinked="1"/>
        <c:majorTickMark val="none"/>
        <c:minorTickMark val="none"/>
        <c:tickLblPos val="nextTo"/>
        <c:crossAx val="123602432"/>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6C7BF-CC66-4F2A-94B5-20A9E377A643}" type="doc">
      <dgm:prSet loTypeId="urn:microsoft.com/office/officeart/2005/8/layout/radial5" loCatId="relationship" qsTypeId="urn:microsoft.com/office/officeart/2005/8/quickstyle/simple1#3" qsCatId="simple" csTypeId="urn:microsoft.com/office/officeart/2005/8/colors/colorful2" csCatId="colorful" phldr="1"/>
      <dgm:spPr/>
      <dgm:t>
        <a:bodyPr/>
        <a:lstStyle/>
        <a:p>
          <a:endParaRPr lang="en-US"/>
        </a:p>
      </dgm:t>
    </dgm:pt>
    <dgm:pt modelId="{AEB43325-E84A-43DD-B360-5E4CF7337FA1}">
      <dgm:prSet phldrT="[Text]"/>
      <dgm:spPr>
        <a:solidFill>
          <a:srgbClr val="3C90E1"/>
        </a:solidFill>
      </dgm:spPr>
      <dgm:t>
        <a:bodyPr/>
        <a:lstStyle/>
        <a:p>
          <a:pPr algn="ctr"/>
          <a:r>
            <a:rPr lang="en-US" dirty="0" smtClean="0"/>
            <a:t>Types of LCIF Grants</a:t>
          </a:r>
          <a:endParaRPr lang="en-US" dirty="0"/>
        </a:p>
      </dgm:t>
    </dgm:pt>
    <dgm:pt modelId="{4D50C886-D00B-4160-8F17-475065E17660}" type="parTrans" cxnId="{347404DE-B5DC-44F8-AE89-02FEAE29254A}">
      <dgm:prSet/>
      <dgm:spPr/>
      <dgm:t>
        <a:bodyPr/>
        <a:lstStyle/>
        <a:p>
          <a:pPr algn="ctr"/>
          <a:endParaRPr lang="en-US"/>
        </a:p>
      </dgm:t>
    </dgm:pt>
    <dgm:pt modelId="{3234CBD7-63BE-4D98-BA72-D30DFD210983}" type="sibTrans" cxnId="{347404DE-B5DC-44F8-AE89-02FEAE29254A}">
      <dgm:prSet/>
      <dgm:spPr/>
      <dgm:t>
        <a:bodyPr/>
        <a:lstStyle/>
        <a:p>
          <a:pPr algn="ctr"/>
          <a:endParaRPr lang="en-US"/>
        </a:p>
      </dgm:t>
    </dgm:pt>
    <dgm:pt modelId="{49123C01-AF5E-4BE7-B71B-C9CD699BCD7C}">
      <dgm:prSet phldrT="[Text]"/>
      <dgm:spPr>
        <a:solidFill>
          <a:srgbClr val="FF0000"/>
        </a:solidFill>
      </dgm:spPr>
      <dgm:t>
        <a:bodyPr/>
        <a:lstStyle/>
        <a:p>
          <a:pPr algn="ctr"/>
          <a:r>
            <a:rPr lang="en-US" dirty="0" smtClean="0"/>
            <a:t>Standard</a:t>
          </a:r>
          <a:endParaRPr lang="en-US" dirty="0"/>
        </a:p>
      </dgm:t>
    </dgm:pt>
    <dgm:pt modelId="{F74B5493-AEB5-4889-8010-1F9FF1A16AFC}" type="parTrans" cxnId="{65A94C74-FBE5-40FA-8F11-8CFE69DEA9DA}">
      <dgm:prSet/>
      <dgm:spPr>
        <a:solidFill>
          <a:srgbClr val="FF0000"/>
        </a:solidFill>
      </dgm:spPr>
      <dgm:t>
        <a:bodyPr/>
        <a:lstStyle/>
        <a:p>
          <a:pPr algn="ctr"/>
          <a:endParaRPr lang="en-US"/>
        </a:p>
      </dgm:t>
    </dgm:pt>
    <dgm:pt modelId="{5D45E457-C671-4A5A-9742-9B54AF5CEFA4}" type="sibTrans" cxnId="{65A94C74-FBE5-40FA-8F11-8CFE69DEA9DA}">
      <dgm:prSet/>
      <dgm:spPr/>
      <dgm:t>
        <a:bodyPr/>
        <a:lstStyle/>
        <a:p>
          <a:pPr algn="ctr"/>
          <a:endParaRPr lang="en-US"/>
        </a:p>
      </dgm:t>
    </dgm:pt>
    <dgm:pt modelId="{622E4A8D-AF72-4DD2-9B95-9DB1F77C012C}">
      <dgm:prSet phldrT="[Text]"/>
      <dgm:spPr>
        <a:solidFill>
          <a:srgbClr val="00338D"/>
        </a:solidFill>
      </dgm:spPr>
      <dgm:t>
        <a:bodyPr/>
        <a:lstStyle/>
        <a:p>
          <a:pPr algn="ctr"/>
          <a:r>
            <a:rPr lang="en-US" dirty="0" smtClean="0"/>
            <a:t>Major Catastrophe</a:t>
          </a:r>
          <a:endParaRPr lang="en-US" dirty="0"/>
        </a:p>
      </dgm:t>
    </dgm:pt>
    <dgm:pt modelId="{9B08BA52-7B22-42E2-9EC7-DFC7854C9707}" type="parTrans" cxnId="{B15D22B1-2A86-4B93-825A-32D55F20E2A0}">
      <dgm:prSet/>
      <dgm:spPr>
        <a:solidFill>
          <a:srgbClr val="00338D"/>
        </a:solidFill>
      </dgm:spPr>
      <dgm:t>
        <a:bodyPr/>
        <a:lstStyle/>
        <a:p>
          <a:pPr algn="ctr"/>
          <a:endParaRPr lang="en-US"/>
        </a:p>
      </dgm:t>
    </dgm:pt>
    <dgm:pt modelId="{C8F215BE-E0A6-4981-8FF2-0DD27AAE3B61}" type="sibTrans" cxnId="{B15D22B1-2A86-4B93-825A-32D55F20E2A0}">
      <dgm:prSet/>
      <dgm:spPr/>
      <dgm:t>
        <a:bodyPr/>
        <a:lstStyle/>
        <a:p>
          <a:pPr algn="ctr"/>
          <a:endParaRPr lang="en-US"/>
        </a:p>
      </dgm:t>
    </dgm:pt>
    <dgm:pt modelId="{DA867D13-DA3C-4F53-83EB-54D50D99089B}">
      <dgm:prSet phldrT="[Text]"/>
      <dgm:spPr>
        <a:solidFill>
          <a:srgbClr val="712A78"/>
        </a:solidFill>
      </dgm:spPr>
      <dgm:t>
        <a:bodyPr/>
        <a:lstStyle/>
        <a:p>
          <a:pPr algn="ctr"/>
          <a:r>
            <a:rPr lang="en-US" dirty="0" smtClean="0"/>
            <a:t>SightFirst</a:t>
          </a:r>
          <a:endParaRPr lang="en-US" dirty="0"/>
        </a:p>
      </dgm:t>
    </dgm:pt>
    <dgm:pt modelId="{018FEEC1-2E2E-4CEF-AC9B-9EF768870163}" type="parTrans" cxnId="{5542BAFF-B8CA-4013-A6D2-AA1A197EB464}">
      <dgm:prSet/>
      <dgm:spPr>
        <a:solidFill>
          <a:srgbClr val="712A78"/>
        </a:solidFill>
      </dgm:spPr>
      <dgm:t>
        <a:bodyPr/>
        <a:lstStyle/>
        <a:p>
          <a:pPr algn="ctr"/>
          <a:endParaRPr lang="en-US"/>
        </a:p>
      </dgm:t>
    </dgm:pt>
    <dgm:pt modelId="{7AD88500-2F5E-4F92-9B7E-2537BAB5E949}" type="sibTrans" cxnId="{5542BAFF-B8CA-4013-A6D2-AA1A197EB464}">
      <dgm:prSet/>
      <dgm:spPr/>
      <dgm:t>
        <a:bodyPr/>
        <a:lstStyle/>
        <a:p>
          <a:pPr algn="ctr"/>
          <a:endParaRPr lang="en-US"/>
        </a:p>
      </dgm:t>
    </dgm:pt>
    <dgm:pt modelId="{75406B63-C97E-40C8-8670-0A72A7D04240}">
      <dgm:prSet phldrT="[Text]"/>
      <dgm:spPr>
        <a:solidFill>
          <a:srgbClr val="6600FF"/>
        </a:solidFill>
      </dgm:spPr>
      <dgm:t>
        <a:bodyPr/>
        <a:lstStyle/>
        <a:p>
          <a:pPr algn="ctr"/>
          <a:r>
            <a:rPr lang="en-US" dirty="0" smtClean="0"/>
            <a:t>Core 4</a:t>
          </a:r>
          <a:endParaRPr lang="en-US" dirty="0"/>
        </a:p>
      </dgm:t>
    </dgm:pt>
    <dgm:pt modelId="{5C2D18FC-89D4-4BC0-9D4C-DCA1B434320D}" type="parTrans" cxnId="{CB85C78E-2B24-4A80-87AD-2CD01067F26B}">
      <dgm:prSet/>
      <dgm:spPr>
        <a:solidFill>
          <a:srgbClr val="6600FF"/>
        </a:solidFill>
      </dgm:spPr>
      <dgm:t>
        <a:bodyPr/>
        <a:lstStyle/>
        <a:p>
          <a:pPr algn="ctr"/>
          <a:endParaRPr lang="en-US"/>
        </a:p>
      </dgm:t>
    </dgm:pt>
    <dgm:pt modelId="{79F850DE-4D03-4172-A1B9-B95203DC30F7}" type="sibTrans" cxnId="{CB85C78E-2B24-4A80-87AD-2CD01067F26B}">
      <dgm:prSet/>
      <dgm:spPr/>
      <dgm:t>
        <a:bodyPr/>
        <a:lstStyle/>
        <a:p>
          <a:pPr algn="ctr"/>
          <a:endParaRPr lang="en-US"/>
        </a:p>
      </dgm:t>
    </dgm:pt>
    <dgm:pt modelId="{D1CF3EA7-EBB6-4CAB-A8E2-999A4D252FB7}">
      <dgm:prSet phldrT="[Text]"/>
      <dgm:spPr>
        <a:solidFill>
          <a:srgbClr val="00B050"/>
        </a:solidFill>
      </dgm:spPr>
      <dgm:t>
        <a:bodyPr/>
        <a:lstStyle/>
        <a:p>
          <a:pPr algn="ctr"/>
          <a:r>
            <a:rPr lang="en-US" dirty="0" smtClean="0"/>
            <a:t>Intl. Assistance</a:t>
          </a:r>
          <a:endParaRPr lang="en-US" dirty="0"/>
        </a:p>
      </dgm:t>
    </dgm:pt>
    <dgm:pt modelId="{08C54453-ADE3-42EA-927A-DD2F46DF49A4}" type="parTrans" cxnId="{914FA737-9DE4-416F-A8C4-1DD6CFE9CA00}">
      <dgm:prSet/>
      <dgm:spPr>
        <a:solidFill>
          <a:srgbClr val="00B050"/>
        </a:solidFill>
      </dgm:spPr>
      <dgm:t>
        <a:bodyPr/>
        <a:lstStyle/>
        <a:p>
          <a:pPr algn="ctr"/>
          <a:endParaRPr lang="en-US"/>
        </a:p>
      </dgm:t>
    </dgm:pt>
    <dgm:pt modelId="{5FE12D56-3E90-4388-BCE3-6336AED9194E}" type="sibTrans" cxnId="{914FA737-9DE4-416F-A8C4-1DD6CFE9CA00}">
      <dgm:prSet/>
      <dgm:spPr/>
      <dgm:t>
        <a:bodyPr/>
        <a:lstStyle/>
        <a:p>
          <a:pPr algn="ctr"/>
          <a:endParaRPr lang="en-US"/>
        </a:p>
      </dgm:t>
    </dgm:pt>
    <dgm:pt modelId="{B7E01A5B-AEA1-4591-B9BE-A50EB6819A50}">
      <dgm:prSet phldrT="[Text]"/>
      <dgm:spPr>
        <a:solidFill>
          <a:srgbClr val="FFC000"/>
        </a:solidFill>
      </dgm:spPr>
      <dgm:t>
        <a:bodyPr/>
        <a:lstStyle/>
        <a:p>
          <a:pPr algn="ctr"/>
          <a:r>
            <a:rPr lang="en-US" dirty="0" smtClean="0"/>
            <a:t>Emergency	</a:t>
          </a:r>
          <a:endParaRPr lang="en-US" dirty="0"/>
        </a:p>
      </dgm:t>
    </dgm:pt>
    <dgm:pt modelId="{DFCE0E34-555F-4851-AA9C-FB87F5E85B6A}" type="parTrans" cxnId="{AA6F271A-6EBC-46C5-915D-1E02FE06C1A5}">
      <dgm:prSet/>
      <dgm:spPr>
        <a:solidFill>
          <a:srgbClr val="FFC000"/>
        </a:solidFill>
      </dgm:spPr>
      <dgm:t>
        <a:bodyPr/>
        <a:lstStyle/>
        <a:p>
          <a:pPr algn="ctr"/>
          <a:endParaRPr lang="en-US"/>
        </a:p>
      </dgm:t>
    </dgm:pt>
    <dgm:pt modelId="{0AA7B057-EAEB-4230-BB58-20E97492E5FD}" type="sibTrans" cxnId="{AA6F271A-6EBC-46C5-915D-1E02FE06C1A5}">
      <dgm:prSet/>
      <dgm:spPr/>
      <dgm:t>
        <a:bodyPr/>
        <a:lstStyle/>
        <a:p>
          <a:pPr algn="ctr"/>
          <a:endParaRPr lang="en-US"/>
        </a:p>
      </dgm:t>
    </dgm:pt>
    <dgm:pt modelId="{F7C47067-2B9D-4BD7-AC5B-2F0E3A32E189}" type="pres">
      <dgm:prSet presAssocID="{7C16C7BF-CC66-4F2A-94B5-20A9E377A643}" presName="Name0" presStyleCnt="0">
        <dgm:presLayoutVars>
          <dgm:chMax val="1"/>
          <dgm:dir/>
          <dgm:animLvl val="ctr"/>
          <dgm:resizeHandles val="exact"/>
        </dgm:presLayoutVars>
      </dgm:prSet>
      <dgm:spPr/>
      <dgm:t>
        <a:bodyPr/>
        <a:lstStyle/>
        <a:p>
          <a:endParaRPr lang="en-US"/>
        </a:p>
      </dgm:t>
    </dgm:pt>
    <dgm:pt modelId="{2D35028B-9C5C-4022-9226-3607B8B186D5}" type="pres">
      <dgm:prSet presAssocID="{AEB43325-E84A-43DD-B360-5E4CF7337FA1}" presName="centerShape" presStyleLbl="node0" presStyleIdx="0" presStyleCnt="1"/>
      <dgm:spPr/>
      <dgm:t>
        <a:bodyPr/>
        <a:lstStyle/>
        <a:p>
          <a:endParaRPr lang="en-US"/>
        </a:p>
      </dgm:t>
    </dgm:pt>
    <dgm:pt modelId="{C1B4B35A-8788-4448-BAF6-CF9FC9B46ED0}" type="pres">
      <dgm:prSet presAssocID="{F74B5493-AEB5-4889-8010-1F9FF1A16AFC}" presName="parTrans" presStyleLbl="sibTrans2D1" presStyleIdx="0" presStyleCnt="6"/>
      <dgm:spPr/>
      <dgm:t>
        <a:bodyPr/>
        <a:lstStyle/>
        <a:p>
          <a:endParaRPr lang="en-US"/>
        </a:p>
      </dgm:t>
    </dgm:pt>
    <dgm:pt modelId="{DDBE604F-AED3-4DD2-977C-98904EA5938C}" type="pres">
      <dgm:prSet presAssocID="{F74B5493-AEB5-4889-8010-1F9FF1A16AFC}" presName="connectorText" presStyleLbl="sibTrans2D1" presStyleIdx="0" presStyleCnt="6"/>
      <dgm:spPr/>
      <dgm:t>
        <a:bodyPr/>
        <a:lstStyle/>
        <a:p>
          <a:endParaRPr lang="en-US"/>
        </a:p>
      </dgm:t>
    </dgm:pt>
    <dgm:pt modelId="{25B1B57C-21ED-423F-88D6-3B22187DA622}" type="pres">
      <dgm:prSet presAssocID="{49123C01-AF5E-4BE7-B71B-C9CD699BCD7C}" presName="node" presStyleLbl="node1" presStyleIdx="0" presStyleCnt="6">
        <dgm:presLayoutVars>
          <dgm:bulletEnabled val="1"/>
        </dgm:presLayoutVars>
      </dgm:prSet>
      <dgm:spPr/>
      <dgm:t>
        <a:bodyPr/>
        <a:lstStyle/>
        <a:p>
          <a:endParaRPr lang="en-US"/>
        </a:p>
      </dgm:t>
    </dgm:pt>
    <dgm:pt modelId="{3D26F4B6-D8E2-4F36-8AE3-2D157120CA4B}" type="pres">
      <dgm:prSet presAssocID="{5C2D18FC-89D4-4BC0-9D4C-DCA1B434320D}" presName="parTrans" presStyleLbl="sibTrans2D1" presStyleIdx="1" presStyleCnt="6"/>
      <dgm:spPr/>
      <dgm:t>
        <a:bodyPr/>
        <a:lstStyle/>
        <a:p>
          <a:endParaRPr lang="en-US"/>
        </a:p>
      </dgm:t>
    </dgm:pt>
    <dgm:pt modelId="{B3C511C1-F0D3-4F1C-932E-9D58F9C7F0A5}" type="pres">
      <dgm:prSet presAssocID="{5C2D18FC-89D4-4BC0-9D4C-DCA1B434320D}" presName="connectorText" presStyleLbl="sibTrans2D1" presStyleIdx="1" presStyleCnt="6"/>
      <dgm:spPr/>
      <dgm:t>
        <a:bodyPr/>
        <a:lstStyle/>
        <a:p>
          <a:endParaRPr lang="en-US"/>
        </a:p>
      </dgm:t>
    </dgm:pt>
    <dgm:pt modelId="{0132E0AB-21DA-4047-BAE8-6B75CFA66A74}" type="pres">
      <dgm:prSet presAssocID="{75406B63-C97E-40C8-8670-0A72A7D04240}" presName="node" presStyleLbl="node1" presStyleIdx="1" presStyleCnt="6">
        <dgm:presLayoutVars>
          <dgm:bulletEnabled val="1"/>
        </dgm:presLayoutVars>
      </dgm:prSet>
      <dgm:spPr/>
      <dgm:t>
        <a:bodyPr/>
        <a:lstStyle/>
        <a:p>
          <a:endParaRPr lang="en-US"/>
        </a:p>
      </dgm:t>
    </dgm:pt>
    <dgm:pt modelId="{FB39BD1E-2668-49BE-A64D-8C0AA2BE3A16}" type="pres">
      <dgm:prSet presAssocID="{08C54453-ADE3-42EA-927A-DD2F46DF49A4}" presName="parTrans" presStyleLbl="sibTrans2D1" presStyleIdx="2" presStyleCnt="6"/>
      <dgm:spPr/>
      <dgm:t>
        <a:bodyPr/>
        <a:lstStyle/>
        <a:p>
          <a:endParaRPr lang="en-US"/>
        </a:p>
      </dgm:t>
    </dgm:pt>
    <dgm:pt modelId="{7AC8982B-59DF-471C-9081-86F01AB56D0D}" type="pres">
      <dgm:prSet presAssocID="{08C54453-ADE3-42EA-927A-DD2F46DF49A4}" presName="connectorText" presStyleLbl="sibTrans2D1" presStyleIdx="2" presStyleCnt="6"/>
      <dgm:spPr/>
      <dgm:t>
        <a:bodyPr/>
        <a:lstStyle/>
        <a:p>
          <a:endParaRPr lang="en-US"/>
        </a:p>
      </dgm:t>
    </dgm:pt>
    <dgm:pt modelId="{360F45DB-2062-4D0C-ADE9-841E85500522}" type="pres">
      <dgm:prSet presAssocID="{D1CF3EA7-EBB6-4CAB-A8E2-999A4D252FB7}" presName="node" presStyleLbl="node1" presStyleIdx="2" presStyleCnt="6">
        <dgm:presLayoutVars>
          <dgm:bulletEnabled val="1"/>
        </dgm:presLayoutVars>
      </dgm:prSet>
      <dgm:spPr/>
      <dgm:t>
        <a:bodyPr/>
        <a:lstStyle/>
        <a:p>
          <a:endParaRPr lang="en-US"/>
        </a:p>
      </dgm:t>
    </dgm:pt>
    <dgm:pt modelId="{EC575EB9-1140-42F3-A116-37CB945622CC}" type="pres">
      <dgm:prSet presAssocID="{DFCE0E34-555F-4851-AA9C-FB87F5E85B6A}" presName="parTrans" presStyleLbl="sibTrans2D1" presStyleIdx="3" presStyleCnt="6" custLinFactNeighborX="-11416" custLinFactNeighborY="6571"/>
      <dgm:spPr/>
      <dgm:t>
        <a:bodyPr/>
        <a:lstStyle/>
        <a:p>
          <a:endParaRPr lang="en-US"/>
        </a:p>
      </dgm:t>
    </dgm:pt>
    <dgm:pt modelId="{06283101-5449-4D3F-8DDB-03DE137F4BDF}" type="pres">
      <dgm:prSet presAssocID="{DFCE0E34-555F-4851-AA9C-FB87F5E85B6A}" presName="connectorText" presStyleLbl="sibTrans2D1" presStyleIdx="3" presStyleCnt="6"/>
      <dgm:spPr/>
      <dgm:t>
        <a:bodyPr/>
        <a:lstStyle/>
        <a:p>
          <a:endParaRPr lang="en-US"/>
        </a:p>
      </dgm:t>
    </dgm:pt>
    <dgm:pt modelId="{8E0C049D-65E9-4D59-AFA2-136C25F49EF1}" type="pres">
      <dgm:prSet presAssocID="{B7E01A5B-AEA1-4591-B9BE-A50EB6819A50}" presName="node" presStyleLbl="node1" presStyleIdx="3" presStyleCnt="6">
        <dgm:presLayoutVars>
          <dgm:bulletEnabled val="1"/>
        </dgm:presLayoutVars>
      </dgm:prSet>
      <dgm:spPr/>
      <dgm:t>
        <a:bodyPr/>
        <a:lstStyle/>
        <a:p>
          <a:endParaRPr lang="en-US"/>
        </a:p>
      </dgm:t>
    </dgm:pt>
    <dgm:pt modelId="{F4483085-BA39-42F2-A48B-9F3DB4CC38EE}" type="pres">
      <dgm:prSet presAssocID="{9B08BA52-7B22-42E2-9EC7-DFC7854C9707}" presName="parTrans" presStyleLbl="sibTrans2D1" presStyleIdx="4" presStyleCnt="6"/>
      <dgm:spPr/>
      <dgm:t>
        <a:bodyPr/>
        <a:lstStyle/>
        <a:p>
          <a:endParaRPr lang="en-US"/>
        </a:p>
      </dgm:t>
    </dgm:pt>
    <dgm:pt modelId="{582A67FF-44FA-4AB7-95CA-A3EA5A64A37F}" type="pres">
      <dgm:prSet presAssocID="{9B08BA52-7B22-42E2-9EC7-DFC7854C9707}" presName="connectorText" presStyleLbl="sibTrans2D1" presStyleIdx="4" presStyleCnt="6"/>
      <dgm:spPr/>
      <dgm:t>
        <a:bodyPr/>
        <a:lstStyle/>
        <a:p>
          <a:endParaRPr lang="en-US"/>
        </a:p>
      </dgm:t>
    </dgm:pt>
    <dgm:pt modelId="{593D2573-5F6B-499B-8A1E-8A766AFEC3A9}" type="pres">
      <dgm:prSet presAssocID="{622E4A8D-AF72-4DD2-9B95-9DB1F77C012C}" presName="node" presStyleLbl="node1" presStyleIdx="4" presStyleCnt="6">
        <dgm:presLayoutVars>
          <dgm:bulletEnabled val="1"/>
        </dgm:presLayoutVars>
      </dgm:prSet>
      <dgm:spPr/>
      <dgm:t>
        <a:bodyPr/>
        <a:lstStyle/>
        <a:p>
          <a:endParaRPr lang="en-US"/>
        </a:p>
      </dgm:t>
    </dgm:pt>
    <dgm:pt modelId="{68BC0D01-2EC9-4029-A4E0-DB71B3598F17}" type="pres">
      <dgm:prSet presAssocID="{018FEEC1-2E2E-4CEF-AC9B-9EF768870163}" presName="parTrans" presStyleLbl="sibTrans2D1" presStyleIdx="5" presStyleCnt="6"/>
      <dgm:spPr/>
      <dgm:t>
        <a:bodyPr/>
        <a:lstStyle/>
        <a:p>
          <a:endParaRPr lang="en-US"/>
        </a:p>
      </dgm:t>
    </dgm:pt>
    <dgm:pt modelId="{2CFF6F18-0BDC-4A02-873C-AFC339EF0384}" type="pres">
      <dgm:prSet presAssocID="{018FEEC1-2E2E-4CEF-AC9B-9EF768870163}" presName="connectorText" presStyleLbl="sibTrans2D1" presStyleIdx="5" presStyleCnt="6"/>
      <dgm:spPr/>
      <dgm:t>
        <a:bodyPr/>
        <a:lstStyle/>
        <a:p>
          <a:endParaRPr lang="en-US"/>
        </a:p>
      </dgm:t>
    </dgm:pt>
    <dgm:pt modelId="{FDC5E00F-1074-4707-894F-3125B2FE2F13}" type="pres">
      <dgm:prSet presAssocID="{DA867D13-DA3C-4F53-83EB-54D50D99089B}" presName="node" presStyleLbl="node1" presStyleIdx="5" presStyleCnt="6">
        <dgm:presLayoutVars>
          <dgm:bulletEnabled val="1"/>
        </dgm:presLayoutVars>
      </dgm:prSet>
      <dgm:spPr/>
      <dgm:t>
        <a:bodyPr/>
        <a:lstStyle/>
        <a:p>
          <a:endParaRPr lang="en-US"/>
        </a:p>
      </dgm:t>
    </dgm:pt>
  </dgm:ptLst>
  <dgm:cxnLst>
    <dgm:cxn modelId="{E532FA1D-B6F1-4CF1-9039-69CB0BC17881}" type="presOf" srcId="{08C54453-ADE3-42EA-927A-DD2F46DF49A4}" destId="{FB39BD1E-2668-49BE-A64D-8C0AA2BE3A16}" srcOrd="0" destOrd="0" presId="urn:microsoft.com/office/officeart/2005/8/layout/radial5"/>
    <dgm:cxn modelId="{3289F47C-84E4-4248-94A3-86EAF064FBE9}" type="presOf" srcId="{DA867D13-DA3C-4F53-83EB-54D50D99089B}" destId="{FDC5E00F-1074-4707-894F-3125B2FE2F13}" srcOrd="0" destOrd="0" presId="urn:microsoft.com/office/officeart/2005/8/layout/radial5"/>
    <dgm:cxn modelId="{3BA74BB5-A6EA-42AB-B12C-45543E625528}" type="presOf" srcId="{DFCE0E34-555F-4851-AA9C-FB87F5E85B6A}" destId="{EC575EB9-1140-42F3-A116-37CB945622CC}" srcOrd="0" destOrd="0" presId="urn:microsoft.com/office/officeart/2005/8/layout/radial5"/>
    <dgm:cxn modelId="{B2678EF6-F474-4DD0-B895-52A552DC08C2}" type="presOf" srcId="{622E4A8D-AF72-4DD2-9B95-9DB1F77C012C}" destId="{593D2573-5F6B-499B-8A1E-8A766AFEC3A9}" srcOrd="0" destOrd="0" presId="urn:microsoft.com/office/officeart/2005/8/layout/radial5"/>
    <dgm:cxn modelId="{4AD7E3E5-17D8-4B09-8BCE-83272102F88F}" type="presOf" srcId="{9B08BA52-7B22-42E2-9EC7-DFC7854C9707}" destId="{582A67FF-44FA-4AB7-95CA-A3EA5A64A37F}" srcOrd="1" destOrd="0" presId="urn:microsoft.com/office/officeart/2005/8/layout/radial5"/>
    <dgm:cxn modelId="{08F81145-F030-469A-81E6-F896E1C5FEB5}" type="presOf" srcId="{5C2D18FC-89D4-4BC0-9D4C-DCA1B434320D}" destId="{B3C511C1-F0D3-4F1C-932E-9D58F9C7F0A5}" srcOrd="1" destOrd="0" presId="urn:microsoft.com/office/officeart/2005/8/layout/radial5"/>
    <dgm:cxn modelId="{69EE4ABC-E82A-4F88-8F8A-A3A0583AD0B8}" type="presOf" srcId="{08C54453-ADE3-42EA-927A-DD2F46DF49A4}" destId="{7AC8982B-59DF-471C-9081-86F01AB56D0D}" srcOrd="1" destOrd="0" presId="urn:microsoft.com/office/officeart/2005/8/layout/radial5"/>
    <dgm:cxn modelId="{65A94C74-FBE5-40FA-8F11-8CFE69DEA9DA}" srcId="{AEB43325-E84A-43DD-B360-5E4CF7337FA1}" destId="{49123C01-AF5E-4BE7-B71B-C9CD699BCD7C}" srcOrd="0" destOrd="0" parTransId="{F74B5493-AEB5-4889-8010-1F9FF1A16AFC}" sibTransId="{5D45E457-C671-4A5A-9742-9B54AF5CEFA4}"/>
    <dgm:cxn modelId="{7019BADE-C760-487A-BC1C-515E3B629C5E}" type="presOf" srcId="{F74B5493-AEB5-4889-8010-1F9FF1A16AFC}" destId="{DDBE604F-AED3-4DD2-977C-98904EA5938C}" srcOrd="1" destOrd="0" presId="urn:microsoft.com/office/officeart/2005/8/layout/radial5"/>
    <dgm:cxn modelId="{5542BAFF-B8CA-4013-A6D2-AA1A197EB464}" srcId="{AEB43325-E84A-43DD-B360-5E4CF7337FA1}" destId="{DA867D13-DA3C-4F53-83EB-54D50D99089B}" srcOrd="5" destOrd="0" parTransId="{018FEEC1-2E2E-4CEF-AC9B-9EF768870163}" sibTransId="{7AD88500-2F5E-4F92-9B7E-2537BAB5E949}"/>
    <dgm:cxn modelId="{A35F90DD-8BC8-4B87-824C-F61D1D5D444C}" type="presOf" srcId="{7C16C7BF-CC66-4F2A-94B5-20A9E377A643}" destId="{F7C47067-2B9D-4BD7-AC5B-2F0E3A32E189}" srcOrd="0" destOrd="0" presId="urn:microsoft.com/office/officeart/2005/8/layout/radial5"/>
    <dgm:cxn modelId="{E89826B5-1B0D-46E1-B811-4D17226C733C}" type="presOf" srcId="{DFCE0E34-555F-4851-AA9C-FB87F5E85B6A}" destId="{06283101-5449-4D3F-8DDB-03DE137F4BDF}" srcOrd="1" destOrd="0" presId="urn:microsoft.com/office/officeart/2005/8/layout/radial5"/>
    <dgm:cxn modelId="{4E3E04C4-24D6-413A-9B93-6E9416AFD009}" type="presOf" srcId="{5C2D18FC-89D4-4BC0-9D4C-DCA1B434320D}" destId="{3D26F4B6-D8E2-4F36-8AE3-2D157120CA4B}" srcOrd="0" destOrd="0" presId="urn:microsoft.com/office/officeart/2005/8/layout/radial5"/>
    <dgm:cxn modelId="{AA6F271A-6EBC-46C5-915D-1E02FE06C1A5}" srcId="{AEB43325-E84A-43DD-B360-5E4CF7337FA1}" destId="{B7E01A5B-AEA1-4591-B9BE-A50EB6819A50}" srcOrd="3" destOrd="0" parTransId="{DFCE0E34-555F-4851-AA9C-FB87F5E85B6A}" sibTransId="{0AA7B057-EAEB-4230-BB58-20E97492E5FD}"/>
    <dgm:cxn modelId="{B15D22B1-2A86-4B93-825A-32D55F20E2A0}" srcId="{AEB43325-E84A-43DD-B360-5E4CF7337FA1}" destId="{622E4A8D-AF72-4DD2-9B95-9DB1F77C012C}" srcOrd="4" destOrd="0" parTransId="{9B08BA52-7B22-42E2-9EC7-DFC7854C9707}" sibTransId="{C8F215BE-E0A6-4981-8FF2-0DD27AAE3B61}"/>
    <dgm:cxn modelId="{51825494-5483-431A-B67A-A96D101AB71F}" type="presOf" srcId="{018FEEC1-2E2E-4CEF-AC9B-9EF768870163}" destId="{2CFF6F18-0BDC-4A02-873C-AFC339EF0384}" srcOrd="1" destOrd="0" presId="urn:microsoft.com/office/officeart/2005/8/layout/radial5"/>
    <dgm:cxn modelId="{C9146AF1-655E-45C7-8605-53698FF5280A}" type="presOf" srcId="{D1CF3EA7-EBB6-4CAB-A8E2-999A4D252FB7}" destId="{360F45DB-2062-4D0C-ADE9-841E85500522}" srcOrd="0" destOrd="0" presId="urn:microsoft.com/office/officeart/2005/8/layout/radial5"/>
    <dgm:cxn modelId="{4CBEECBA-8E06-4BC5-A88D-8E905BBCB1F2}" type="presOf" srcId="{AEB43325-E84A-43DD-B360-5E4CF7337FA1}" destId="{2D35028B-9C5C-4022-9226-3607B8B186D5}" srcOrd="0" destOrd="0" presId="urn:microsoft.com/office/officeart/2005/8/layout/radial5"/>
    <dgm:cxn modelId="{7B2C1573-7393-4D1A-AA0C-7B6C610E0F4D}" type="presOf" srcId="{49123C01-AF5E-4BE7-B71B-C9CD699BCD7C}" destId="{25B1B57C-21ED-423F-88D6-3B22187DA622}" srcOrd="0" destOrd="0" presId="urn:microsoft.com/office/officeart/2005/8/layout/radial5"/>
    <dgm:cxn modelId="{914FA737-9DE4-416F-A8C4-1DD6CFE9CA00}" srcId="{AEB43325-E84A-43DD-B360-5E4CF7337FA1}" destId="{D1CF3EA7-EBB6-4CAB-A8E2-999A4D252FB7}" srcOrd="2" destOrd="0" parTransId="{08C54453-ADE3-42EA-927A-DD2F46DF49A4}" sibTransId="{5FE12D56-3E90-4388-BCE3-6336AED9194E}"/>
    <dgm:cxn modelId="{FE9C0D7F-2FC0-4A03-8051-C1E1BF63AE94}" type="presOf" srcId="{9B08BA52-7B22-42E2-9EC7-DFC7854C9707}" destId="{F4483085-BA39-42F2-A48B-9F3DB4CC38EE}" srcOrd="0" destOrd="0" presId="urn:microsoft.com/office/officeart/2005/8/layout/radial5"/>
    <dgm:cxn modelId="{0F78B966-8C05-4A1D-B476-69CCC2E8D4B8}" type="presOf" srcId="{75406B63-C97E-40C8-8670-0A72A7D04240}" destId="{0132E0AB-21DA-4047-BAE8-6B75CFA66A74}" srcOrd="0" destOrd="0" presId="urn:microsoft.com/office/officeart/2005/8/layout/radial5"/>
    <dgm:cxn modelId="{301E0370-D4D3-4E88-86A2-E453E98226FB}" type="presOf" srcId="{018FEEC1-2E2E-4CEF-AC9B-9EF768870163}" destId="{68BC0D01-2EC9-4029-A4E0-DB71B3598F17}" srcOrd="0" destOrd="0" presId="urn:microsoft.com/office/officeart/2005/8/layout/radial5"/>
    <dgm:cxn modelId="{347404DE-B5DC-44F8-AE89-02FEAE29254A}" srcId="{7C16C7BF-CC66-4F2A-94B5-20A9E377A643}" destId="{AEB43325-E84A-43DD-B360-5E4CF7337FA1}" srcOrd="0" destOrd="0" parTransId="{4D50C886-D00B-4160-8F17-475065E17660}" sibTransId="{3234CBD7-63BE-4D98-BA72-D30DFD210983}"/>
    <dgm:cxn modelId="{62462E93-D200-4498-BE32-7A0DA5125697}" type="presOf" srcId="{B7E01A5B-AEA1-4591-B9BE-A50EB6819A50}" destId="{8E0C049D-65E9-4D59-AFA2-136C25F49EF1}" srcOrd="0" destOrd="0" presId="urn:microsoft.com/office/officeart/2005/8/layout/radial5"/>
    <dgm:cxn modelId="{320D344D-7D2D-4B0A-8215-D7ADD27F8C8E}" type="presOf" srcId="{F74B5493-AEB5-4889-8010-1F9FF1A16AFC}" destId="{C1B4B35A-8788-4448-BAF6-CF9FC9B46ED0}" srcOrd="0" destOrd="0" presId="urn:microsoft.com/office/officeart/2005/8/layout/radial5"/>
    <dgm:cxn modelId="{CB85C78E-2B24-4A80-87AD-2CD01067F26B}" srcId="{AEB43325-E84A-43DD-B360-5E4CF7337FA1}" destId="{75406B63-C97E-40C8-8670-0A72A7D04240}" srcOrd="1" destOrd="0" parTransId="{5C2D18FC-89D4-4BC0-9D4C-DCA1B434320D}" sibTransId="{79F850DE-4D03-4172-A1B9-B95203DC30F7}"/>
    <dgm:cxn modelId="{93407F3A-F97C-4ACC-8B2F-6E742A260404}" type="presParOf" srcId="{F7C47067-2B9D-4BD7-AC5B-2F0E3A32E189}" destId="{2D35028B-9C5C-4022-9226-3607B8B186D5}" srcOrd="0" destOrd="0" presId="urn:microsoft.com/office/officeart/2005/8/layout/radial5"/>
    <dgm:cxn modelId="{C6667757-7EAD-4A45-8A45-16DE94E249D7}" type="presParOf" srcId="{F7C47067-2B9D-4BD7-AC5B-2F0E3A32E189}" destId="{C1B4B35A-8788-4448-BAF6-CF9FC9B46ED0}" srcOrd="1" destOrd="0" presId="urn:microsoft.com/office/officeart/2005/8/layout/radial5"/>
    <dgm:cxn modelId="{EFC784CF-4C26-40E4-A167-5E4C6AB19966}" type="presParOf" srcId="{C1B4B35A-8788-4448-BAF6-CF9FC9B46ED0}" destId="{DDBE604F-AED3-4DD2-977C-98904EA5938C}" srcOrd="0" destOrd="0" presId="urn:microsoft.com/office/officeart/2005/8/layout/radial5"/>
    <dgm:cxn modelId="{261CB32D-9C27-4AE7-949F-D346514D2016}" type="presParOf" srcId="{F7C47067-2B9D-4BD7-AC5B-2F0E3A32E189}" destId="{25B1B57C-21ED-423F-88D6-3B22187DA622}" srcOrd="2" destOrd="0" presId="urn:microsoft.com/office/officeart/2005/8/layout/radial5"/>
    <dgm:cxn modelId="{EDA7C1FF-3F24-4948-A37F-8482A5DEA5C6}" type="presParOf" srcId="{F7C47067-2B9D-4BD7-AC5B-2F0E3A32E189}" destId="{3D26F4B6-D8E2-4F36-8AE3-2D157120CA4B}" srcOrd="3" destOrd="0" presId="urn:microsoft.com/office/officeart/2005/8/layout/radial5"/>
    <dgm:cxn modelId="{9D7417C7-B8DC-4C1A-8B6E-02553A58FF7D}" type="presParOf" srcId="{3D26F4B6-D8E2-4F36-8AE3-2D157120CA4B}" destId="{B3C511C1-F0D3-4F1C-932E-9D58F9C7F0A5}" srcOrd="0" destOrd="0" presId="urn:microsoft.com/office/officeart/2005/8/layout/radial5"/>
    <dgm:cxn modelId="{EAAF911D-59EF-43A0-957B-3E40A58F0664}" type="presParOf" srcId="{F7C47067-2B9D-4BD7-AC5B-2F0E3A32E189}" destId="{0132E0AB-21DA-4047-BAE8-6B75CFA66A74}" srcOrd="4" destOrd="0" presId="urn:microsoft.com/office/officeart/2005/8/layout/radial5"/>
    <dgm:cxn modelId="{3B55C20A-7A07-4193-A320-8878E3E57565}" type="presParOf" srcId="{F7C47067-2B9D-4BD7-AC5B-2F0E3A32E189}" destId="{FB39BD1E-2668-49BE-A64D-8C0AA2BE3A16}" srcOrd="5" destOrd="0" presId="urn:microsoft.com/office/officeart/2005/8/layout/radial5"/>
    <dgm:cxn modelId="{04322BF9-6CDD-4E05-BF54-2FFF417BF435}" type="presParOf" srcId="{FB39BD1E-2668-49BE-A64D-8C0AA2BE3A16}" destId="{7AC8982B-59DF-471C-9081-86F01AB56D0D}" srcOrd="0" destOrd="0" presId="urn:microsoft.com/office/officeart/2005/8/layout/radial5"/>
    <dgm:cxn modelId="{6D8340D6-F823-49E6-9C9A-BA622645DDEA}" type="presParOf" srcId="{F7C47067-2B9D-4BD7-AC5B-2F0E3A32E189}" destId="{360F45DB-2062-4D0C-ADE9-841E85500522}" srcOrd="6" destOrd="0" presId="urn:microsoft.com/office/officeart/2005/8/layout/radial5"/>
    <dgm:cxn modelId="{5CCC17D3-7433-4A7A-A77B-501EB8A9D153}" type="presParOf" srcId="{F7C47067-2B9D-4BD7-AC5B-2F0E3A32E189}" destId="{EC575EB9-1140-42F3-A116-37CB945622CC}" srcOrd="7" destOrd="0" presId="urn:microsoft.com/office/officeart/2005/8/layout/radial5"/>
    <dgm:cxn modelId="{306D0FAD-E09A-4FC6-9842-951E96269FF9}" type="presParOf" srcId="{EC575EB9-1140-42F3-A116-37CB945622CC}" destId="{06283101-5449-4D3F-8DDB-03DE137F4BDF}" srcOrd="0" destOrd="0" presId="urn:microsoft.com/office/officeart/2005/8/layout/radial5"/>
    <dgm:cxn modelId="{84E630D6-995E-42AD-A183-969CBB53ABA9}" type="presParOf" srcId="{F7C47067-2B9D-4BD7-AC5B-2F0E3A32E189}" destId="{8E0C049D-65E9-4D59-AFA2-136C25F49EF1}" srcOrd="8" destOrd="0" presId="urn:microsoft.com/office/officeart/2005/8/layout/radial5"/>
    <dgm:cxn modelId="{BCBA4E92-26B8-45A0-97C0-5D1B7D26EB0C}" type="presParOf" srcId="{F7C47067-2B9D-4BD7-AC5B-2F0E3A32E189}" destId="{F4483085-BA39-42F2-A48B-9F3DB4CC38EE}" srcOrd="9" destOrd="0" presId="urn:microsoft.com/office/officeart/2005/8/layout/radial5"/>
    <dgm:cxn modelId="{DD39C869-C24A-4979-AA87-B0DC14B087A7}" type="presParOf" srcId="{F4483085-BA39-42F2-A48B-9F3DB4CC38EE}" destId="{582A67FF-44FA-4AB7-95CA-A3EA5A64A37F}" srcOrd="0" destOrd="0" presId="urn:microsoft.com/office/officeart/2005/8/layout/radial5"/>
    <dgm:cxn modelId="{CB8094A1-D517-4F90-9D7A-CD73163E5D23}" type="presParOf" srcId="{F7C47067-2B9D-4BD7-AC5B-2F0E3A32E189}" destId="{593D2573-5F6B-499B-8A1E-8A766AFEC3A9}" srcOrd="10" destOrd="0" presId="urn:microsoft.com/office/officeart/2005/8/layout/radial5"/>
    <dgm:cxn modelId="{082A8F27-1DA7-4E7B-AE92-5EB442ABFD47}" type="presParOf" srcId="{F7C47067-2B9D-4BD7-AC5B-2F0E3A32E189}" destId="{68BC0D01-2EC9-4029-A4E0-DB71B3598F17}" srcOrd="11" destOrd="0" presId="urn:microsoft.com/office/officeart/2005/8/layout/radial5"/>
    <dgm:cxn modelId="{0B80CDC6-EB6A-4B87-90FD-4F9618BB222F}" type="presParOf" srcId="{68BC0D01-2EC9-4029-A4E0-DB71B3598F17}" destId="{2CFF6F18-0BDC-4A02-873C-AFC339EF0384}" srcOrd="0" destOrd="0" presId="urn:microsoft.com/office/officeart/2005/8/layout/radial5"/>
    <dgm:cxn modelId="{2C4570C7-3641-4EF9-AA91-10A126AD306D}" type="presParOf" srcId="{F7C47067-2B9D-4BD7-AC5B-2F0E3A32E189}" destId="{FDC5E00F-1074-4707-894F-3125B2FE2F1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031E6-1256-4FE0-A115-24233A5D4C05}" type="doc">
      <dgm:prSet loTypeId="urn:microsoft.com/office/officeart/2005/8/layout/default#1" loCatId="list" qsTypeId="urn:microsoft.com/office/officeart/2005/8/quickstyle/simple1#4" qsCatId="simple" csTypeId="urn:microsoft.com/office/officeart/2005/8/colors/colorful2" csCatId="colorful" phldr="1"/>
      <dgm:spPr>
        <a:scene3d>
          <a:camera prst="orthographicFront">
            <a:rot lat="0" lon="0" rev="0"/>
          </a:camera>
          <a:lightRig rig="glow" dir="t">
            <a:rot lat="0" lon="0" rev="14100000"/>
          </a:lightRig>
        </a:scene3d>
      </dgm:spPr>
      <dgm:t>
        <a:bodyPr/>
        <a:lstStyle/>
        <a:p>
          <a:endParaRPr lang="en-US"/>
        </a:p>
      </dgm:t>
    </dgm:pt>
    <dgm:pt modelId="{A478DF38-DD57-478A-9E34-0DA6B1F2957E}">
      <dgm:prSet phldrT="[Text]"/>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smtClean="0"/>
            <a:t>Preserving Sight</a:t>
          </a:r>
          <a:endParaRPr lang="en-US" dirty="0"/>
        </a:p>
      </dgm:t>
    </dgm:pt>
    <dgm:pt modelId="{192804FF-9656-4897-8735-CCD45D95CA67}" type="parTrans" cxnId="{035A388A-6B1B-46A2-A9AB-4B6696608D17}">
      <dgm:prSet/>
      <dgm:spPr/>
      <dgm:t>
        <a:bodyPr/>
        <a:lstStyle/>
        <a:p>
          <a:endParaRPr lang="en-US"/>
        </a:p>
      </dgm:t>
    </dgm:pt>
    <dgm:pt modelId="{8971052A-70D4-4634-BA7F-C72CABC65B74}" type="sibTrans" cxnId="{035A388A-6B1B-46A2-A9AB-4B6696608D17}">
      <dgm:prSet/>
      <dgm:spPr/>
      <dgm:t>
        <a:bodyPr/>
        <a:lstStyle/>
        <a:p>
          <a:endParaRPr lang="en-US"/>
        </a:p>
      </dgm:t>
    </dgm:pt>
    <dgm:pt modelId="{022267F4-F22A-47B9-9C5B-FA2117AC9C99}">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smtClean="0"/>
            <a:t>Serving Youth</a:t>
          </a:r>
          <a:endParaRPr lang="en-US" dirty="0"/>
        </a:p>
      </dgm:t>
    </dgm:pt>
    <dgm:pt modelId="{94B061A3-1BE9-4A57-9617-0A01271D5740}" type="parTrans" cxnId="{373DCE11-0E67-40AE-9B30-BE99E1680C63}">
      <dgm:prSet/>
      <dgm:spPr/>
      <dgm:t>
        <a:bodyPr/>
        <a:lstStyle/>
        <a:p>
          <a:endParaRPr lang="en-US"/>
        </a:p>
      </dgm:t>
    </dgm:pt>
    <dgm:pt modelId="{05637980-006A-4082-9893-961B99336131}" type="sibTrans" cxnId="{373DCE11-0E67-40AE-9B30-BE99E1680C63}">
      <dgm:prSet/>
      <dgm:spPr/>
      <dgm:t>
        <a:bodyPr/>
        <a:lstStyle/>
        <a:p>
          <a:endParaRPr lang="en-US"/>
        </a:p>
      </dgm:t>
    </dgm:pt>
    <dgm:pt modelId="{686DAE87-E2DD-4771-AAD8-AEDDF8198A6A}">
      <dgm:prSet phldrT="[Text]"/>
      <dgm:spPr>
        <a:solidFill>
          <a:srgbClr val="FFC00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smtClean="0"/>
            <a:t>Promoting Health</a:t>
          </a:r>
          <a:endParaRPr lang="en-US" dirty="0"/>
        </a:p>
      </dgm:t>
    </dgm:pt>
    <dgm:pt modelId="{F268A6F6-F225-4E77-9ED3-62A36989E72F}" type="parTrans" cxnId="{4D247C63-7341-41A2-8B9C-663B83EEB270}">
      <dgm:prSet/>
      <dgm:spPr/>
      <dgm:t>
        <a:bodyPr/>
        <a:lstStyle/>
        <a:p>
          <a:endParaRPr lang="en-US"/>
        </a:p>
      </dgm:t>
    </dgm:pt>
    <dgm:pt modelId="{584764FD-D5CF-4F57-A4AC-0A7C066A4397}" type="sibTrans" cxnId="{4D247C63-7341-41A2-8B9C-663B83EEB270}">
      <dgm:prSet/>
      <dgm:spPr/>
      <dgm:t>
        <a:bodyPr/>
        <a:lstStyle/>
        <a:p>
          <a:endParaRPr lang="en-US"/>
        </a:p>
      </dgm:t>
    </dgm:pt>
    <dgm:pt modelId="{48F3347A-549D-41A6-A179-6024F0119E95}">
      <dgm:prSet/>
      <dgm:spPr>
        <a:solidFill>
          <a:srgbClr val="008E40"/>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dirty="0" smtClean="0"/>
            <a:t>Combating Disability</a:t>
          </a:r>
          <a:endParaRPr lang="en-US" dirty="0"/>
        </a:p>
      </dgm:t>
    </dgm:pt>
    <dgm:pt modelId="{F93EEB54-A793-4FD8-B904-EFF517D5B532}" type="parTrans" cxnId="{42F45EAD-9517-4472-A502-5C3985B70767}">
      <dgm:prSet/>
      <dgm:spPr/>
      <dgm:t>
        <a:bodyPr/>
        <a:lstStyle/>
        <a:p>
          <a:endParaRPr lang="en-US"/>
        </a:p>
      </dgm:t>
    </dgm:pt>
    <dgm:pt modelId="{A256699B-91FE-4465-83BB-55A312148CE9}" type="sibTrans" cxnId="{42F45EAD-9517-4472-A502-5C3985B70767}">
      <dgm:prSet/>
      <dgm:spPr/>
      <dgm:t>
        <a:bodyPr/>
        <a:lstStyle/>
        <a:p>
          <a:endParaRPr lang="en-US"/>
        </a:p>
      </dgm:t>
    </dgm:pt>
    <dgm:pt modelId="{A6D85057-3F2E-4588-9F7D-07CBBAD890D3}" type="pres">
      <dgm:prSet presAssocID="{93D031E6-1256-4FE0-A115-24233A5D4C05}" presName="diagram" presStyleCnt="0">
        <dgm:presLayoutVars>
          <dgm:dir/>
          <dgm:resizeHandles val="exact"/>
        </dgm:presLayoutVars>
      </dgm:prSet>
      <dgm:spPr/>
      <dgm:t>
        <a:bodyPr/>
        <a:lstStyle/>
        <a:p>
          <a:endParaRPr lang="en-US"/>
        </a:p>
      </dgm:t>
    </dgm:pt>
    <dgm:pt modelId="{27C7E772-5C59-47F1-B930-F3061D33322D}" type="pres">
      <dgm:prSet presAssocID="{A478DF38-DD57-478A-9E34-0DA6B1F2957E}" presName="node" presStyleLbl="node1" presStyleIdx="0" presStyleCnt="4">
        <dgm:presLayoutVars>
          <dgm:bulletEnabled val="1"/>
        </dgm:presLayoutVars>
      </dgm:prSet>
      <dgm:spPr/>
      <dgm:t>
        <a:bodyPr/>
        <a:lstStyle/>
        <a:p>
          <a:endParaRPr lang="en-US"/>
        </a:p>
      </dgm:t>
    </dgm:pt>
    <dgm:pt modelId="{0FFDBCB0-FFA6-40A0-ABC8-6E980A20CD3D}" type="pres">
      <dgm:prSet presAssocID="{8971052A-70D4-4634-BA7F-C72CABC65B74}"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BDE1ACF8-5D30-49C0-BB52-4E75CCEF09BE}" type="pres">
      <dgm:prSet presAssocID="{686DAE87-E2DD-4771-AAD8-AEDDF8198A6A}" presName="node" presStyleLbl="node1" presStyleIdx="1" presStyleCnt="4">
        <dgm:presLayoutVars>
          <dgm:bulletEnabled val="1"/>
        </dgm:presLayoutVars>
      </dgm:prSet>
      <dgm:spPr/>
      <dgm:t>
        <a:bodyPr/>
        <a:lstStyle/>
        <a:p>
          <a:endParaRPr lang="en-US"/>
        </a:p>
      </dgm:t>
    </dgm:pt>
    <dgm:pt modelId="{348826FC-B779-4407-92EC-A59106EDC7B1}" type="pres">
      <dgm:prSet presAssocID="{584764FD-D5CF-4F57-A4AC-0A7C066A4397}"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D487EE50-625F-4189-A876-D78656C15F70}" type="pres">
      <dgm:prSet presAssocID="{022267F4-F22A-47B9-9C5B-FA2117AC9C99}" presName="node" presStyleLbl="node1" presStyleIdx="2" presStyleCnt="4">
        <dgm:presLayoutVars>
          <dgm:bulletEnabled val="1"/>
        </dgm:presLayoutVars>
      </dgm:prSet>
      <dgm:spPr/>
      <dgm:t>
        <a:bodyPr/>
        <a:lstStyle/>
        <a:p>
          <a:endParaRPr lang="en-US"/>
        </a:p>
      </dgm:t>
    </dgm:pt>
    <dgm:pt modelId="{A5A7C1BA-9D01-434C-B1F2-04DA75C71995}" type="pres">
      <dgm:prSet presAssocID="{05637980-006A-4082-9893-961B99336131}"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A3D6E354-C7C1-40B1-9AEC-B9FDB4A47EE5}" type="pres">
      <dgm:prSet presAssocID="{48F3347A-549D-41A6-A179-6024F0119E95}" presName="node" presStyleLbl="node1" presStyleIdx="3" presStyleCnt="4">
        <dgm:presLayoutVars>
          <dgm:bulletEnabled val="1"/>
        </dgm:presLayoutVars>
      </dgm:prSet>
      <dgm:spPr/>
      <dgm:t>
        <a:bodyPr/>
        <a:lstStyle/>
        <a:p>
          <a:endParaRPr lang="en-US"/>
        </a:p>
      </dgm:t>
    </dgm:pt>
  </dgm:ptLst>
  <dgm:cxnLst>
    <dgm:cxn modelId="{A414E668-71EE-4A73-935D-FA57BFC1B854}" type="presOf" srcId="{022267F4-F22A-47B9-9C5B-FA2117AC9C99}" destId="{D487EE50-625F-4189-A876-D78656C15F70}" srcOrd="0" destOrd="0" presId="urn:microsoft.com/office/officeart/2005/8/layout/default#1"/>
    <dgm:cxn modelId="{42F45EAD-9517-4472-A502-5C3985B70767}" srcId="{93D031E6-1256-4FE0-A115-24233A5D4C05}" destId="{48F3347A-549D-41A6-A179-6024F0119E95}" srcOrd="3" destOrd="0" parTransId="{F93EEB54-A793-4FD8-B904-EFF517D5B532}" sibTransId="{A256699B-91FE-4465-83BB-55A312148CE9}"/>
    <dgm:cxn modelId="{373DCE11-0E67-40AE-9B30-BE99E1680C63}" srcId="{93D031E6-1256-4FE0-A115-24233A5D4C05}" destId="{022267F4-F22A-47B9-9C5B-FA2117AC9C99}" srcOrd="2" destOrd="0" parTransId="{94B061A3-1BE9-4A57-9617-0A01271D5740}" sibTransId="{05637980-006A-4082-9893-961B99336131}"/>
    <dgm:cxn modelId="{035A388A-6B1B-46A2-A9AB-4B6696608D17}" srcId="{93D031E6-1256-4FE0-A115-24233A5D4C05}" destId="{A478DF38-DD57-478A-9E34-0DA6B1F2957E}" srcOrd="0" destOrd="0" parTransId="{192804FF-9656-4897-8735-CCD45D95CA67}" sibTransId="{8971052A-70D4-4634-BA7F-C72CABC65B74}"/>
    <dgm:cxn modelId="{D1952FA1-E141-4352-8C8A-6EEB066F4D79}" type="presOf" srcId="{93D031E6-1256-4FE0-A115-24233A5D4C05}" destId="{A6D85057-3F2E-4588-9F7D-07CBBAD890D3}" srcOrd="0" destOrd="0" presId="urn:microsoft.com/office/officeart/2005/8/layout/default#1"/>
    <dgm:cxn modelId="{4D247C63-7341-41A2-8B9C-663B83EEB270}" srcId="{93D031E6-1256-4FE0-A115-24233A5D4C05}" destId="{686DAE87-E2DD-4771-AAD8-AEDDF8198A6A}" srcOrd="1" destOrd="0" parTransId="{F268A6F6-F225-4E77-9ED3-62A36989E72F}" sibTransId="{584764FD-D5CF-4F57-A4AC-0A7C066A4397}"/>
    <dgm:cxn modelId="{85600F84-0E0D-431B-ACBF-5E673220CE50}" type="presOf" srcId="{686DAE87-E2DD-4771-AAD8-AEDDF8198A6A}" destId="{BDE1ACF8-5D30-49C0-BB52-4E75CCEF09BE}" srcOrd="0" destOrd="0" presId="urn:microsoft.com/office/officeart/2005/8/layout/default#1"/>
    <dgm:cxn modelId="{CC0AECD1-61FD-4DC4-9067-976848F7C647}" type="presOf" srcId="{A478DF38-DD57-478A-9E34-0DA6B1F2957E}" destId="{27C7E772-5C59-47F1-B930-F3061D33322D}" srcOrd="0" destOrd="0" presId="urn:microsoft.com/office/officeart/2005/8/layout/default#1"/>
    <dgm:cxn modelId="{3EB67C62-0CA1-4B08-A074-6F32F763B9C5}" type="presOf" srcId="{48F3347A-549D-41A6-A179-6024F0119E95}" destId="{A3D6E354-C7C1-40B1-9AEC-B9FDB4A47EE5}" srcOrd="0" destOrd="0" presId="urn:microsoft.com/office/officeart/2005/8/layout/default#1"/>
    <dgm:cxn modelId="{9D00FE5F-E433-41E3-A6FF-3307977A5AFC}" type="presParOf" srcId="{A6D85057-3F2E-4588-9F7D-07CBBAD890D3}" destId="{27C7E772-5C59-47F1-B930-F3061D33322D}" srcOrd="0" destOrd="0" presId="urn:microsoft.com/office/officeart/2005/8/layout/default#1"/>
    <dgm:cxn modelId="{E277C15B-F456-44B8-9808-D4106D2654E1}" type="presParOf" srcId="{A6D85057-3F2E-4588-9F7D-07CBBAD890D3}" destId="{0FFDBCB0-FFA6-40A0-ABC8-6E980A20CD3D}" srcOrd="1" destOrd="0" presId="urn:microsoft.com/office/officeart/2005/8/layout/default#1"/>
    <dgm:cxn modelId="{957BDBCA-FEDA-44BE-B806-1A5FFB762089}" type="presParOf" srcId="{A6D85057-3F2E-4588-9F7D-07CBBAD890D3}" destId="{BDE1ACF8-5D30-49C0-BB52-4E75CCEF09BE}" srcOrd="2" destOrd="0" presId="urn:microsoft.com/office/officeart/2005/8/layout/default#1"/>
    <dgm:cxn modelId="{4E95529F-2C51-4713-95F9-C29D952FCDB5}" type="presParOf" srcId="{A6D85057-3F2E-4588-9F7D-07CBBAD890D3}" destId="{348826FC-B779-4407-92EC-A59106EDC7B1}" srcOrd="3" destOrd="0" presId="urn:microsoft.com/office/officeart/2005/8/layout/default#1"/>
    <dgm:cxn modelId="{39B741D5-0BEB-4B74-917C-9C586F0D8E71}" type="presParOf" srcId="{A6D85057-3F2E-4588-9F7D-07CBBAD890D3}" destId="{D487EE50-625F-4189-A876-D78656C15F70}" srcOrd="4" destOrd="0" presId="urn:microsoft.com/office/officeart/2005/8/layout/default#1"/>
    <dgm:cxn modelId="{9577EB65-CBAA-41D1-AC5F-0A101CDC47C9}" type="presParOf" srcId="{A6D85057-3F2E-4588-9F7D-07CBBAD890D3}" destId="{A5A7C1BA-9D01-434C-B1F2-04DA75C71995}" srcOrd="5" destOrd="0" presId="urn:microsoft.com/office/officeart/2005/8/layout/default#1"/>
    <dgm:cxn modelId="{A28730FA-B79C-404B-BB5F-7E01C721BCB3}" type="presParOf" srcId="{A6D85057-3F2E-4588-9F7D-07CBBAD890D3}" destId="{A3D6E354-C7C1-40B1-9AEC-B9FDB4A47EE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95F26-3A37-4603-9971-34E2D1D6140C}"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B6065F1A-EB3B-4909-93B8-0CE29232DCCE}">
      <dgm:prSet phldrT="[Text]"/>
      <dgm:spPr/>
      <dgm:t>
        <a:bodyPr/>
        <a:lstStyle/>
        <a:p>
          <a:r>
            <a:rPr lang="en-US" b="1" dirty="0" smtClean="0"/>
            <a:t>MDC</a:t>
          </a:r>
          <a:endParaRPr lang="en-US" b="1" dirty="0"/>
        </a:p>
      </dgm:t>
    </dgm:pt>
    <dgm:pt modelId="{CE2E6578-1DAB-4351-9F83-4F36FBBBFE15}" type="parTrans" cxnId="{B30F25C2-B207-401E-BED4-FB403891BE4D}">
      <dgm:prSet/>
      <dgm:spPr/>
      <dgm:t>
        <a:bodyPr/>
        <a:lstStyle/>
        <a:p>
          <a:endParaRPr lang="en-US"/>
        </a:p>
      </dgm:t>
    </dgm:pt>
    <dgm:pt modelId="{7B88E18E-9C15-4551-BE58-C7BBC9D4AAF6}" type="sibTrans" cxnId="{B30F25C2-B207-401E-BED4-FB403891BE4D}">
      <dgm:prSet/>
      <dgm:spPr/>
      <dgm:t>
        <a:bodyPr/>
        <a:lstStyle/>
        <a:p>
          <a:endParaRPr lang="en-US"/>
        </a:p>
      </dgm:t>
    </dgm:pt>
    <dgm:pt modelId="{F10B3E28-1F9B-4553-9F62-0A52DBD4F716}">
      <dgm:prSet phldrT="[Text]"/>
      <dgm:spPr>
        <a:solidFill>
          <a:srgbClr val="FFC000"/>
        </a:solidFill>
      </dgm:spPr>
      <dgm:t>
        <a:bodyPr/>
        <a:lstStyle/>
        <a:p>
          <a:r>
            <a:rPr lang="en-US" b="1" dirty="0" smtClean="0"/>
            <a:t>DC</a:t>
          </a:r>
          <a:endParaRPr lang="en-US" b="1" dirty="0"/>
        </a:p>
      </dgm:t>
    </dgm:pt>
    <dgm:pt modelId="{29205AA5-AE36-4939-BBCD-FB5745F421AF}" type="parTrans" cxnId="{9CDCE88B-F2D7-4A8A-8196-947EE83E9A5E}">
      <dgm:prSet/>
      <dgm:spPr/>
      <dgm:t>
        <a:bodyPr/>
        <a:lstStyle/>
        <a:p>
          <a:endParaRPr lang="en-US"/>
        </a:p>
      </dgm:t>
    </dgm:pt>
    <dgm:pt modelId="{C26BFF05-7B70-4461-B6B7-9B68562FA398}" type="sibTrans" cxnId="{9CDCE88B-F2D7-4A8A-8196-947EE83E9A5E}">
      <dgm:prSet/>
      <dgm:spPr/>
      <dgm:t>
        <a:bodyPr/>
        <a:lstStyle/>
        <a:p>
          <a:endParaRPr lang="en-US"/>
        </a:p>
      </dgm:t>
    </dgm:pt>
    <dgm:pt modelId="{DC7CB982-EECD-40EC-B83D-29B66F280256}">
      <dgm:prSet phldrT="[Text]"/>
      <dgm:spPr>
        <a:solidFill>
          <a:srgbClr val="FFC000"/>
        </a:solidFill>
      </dgm:spPr>
      <dgm:t>
        <a:bodyPr/>
        <a:lstStyle/>
        <a:p>
          <a:r>
            <a:rPr lang="en-US" b="1" dirty="0" smtClean="0"/>
            <a:t>DC</a:t>
          </a:r>
          <a:endParaRPr lang="en-US" b="1" dirty="0"/>
        </a:p>
      </dgm:t>
    </dgm:pt>
    <dgm:pt modelId="{8B307D96-50D2-458B-BC5C-5F95AD4650D5}" type="parTrans" cxnId="{7E7E697E-C13A-45C4-B033-92BCB4B0FFD2}">
      <dgm:prSet/>
      <dgm:spPr/>
      <dgm:t>
        <a:bodyPr/>
        <a:lstStyle/>
        <a:p>
          <a:endParaRPr lang="en-US"/>
        </a:p>
      </dgm:t>
    </dgm:pt>
    <dgm:pt modelId="{74DD1EB4-FDE2-4212-BBC9-65A239F99807}" type="sibTrans" cxnId="{7E7E697E-C13A-45C4-B033-92BCB4B0FFD2}">
      <dgm:prSet/>
      <dgm:spPr/>
      <dgm:t>
        <a:bodyPr/>
        <a:lstStyle/>
        <a:p>
          <a:endParaRPr lang="en-US"/>
        </a:p>
      </dgm:t>
    </dgm:pt>
    <dgm:pt modelId="{5288BB36-0782-4830-88AD-65DE56D6E06B}">
      <dgm:prSet phldrT="[Text]"/>
      <dgm:spPr>
        <a:solidFill>
          <a:srgbClr val="FFC000"/>
        </a:solidFill>
      </dgm:spPr>
      <dgm:t>
        <a:bodyPr/>
        <a:lstStyle/>
        <a:p>
          <a:r>
            <a:rPr lang="en-US" b="1" dirty="0" smtClean="0"/>
            <a:t>DC</a:t>
          </a:r>
          <a:endParaRPr lang="en-US" b="1" dirty="0"/>
        </a:p>
      </dgm:t>
    </dgm:pt>
    <dgm:pt modelId="{DAE90FD4-4161-4175-96FC-177AD8CE1CDD}" type="parTrans" cxnId="{D67CDDED-F955-47E6-94F1-8CC70E346D84}">
      <dgm:prSet/>
      <dgm:spPr/>
      <dgm:t>
        <a:bodyPr/>
        <a:lstStyle/>
        <a:p>
          <a:endParaRPr lang="en-US"/>
        </a:p>
      </dgm:t>
    </dgm:pt>
    <dgm:pt modelId="{404B948A-FCA8-456C-B0A3-EC7B05A4CA2B}" type="sibTrans" cxnId="{D67CDDED-F955-47E6-94F1-8CC70E346D84}">
      <dgm:prSet/>
      <dgm:spPr/>
      <dgm:t>
        <a:bodyPr/>
        <a:lstStyle/>
        <a:p>
          <a:endParaRPr lang="en-US"/>
        </a:p>
      </dgm:t>
    </dgm:pt>
    <dgm:pt modelId="{85F3FBAE-6CAD-4D1F-99D9-E7CAD6A0770F}">
      <dgm:prSet/>
      <dgm:spPr>
        <a:solidFill>
          <a:schemeClr val="tx2">
            <a:lumMod val="40000"/>
            <a:lumOff val="60000"/>
          </a:schemeClr>
        </a:solidFill>
      </dgm:spPr>
      <dgm:t>
        <a:bodyPr/>
        <a:lstStyle/>
        <a:p>
          <a:r>
            <a:rPr lang="en-US" b="1" dirty="0" smtClean="0"/>
            <a:t>Club Coordinator</a:t>
          </a:r>
          <a:endParaRPr lang="en-US" b="1" dirty="0"/>
        </a:p>
      </dgm:t>
    </dgm:pt>
    <dgm:pt modelId="{5B67EEE4-46C1-4AC0-B66D-814DAA6979E1}" type="parTrans" cxnId="{22FE747D-8AF0-4085-A847-32CD8CD33A20}">
      <dgm:prSet/>
      <dgm:spPr/>
      <dgm:t>
        <a:bodyPr/>
        <a:lstStyle/>
        <a:p>
          <a:endParaRPr lang="en-US"/>
        </a:p>
      </dgm:t>
    </dgm:pt>
    <dgm:pt modelId="{82175498-1989-45F3-8474-0AE2BA071E47}" type="sibTrans" cxnId="{22FE747D-8AF0-4085-A847-32CD8CD33A20}">
      <dgm:prSet/>
      <dgm:spPr/>
      <dgm:t>
        <a:bodyPr/>
        <a:lstStyle/>
        <a:p>
          <a:endParaRPr lang="en-US"/>
        </a:p>
      </dgm:t>
    </dgm:pt>
    <dgm:pt modelId="{8018791C-8714-4F5D-97FF-D42895470ACA}">
      <dgm:prSet/>
      <dgm:spPr>
        <a:solidFill>
          <a:schemeClr val="tx2">
            <a:lumMod val="40000"/>
            <a:lumOff val="60000"/>
          </a:schemeClr>
        </a:solidFill>
      </dgm:spPr>
      <dgm:t>
        <a:bodyPr/>
        <a:lstStyle/>
        <a:p>
          <a:r>
            <a:rPr lang="en-US" b="1" dirty="0" smtClean="0"/>
            <a:t>Club Coordinator</a:t>
          </a:r>
          <a:endParaRPr lang="en-US" b="1" dirty="0"/>
        </a:p>
      </dgm:t>
    </dgm:pt>
    <dgm:pt modelId="{81D8785F-6D2F-4999-AD5B-7C4E4A158B5D}" type="parTrans" cxnId="{9B264635-60B9-4A7A-9D47-1BA1E09D18BC}">
      <dgm:prSet/>
      <dgm:spPr/>
      <dgm:t>
        <a:bodyPr/>
        <a:lstStyle/>
        <a:p>
          <a:endParaRPr lang="en-US"/>
        </a:p>
      </dgm:t>
    </dgm:pt>
    <dgm:pt modelId="{F9C31DDE-5BED-4BD7-B997-36BEBC3EC96C}" type="sibTrans" cxnId="{9B264635-60B9-4A7A-9D47-1BA1E09D18BC}">
      <dgm:prSet/>
      <dgm:spPr/>
      <dgm:t>
        <a:bodyPr/>
        <a:lstStyle/>
        <a:p>
          <a:endParaRPr lang="en-US"/>
        </a:p>
      </dgm:t>
    </dgm:pt>
    <dgm:pt modelId="{B2D5FF57-1F5E-4855-B715-CF6CFF8F94A9}">
      <dgm:prSet/>
      <dgm:spPr>
        <a:solidFill>
          <a:schemeClr val="tx2">
            <a:lumMod val="40000"/>
            <a:lumOff val="60000"/>
          </a:schemeClr>
        </a:solidFill>
      </dgm:spPr>
      <dgm:t>
        <a:bodyPr/>
        <a:lstStyle/>
        <a:p>
          <a:r>
            <a:rPr lang="en-US" b="1" dirty="0" smtClean="0"/>
            <a:t>Club Coordinator</a:t>
          </a:r>
          <a:endParaRPr lang="en-US" b="1" dirty="0"/>
        </a:p>
      </dgm:t>
    </dgm:pt>
    <dgm:pt modelId="{12D29A6E-6141-486B-BD98-8EB1961D3D4B}" type="parTrans" cxnId="{2290C751-6873-437A-9543-B475D12C9720}">
      <dgm:prSet/>
      <dgm:spPr/>
      <dgm:t>
        <a:bodyPr/>
        <a:lstStyle/>
        <a:p>
          <a:endParaRPr lang="en-US"/>
        </a:p>
      </dgm:t>
    </dgm:pt>
    <dgm:pt modelId="{07334B77-D4EA-4BE8-B6DF-E9BEB0CD33EF}" type="sibTrans" cxnId="{2290C751-6873-437A-9543-B475D12C9720}">
      <dgm:prSet/>
      <dgm:spPr/>
      <dgm:t>
        <a:bodyPr/>
        <a:lstStyle/>
        <a:p>
          <a:endParaRPr lang="en-US"/>
        </a:p>
      </dgm:t>
    </dgm:pt>
    <dgm:pt modelId="{D95A3B48-6EBD-42D2-84DA-883E6EC6F9FF}">
      <dgm:prSet/>
      <dgm:spPr>
        <a:solidFill>
          <a:schemeClr val="tx2">
            <a:lumMod val="40000"/>
            <a:lumOff val="60000"/>
          </a:schemeClr>
        </a:solidFill>
      </dgm:spPr>
      <dgm:t>
        <a:bodyPr/>
        <a:lstStyle/>
        <a:p>
          <a:r>
            <a:rPr lang="en-US" b="1" dirty="0" smtClean="0"/>
            <a:t>Club Coordinator</a:t>
          </a:r>
          <a:endParaRPr lang="en-US" b="1" dirty="0"/>
        </a:p>
      </dgm:t>
    </dgm:pt>
    <dgm:pt modelId="{4E6CB655-1307-493F-AEF4-FB55D944FD7B}" type="parTrans" cxnId="{F7EA2B10-9889-4AFB-BF55-59465190B167}">
      <dgm:prSet/>
      <dgm:spPr/>
      <dgm:t>
        <a:bodyPr/>
        <a:lstStyle/>
        <a:p>
          <a:endParaRPr lang="en-US"/>
        </a:p>
      </dgm:t>
    </dgm:pt>
    <dgm:pt modelId="{2F70E401-D4AD-4D74-ACB4-403FBB47E7BE}" type="sibTrans" cxnId="{F7EA2B10-9889-4AFB-BF55-59465190B167}">
      <dgm:prSet/>
      <dgm:spPr/>
      <dgm:t>
        <a:bodyPr/>
        <a:lstStyle/>
        <a:p>
          <a:endParaRPr lang="en-US"/>
        </a:p>
      </dgm:t>
    </dgm:pt>
    <dgm:pt modelId="{CA874919-4A8F-440F-B211-A6D97CA7D208}">
      <dgm:prSet/>
      <dgm:spPr>
        <a:solidFill>
          <a:schemeClr val="tx2">
            <a:lumMod val="40000"/>
            <a:lumOff val="60000"/>
          </a:schemeClr>
        </a:solidFill>
      </dgm:spPr>
      <dgm:t>
        <a:bodyPr/>
        <a:lstStyle/>
        <a:p>
          <a:r>
            <a:rPr lang="en-US" b="1" dirty="0" smtClean="0"/>
            <a:t>Club Coordinator</a:t>
          </a:r>
          <a:endParaRPr lang="en-US" b="1" dirty="0"/>
        </a:p>
      </dgm:t>
    </dgm:pt>
    <dgm:pt modelId="{893817DE-2FBB-4AA2-9191-7EE1FC8C68EA}" type="parTrans" cxnId="{71DB6F44-7EEA-4BA3-AFBF-FB29586C25C2}">
      <dgm:prSet/>
      <dgm:spPr/>
      <dgm:t>
        <a:bodyPr/>
        <a:lstStyle/>
        <a:p>
          <a:endParaRPr lang="en-US"/>
        </a:p>
      </dgm:t>
    </dgm:pt>
    <dgm:pt modelId="{C1770E0F-50F3-43A2-BA6D-A89546A8B270}" type="sibTrans" cxnId="{71DB6F44-7EEA-4BA3-AFBF-FB29586C25C2}">
      <dgm:prSet/>
      <dgm:spPr/>
      <dgm:t>
        <a:bodyPr/>
        <a:lstStyle/>
        <a:p>
          <a:endParaRPr lang="en-US"/>
        </a:p>
      </dgm:t>
    </dgm:pt>
    <dgm:pt modelId="{46E0873D-6CC1-41F0-BBEB-5F94C5D0F6D7}">
      <dgm:prSet/>
      <dgm:spPr>
        <a:solidFill>
          <a:schemeClr val="tx2">
            <a:lumMod val="40000"/>
            <a:lumOff val="60000"/>
          </a:schemeClr>
        </a:solidFill>
      </dgm:spPr>
      <dgm:t>
        <a:bodyPr/>
        <a:lstStyle/>
        <a:p>
          <a:r>
            <a:rPr lang="en-US" b="1" dirty="0" smtClean="0"/>
            <a:t>Club Coordinator</a:t>
          </a:r>
          <a:endParaRPr lang="en-US" b="1" dirty="0"/>
        </a:p>
      </dgm:t>
    </dgm:pt>
    <dgm:pt modelId="{82006C94-7F85-4FEE-82AF-A231D74B0381}" type="parTrans" cxnId="{296C5234-6A30-4732-B733-F00BB3AD1759}">
      <dgm:prSet/>
      <dgm:spPr/>
      <dgm:t>
        <a:bodyPr/>
        <a:lstStyle/>
        <a:p>
          <a:endParaRPr lang="en-US"/>
        </a:p>
      </dgm:t>
    </dgm:pt>
    <dgm:pt modelId="{E5B84049-98AB-4813-8151-3A2A9F5BCE8F}" type="sibTrans" cxnId="{296C5234-6A30-4732-B733-F00BB3AD1759}">
      <dgm:prSet/>
      <dgm:spPr/>
      <dgm:t>
        <a:bodyPr/>
        <a:lstStyle/>
        <a:p>
          <a:endParaRPr lang="en-US"/>
        </a:p>
      </dgm:t>
    </dgm:pt>
    <dgm:pt modelId="{57ED7F53-E1AE-407B-A591-332444CB68B4}">
      <dgm:prSet/>
      <dgm:spPr>
        <a:solidFill>
          <a:schemeClr val="tx2">
            <a:lumMod val="40000"/>
            <a:lumOff val="60000"/>
          </a:schemeClr>
        </a:solidFill>
      </dgm:spPr>
      <dgm:t>
        <a:bodyPr/>
        <a:lstStyle/>
        <a:p>
          <a:r>
            <a:rPr lang="en-US" b="1" dirty="0" smtClean="0"/>
            <a:t>Club Coordinator</a:t>
          </a:r>
          <a:endParaRPr lang="en-US" b="1" dirty="0"/>
        </a:p>
      </dgm:t>
    </dgm:pt>
    <dgm:pt modelId="{CA8878C6-CFB1-4927-B63B-510452BB0F74}" type="parTrans" cxnId="{E8BA0CB1-BAA8-474C-90AA-8547F2FAAB75}">
      <dgm:prSet/>
      <dgm:spPr/>
      <dgm:t>
        <a:bodyPr/>
        <a:lstStyle/>
        <a:p>
          <a:endParaRPr lang="en-US"/>
        </a:p>
      </dgm:t>
    </dgm:pt>
    <dgm:pt modelId="{8BDD5B0E-96A5-404C-9159-3D7DB61AECCF}" type="sibTrans" cxnId="{E8BA0CB1-BAA8-474C-90AA-8547F2FAAB75}">
      <dgm:prSet/>
      <dgm:spPr/>
      <dgm:t>
        <a:bodyPr/>
        <a:lstStyle/>
        <a:p>
          <a:endParaRPr lang="en-US"/>
        </a:p>
      </dgm:t>
    </dgm:pt>
    <dgm:pt modelId="{398CD6CF-66B9-4EA9-B2FA-422B8527147F}">
      <dgm:prSet/>
      <dgm:spPr>
        <a:solidFill>
          <a:schemeClr val="tx2">
            <a:lumMod val="40000"/>
            <a:lumOff val="60000"/>
          </a:schemeClr>
        </a:solidFill>
      </dgm:spPr>
      <dgm:t>
        <a:bodyPr/>
        <a:lstStyle/>
        <a:p>
          <a:r>
            <a:rPr lang="en-US" b="1" dirty="0" smtClean="0"/>
            <a:t>Club Coordinator</a:t>
          </a:r>
          <a:endParaRPr lang="en-US" b="1" dirty="0"/>
        </a:p>
      </dgm:t>
    </dgm:pt>
    <dgm:pt modelId="{A3AED31F-AD50-4F09-80A4-FA1E6CCA03B8}" type="parTrans" cxnId="{0CA62E93-3159-4734-A4A8-42D1095C7E05}">
      <dgm:prSet/>
      <dgm:spPr/>
      <dgm:t>
        <a:bodyPr/>
        <a:lstStyle/>
        <a:p>
          <a:endParaRPr lang="en-US"/>
        </a:p>
      </dgm:t>
    </dgm:pt>
    <dgm:pt modelId="{A3FC5458-1709-40ED-8D59-29FD9AF2E4C3}" type="sibTrans" cxnId="{0CA62E93-3159-4734-A4A8-42D1095C7E05}">
      <dgm:prSet/>
      <dgm:spPr/>
      <dgm:t>
        <a:bodyPr/>
        <a:lstStyle/>
        <a:p>
          <a:endParaRPr lang="en-US"/>
        </a:p>
      </dgm:t>
    </dgm:pt>
    <dgm:pt modelId="{0EEFA2F0-B034-4C20-B6EA-091C33D3F9A3}" type="pres">
      <dgm:prSet presAssocID="{8EF95F26-3A37-4603-9971-34E2D1D6140C}" presName="hierChild1" presStyleCnt="0">
        <dgm:presLayoutVars>
          <dgm:orgChart val="1"/>
          <dgm:chPref val="1"/>
          <dgm:dir/>
          <dgm:animOne val="branch"/>
          <dgm:animLvl val="lvl"/>
          <dgm:resizeHandles/>
        </dgm:presLayoutVars>
      </dgm:prSet>
      <dgm:spPr/>
      <dgm:t>
        <a:bodyPr/>
        <a:lstStyle/>
        <a:p>
          <a:endParaRPr lang="en-US"/>
        </a:p>
      </dgm:t>
    </dgm:pt>
    <dgm:pt modelId="{BD719862-B701-4E9A-8511-4CC9502A3BBF}" type="pres">
      <dgm:prSet presAssocID="{B6065F1A-EB3B-4909-93B8-0CE29232DCCE}" presName="hierRoot1" presStyleCnt="0">
        <dgm:presLayoutVars>
          <dgm:hierBranch val="init"/>
        </dgm:presLayoutVars>
      </dgm:prSet>
      <dgm:spPr/>
    </dgm:pt>
    <dgm:pt modelId="{37E259A6-415A-4DD9-9DFD-43A663A639AD}" type="pres">
      <dgm:prSet presAssocID="{B6065F1A-EB3B-4909-93B8-0CE29232DCCE}" presName="rootComposite1" presStyleCnt="0"/>
      <dgm:spPr/>
    </dgm:pt>
    <dgm:pt modelId="{BCB714F8-C0FB-4313-9FA9-8892B4545CC2}" type="pres">
      <dgm:prSet presAssocID="{B6065F1A-EB3B-4909-93B8-0CE29232DCCE}" presName="rootText1" presStyleLbl="node0" presStyleIdx="0" presStyleCnt="1">
        <dgm:presLayoutVars>
          <dgm:chPref val="3"/>
        </dgm:presLayoutVars>
      </dgm:prSet>
      <dgm:spPr/>
      <dgm:t>
        <a:bodyPr/>
        <a:lstStyle/>
        <a:p>
          <a:endParaRPr lang="en-US"/>
        </a:p>
      </dgm:t>
    </dgm:pt>
    <dgm:pt modelId="{E79CC201-8220-43A9-BA31-B2133D486970}" type="pres">
      <dgm:prSet presAssocID="{B6065F1A-EB3B-4909-93B8-0CE29232DCCE}" presName="rootConnector1" presStyleLbl="node1" presStyleIdx="0" presStyleCnt="0"/>
      <dgm:spPr/>
      <dgm:t>
        <a:bodyPr/>
        <a:lstStyle/>
        <a:p>
          <a:endParaRPr lang="en-US"/>
        </a:p>
      </dgm:t>
    </dgm:pt>
    <dgm:pt modelId="{BDE992F0-1462-4347-BF1D-E323ACF7C1C6}" type="pres">
      <dgm:prSet presAssocID="{B6065F1A-EB3B-4909-93B8-0CE29232DCCE}" presName="hierChild2" presStyleCnt="0"/>
      <dgm:spPr/>
    </dgm:pt>
    <dgm:pt modelId="{E3DA0734-AF2F-4A65-97B8-70E0A4B33793}" type="pres">
      <dgm:prSet presAssocID="{29205AA5-AE36-4939-BBCD-FB5745F421AF}" presName="Name37" presStyleLbl="parChTrans1D2" presStyleIdx="0" presStyleCnt="3"/>
      <dgm:spPr/>
      <dgm:t>
        <a:bodyPr/>
        <a:lstStyle/>
        <a:p>
          <a:endParaRPr lang="en-US"/>
        </a:p>
      </dgm:t>
    </dgm:pt>
    <dgm:pt modelId="{6BFD4010-AF05-4ED9-A877-87D35613402B}" type="pres">
      <dgm:prSet presAssocID="{F10B3E28-1F9B-4553-9F62-0A52DBD4F716}" presName="hierRoot2" presStyleCnt="0">
        <dgm:presLayoutVars>
          <dgm:hierBranch val="init"/>
        </dgm:presLayoutVars>
      </dgm:prSet>
      <dgm:spPr/>
    </dgm:pt>
    <dgm:pt modelId="{EBD6F0B9-16CB-4366-B552-8023543988D9}" type="pres">
      <dgm:prSet presAssocID="{F10B3E28-1F9B-4553-9F62-0A52DBD4F716}" presName="rootComposite" presStyleCnt="0"/>
      <dgm:spPr/>
    </dgm:pt>
    <dgm:pt modelId="{08F50D53-F51C-4AF6-9137-5322867F1F5E}" type="pres">
      <dgm:prSet presAssocID="{F10B3E28-1F9B-4553-9F62-0A52DBD4F716}" presName="rootText" presStyleLbl="node2" presStyleIdx="0" presStyleCnt="3">
        <dgm:presLayoutVars>
          <dgm:chPref val="3"/>
        </dgm:presLayoutVars>
      </dgm:prSet>
      <dgm:spPr/>
      <dgm:t>
        <a:bodyPr/>
        <a:lstStyle/>
        <a:p>
          <a:endParaRPr lang="en-US"/>
        </a:p>
      </dgm:t>
    </dgm:pt>
    <dgm:pt modelId="{DCD4053A-5429-45F1-93B5-B5B6A74F5596}" type="pres">
      <dgm:prSet presAssocID="{F10B3E28-1F9B-4553-9F62-0A52DBD4F716}" presName="rootConnector" presStyleLbl="node2" presStyleIdx="0" presStyleCnt="3"/>
      <dgm:spPr/>
      <dgm:t>
        <a:bodyPr/>
        <a:lstStyle/>
        <a:p>
          <a:endParaRPr lang="en-US"/>
        </a:p>
      </dgm:t>
    </dgm:pt>
    <dgm:pt modelId="{8C5EC07D-0254-403D-A647-B444634050E8}" type="pres">
      <dgm:prSet presAssocID="{F10B3E28-1F9B-4553-9F62-0A52DBD4F716}" presName="hierChild4" presStyleCnt="0"/>
      <dgm:spPr/>
    </dgm:pt>
    <dgm:pt modelId="{5B219F64-6294-49A7-A9B1-831386682B89}" type="pres">
      <dgm:prSet presAssocID="{5B67EEE4-46C1-4AC0-B66D-814DAA6979E1}" presName="Name37" presStyleLbl="parChTrans1D3" presStyleIdx="0" presStyleCnt="8"/>
      <dgm:spPr/>
      <dgm:t>
        <a:bodyPr/>
        <a:lstStyle/>
        <a:p>
          <a:endParaRPr lang="en-US"/>
        </a:p>
      </dgm:t>
    </dgm:pt>
    <dgm:pt modelId="{F4F38907-A044-4033-A845-96591CF2E542}" type="pres">
      <dgm:prSet presAssocID="{85F3FBAE-6CAD-4D1F-99D9-E7CAD6A0770F}" presName="hierRoot2" presStyleCnt="0">
        <dgm:presLayoutVars>
          <dgm:hierBranch val="init"/>
        </dgm:presLayoutVars>
      </dgm:prSet>
      <dgm:spPr/>
    </dgm:pt>
    <dgm:pt modelId="{B06E94FA-0486-47AC-8504-5E2E2ABFCE52}" type="pres">
      <dgm:prSet presAssocID="{85F3FBAE-6CAD-4D1F-99D9-E7CAD6A0770F}" presName="rootComposite" presStyleCnt="0"/>
      <dgm:spPr/>
    </dgm:pt>
    <dgm:pt modelId="{6D3321D4-BCBF-4930-AC75-099BCDEA12E1}" type="pres">
      <dgm:prSet presAssocID="{85F3FBAE-6CAD-4D1F-99D9-E7CAD6A0770F}" presName="rootText" presStyleLbl="node3" presStyleIdx="0" presStyleCnt="8">
        <dgm:presLayoutVars>
          <dgm:chPref val="3"/>
        </dgm:presLayoutVars>
      </dgm:prSet>
      <dgm:spPr/>
      <dgm:t>
        <a:bodyPr/>
        <a:lstStyle/>
        <a:p>
          <a:endParaRPr lang="en-US"/>
        </a:p>
      </dgm:t>
    </dgm:pt>
    <dgm:pt modelId="{03A9B48E-2B31-4879-94A4-F745C6D40BED}" type="pres">
      <dgm:prSet presAssocID="{85F3FBAE-6CAD-4D1F-99D9-E7CAD6A0770F}" presName="rootConnector" presStyleLbl="node3" presStyleIdx="0" presStyleCnt="8"/>
      <dgm:spPr/>
      <dgm:t>
        <a:bodyPr/>
        <a:lstStyle/>
        <a:p>
          <a:endParaRPr lang="en-US"/>
        </a:p>
      </dgm:t>
    </dgm:pt>
    <dgm:pt modelId="{215D10DB-C8F4-40AF-B8E6-8D9E1A29D27A}" type="pres">
      <dgm:prSet presAssocID="{85F3FBAE-6CAD-4D1F-99D9-E7CAD6A0770F}" presName="hierChild4" presStyleCnt="0"/>
      <dgm:spPr/>
    </dgm:pt>
    <dgm:pt modelId="{9F62FFA4-B95E-4E53-BEB8-BD6BFF2571C3}" type="pres">
      <dgm:prSet presAssocID="{85F3FBAE-6CAD-4D1F-99D9-E7CAD6A0770F}" presName="hierChild5" presStyleCnt="0"/>
      <dgm:spPr/>
    </dgm:pt>
    <dgm:pt modelId="{E50DD737-2482-497C-AA6C-6AB8FF7109E9}" type="pres">
      <dgm:prSet presAssocID="{12D29A6E-6141-486B-BD98-8EB1961D3D4B}" presName="Name37" presStyleLbl="parChTrans1D3" presStyleIdx="1" presStyleCnt="8"/>
      <dgm:spPr/>
      <dgm:t>
        <a:bodyPr/>
        <a:lstStyle/>
        <a:p>
          <a:endParaRPr lang="en-US"/>
        </a:p>
      </dgm:t>
    </dgm:pt>
    <dgm:pt modelId="{77F4D99A-E9CD-4A9E-92DA-609180B8F59C}" type="pres">
      <dgm:prSet presAssocID="{B2D5FF57-1F5E-4855-B715-CF6CFF8F94A9}" presName="hierRoot2" presStyleCnt="0">
        <dgm:presLayoutVars>
          <dgm:hierBranch val="init"/>
        </dgm:presLayoutVars>
      </dgm:prSet>
      <dgm:spPr/>
    </dgm:pt>
    <dgm:pt modelId="{EABB78C8-F9C9-4D3B-BD6C-138A9FA4998B}" type="pres">
      <dgm:prSet presAssocID="{B2D5FF57-1F5E-4855-B715-CF6CFF8F94A9}" presName="rootComposite" presStyleCnt="0"/>
      <dgm:spPr/>
    </dgm:pt>
    <dgm:pt modelId="{775687BD-E6D3-467F-8F50-0E888F24B454}" type="pres">
      <dgm:prSet presAssocID="{B2D5FF57-1F5E-4855-B715-CF6CFF8F94A9}" presName="rootText" presStyleLbl="node3" presStyleIdx="1" presStyleCnt="8">
        <dgm:presLayoutVars>
          <dgm:chPref val="3"/>
        </dgm:presLayoutVars>
      </dgm:prSet>
      <dgm:spPr/>
      <dgm:t>
        <a:bodyPr/>
        <a:lstStyle/>
        <a:p>
          <a:endParaRPr lang="en-US"/>
        </a:p>
      </dgm:t>
    </dgm:pt>
    <dgm:pt modelId="{E05D26C7-BAF0-422D-B808-66D7CFA54B68}" type="pres">
      <dgm:prSet presAssocID="{B2D5FF57-1F5E-4855-B715-CF6CFF8F94A9}" presName="rootConnector" presStyleLbl="node3" presStyleIdx="1" presStyleCnt="8"/>
      <dgm:spPr/>
      <dgm:t>
        <a:bodyPr/>
        <a:lstStyle/>
        <a:p>
          <a:endParaRPr lang="en-US"/>
        </a:p>
      </dgm:t>
    </dgm:pt>
    <dgm:pt modelId="{A90F5008-2DE4-41BB-9262-80A195A39BF8}" type="pres">
      <dgm:prSet presAssocID="{B2D5FF57-1F5E-4855-B715-CF6CFF8F94A9}" presName="hierChild4" presStyleCnt="0"/>
      <dgm:spPr/>
    </dgm:pt>
    <dgm:pt modelId="{1A31F101-86B3-42A7-8FE1-074004BB87B6}" type="pres">
      <dgm:prSet presAssocID="{B2D5FF57-1F5E-4855-B715-CF6CFF8F94A9}" presName="hierChild5" presStyleCnt="0"/>
      <dgm:spPr/>
    </dgm:pt>
    <dgm:pt modelId="{28DDA442-4579-489C-A7AA-DECED16DCEE2}" type="pres">
      <dgm:prSet presAssocID="{81D8785F-6D2F-4999-AD5B-7C4E4A158B5D}" presName="Name37" presStyleLbl="parChTrans1D3" presStyleIdx="2" presStyleCnt="8"/>
      <dgm:spPr/>
      <dgm:t>
        <a:bodyPr/>
        <a:lstStyle/>
        <a:p>
          <a:endParaRPr lang="en-US"/>
        </a:p>
      </dgm:t>
    </dgm:pt>
    <dgm:pt modelId="{B606FFBE-8F21-4006-9BE8-27597CF92236}" type="pres">
      <dgm:prSet presAssocID="{8018791C-8714-4F5D-97FF-D42895470ACA}" presName="hierRoot2" presStyleCnt="0">
        <dgm:presLayoutVars>
          <dgm:hierBranch val="init"/>
        </dgm:presLayoutVars>
      </dgm:prSet>
      <dgm:spPr/>
    </dgm:pt>
    <dgm:pt modelId="{E7421BA3-B7C8-4671-8579-93766B8A0E3A}" type="pres">
      <dgm:prSet presAssocID="{8018791C-8714-4F5D-97FF-D42895470ACA}" presName="rootComposite" presStyleCnt="0"/>
      <dgm:spPr/>
    </dgm:pt>
    <dgm:pt modelId="{58745F5B-85B7-429A-8BBD-34BF8AC7965B}" type="pres">
      <dgm:prSet presAssocID="{8018791C-8714-4F5D-97FF-D42895470ACA}" presName="rootText" presStyleLbl="node3" presStyleIdx="2" presStyleCnt="8">
        <dgm:presLayoutVars>
          <dgm:chPref val="3"/>
        </dgm:presLayoutVars>
      </dgm:prSet>
      <dgm:spPr/>
      <dgm:t>
        <a:bodyPr/>
        <a:lstStyle/>
        <a:p>
          <a:endParaRPr lang="en-US"/>
        </a:p>
      </dgm:t>
    </dgm:pt>
    <dgm:pt modelId="{EAE3599A-8FFF-4E54-8E96-EBC04604AEC7}" type="pres">
      <dgm:prSet presAssocID="{8018791C-8714-4F5D-97FF-D42895470ACA}" presName="rootConnector" presStyleLbl="node3" presStyleIdx="2" presStyleCnt="8"/>
      <dgm:spPr/>
      <dgm:t>
        <a:bodyPr/>
        <a:lstStyle/>
        <a:p>
          <a:endParaRPr lang="en-US"/>
        </a:p>
      </dgm:t>
    </dgm:pt>
    <dgm:pt modelId="{C9E8F41B-4570-4C4F-95A5-32FE6CCE811A}" type="pres">
      <dgm:prSet presAssocID="{8018791C-8714-4F5D-97FF-D42895470ACA}" presName="hierChild4" presStyleCnt="0"/>
      <dgm:spPr/>
    </dgm:pt>
    <dgm:pt modelId="{9D58F412-0E1A-4185-8A59-0FCCD0976516}" type="pres">
      <dgm:prSet presAssocID="{8018791C-8714-4F5D-97FF-D42895470ACA}" presName="hierChild5" presStyleCnt="0"/>
      <dgm:spPr/>
    </dgm:pt>
    <dgm:pt modelId="{9187BD82-AAE5-4D81-B7DB-4AC4F13FB66B}" type="pres">
      <dgm:prSet presAssocID="{F10B3E28-1F9B-4553-9F62-0A52DBD4F716}" presName="hierChild5" presStyleCnt="0"/>
      <dgm:spPr/>
    </dgm:pt>
    <dgm:pt modelId="{2226D399-5D61-4984-840F-429DF980F03F}" type="pres">
      <dgm:prSet presAssocID="{8B307D96-50D2-458B-BC5C-5F95AD4650D5}" presName="Name37" presStyleLbl="parChTrans1D2" presStyleIdx="1" presStyleCnt="3"/>
      <dgm:spPr/>
      <dgm:t>
        <a:bodyPr/>
        <a:lstStyle/>
        <a:p>
          <a:endParaRPr lang="en-US"/>
        </a:p>
      </dgm:t>
    </dgm:pt>
    <dgm:pt modelId="{B859B166-98C8-4DB6-9A82-8144EC1C0C69}" type="pres">
      <dgm:prSet presAssocID="{DC7CB982-EECD-40EC-B83D-29B66F280256}" presName="hierRoot2" presStyleCnt="0">
        <dgm:presLayoutVars>
          <dgm:hierBranch val="init"/>
        </dgm:presLayoutVars>
      </dgm:prSet>
      <dgm:spPr/>
    </dgm:pt>
    <dgm:pt modelId="{A5F62986-DF0C-4736-BA05-54A8C3F718EB}" type="pres">
      <dgm:prSet presAssocID="{DC7CB982-EECD-40EC-B83D-29B66F280256}" presName="rootComposite" presStyleCnt="0"/>
      <dgm:spPr/>
    </dgm:pt>
    <dgm:pt modelId="{B3E2CB6F-101F-44DA-B5DB-D018BB130A71}" type="pres">
      <dgm:prSet presAssocID="{DC7CB982-EECD-40EC-B83D-29B66F280256}" presName="rootText" presStyleLbl="node2" presStyleIdx="1" presStyleCnt="3">
        <dgm:presLayoutVars>
          <dgm:chPref val="3"/>
        </dgm:presLayoutVars>
      </dgm:prSet>
      <dgm:spPr/>
      <dgm:t>
        <a:bodyPr/>
        <a:lstStyle/>
        <a:p>
          <a:endParaRPr lang="en-US"/>
        </a:p>
      </dgm:t>
    </dgm:pt>
    <dgm:pt modelId="{ED7A3D8D-1BB6-4A5F-AEEC-910FAD0F9065}" type="pres">
      <dgm:prSet presAssocID="{DC7CB982-EECD-40EC-B83D-29B66F280256}" presName="rootConnector" presStyleLbl="node2" presStyleIdx="1" presStyleCnt="3"/>
      <dgm:spPr/>
      <dgm:t>
        <a:bodyPr/>
        <a:lstStyle/>
        <a:p>
          <a:endParaRPr lang="en-US"/>
        </a:p>
      </dgm:t>
    </dgm:pt>
    <dgm:pt modelId="{482A9F20-312E-4F28-85F2-7F162D2D3302}" type="pres">
      <dgm:prSet presAssocID="{DC7CB982-EECD-40EC-B83D-29B66F280256}" presName="hierChild4" presStyleCnt="0"/>
      <dgm:spPr/>
    </dgm:pt>
    <dgm:pt modelId="{806E7D4E-62AD-4FA9-B5BF-B3358E891C45}" type="pres">
      <dgm:prSet presAssocID="{4E6CB655-1307-493F-AEF4-FB55D944FD7B}" presName="Name37" presStyleLbl="parChTrans1D3" presStyleIdx="3" presStyleCnt="8"/>
      <dgm:spPr/>
      <dgm:t>
        <a:bodyPr/>
        <a:lstStyle/>
        <a:p>
          <a:endParaRPr lang="en-US"/>
        </a:p>
      </dgm:t>
    </dgm:pt>
    <dgm:pt modelId="{5A0476B2-AFA9-47D0-8CA9-24BC205AB976}" type="pres">
      <dgm:prSet presAssocID="{D95A3B48-6EBD-42D2-84DA-883E6EC6F9FF}" presName="hierRoot2" presStyleCnt="0">
        <dgm:presLayoutVars>
          <dgm:hierBranch val="init"/>
        </dgm:presLayoutVars>
      </dgm:prSet>
      <dgm:spPr/>
    </dgm:pt>
    <dgm:pt modelId="{714F2D46-CD21-4CFA-A7F2-4575E0F97ED2}" type="pres">
      <dgm:prSet presAssocID="{D95A3B48-6EBD-42D2-84DA-883E6EC6F9FF}" presName="rootComposite" presStyleCnt="0"/>
      <dgm:spPr/>
    </dgm:pt>
    <dgm:pt modelId="{281D7043-9093-437C-895D-B54C2AF69C96}" type="pres">
      <dgm:prSet presAssocID="{D95A3B48-6EBD-42D2-84DA-883E6EC6F9FF}" presName="rootText" presStyleLbl="node3" presStyleIdx="3" presStyleCnt="8">
        <dgm:presLayoutVars>
          <dgm:chPref val="3"/>
        </dgm:presLayoutVars>
      </dgm:prSet>
      <dgm:spPr/>
      <dgm:t>
        <a:bodyPr/>
        <a:lstStyle/>
        <a:p>
          <a:endParaRPr lang="en-US"/>
        </a:p>
      </dgm:t>
    </dgm:pt>
    <dgm:pt modelId="{DDD3A87D-BFB8-4A9B-9D11-E8545C559243}" type="pres">
      <dgm:prSet presAssocID="{D95A3B48-6EBD-42D2-84DA-883E6EC6F9FF}" presName="rootConnector" presStyleLbl="node3" presStyleIdx="3" presStyleCnt="8"/>
      <dgm:spPr/>
      <dgm:t>
        <a:bodyPr/>
        <a:lstStyle/>
        <a:p>
          <a:endParaRPr lang="en-US"/>
        </a:p>
      </dgm:t>
    </dgm:pt>
    <dgm:pt modelId="{EFFB1CCF-1204-490A-8304-D616DC3A1F9E}" type="pres">
      <dgm:prSet presAssocID="{D95A3B48-6EBD-42D2-84DA-883E6EC6F9FF}" presName="hierChild4" presStyleCnt="0"/>
      <dgm:spPr/>
    </dgm:pt>
    <dgm:pt modelId="{91EB0EBB-8EE5-4BE2-85E8-98E47F5FE29F}" type="pres">
      <dgm:prSet presAssocID="{D95A3B48-6EBD-42D2-84DA-883E6EC6F9FF}" presName="hierChild5" presStyleCnt="0"/>
      <dgm:spPr/>
    </dgm:pt>
    <dgm:pt modelId="{39D2D40A-0C16-4023-BB56-3C7BF069265C}" type="pres">
      <dgm:prSet presAssocID="{893817DE-2FBB-4AA2-9191-7EE1FC8C68EA}" presName="Name37" presStyleLbl="parChTrans1D3" presStyleIdx="4" presStyleCnt="8"/>
      <dgm:spPr/>
      <dgm:t>
        <a:bodyPr/>
        <a:lstStyle/>
        <a:p>
          <a:endParaRPr lang="en-US"/>
        </a:p>
      </dgm:t>
    </dgm:pt>
    <dgm:pt modelId="{CCC5DFA1-8669-423D-B8F3-5130E95B6D85}" type="pres">
      <dgm:prSet presAssocID="{CA874919-4A8F-440F-B211-A6D97CA7D208}" presName="hierRoot2" presStyleCnt="0">
        <dgm:presLayoutVars>
          <dgm:hierBranch val="init"/>
        </dgm:presLayoutVars>
      </dgm:prSet>
      <dgm:spPr/>
    </dgm:pt>
    <dgm:pt modelId="{30954621-851A-4541-A644-8DD93149845A}" type="pres">
      <dgm:prSet presAssocID="{CA874919-4A8F-440F-B211-A6D97CA7D208}" presName="rootComposite" presStyleCnt="0"/>
      <dgm:spPr/>
    </dgm:pt>
    <dgm:pt modelId="{05EA3B57-BE76-40D8-86ED-5FA7C9879AA6}" type="pres">
      <dgm:prSet presAssocID="{CA874919-4A8F-440F-B211-A6D97CA7D208}" presName="rootText" presStyleLbl="node3" presStyleIdx="4" presStyleCnt="8">
        <dgm:presLayoutVars>
          <dgm:chPref val="3"/>
        </dgm:presLayoutVars>
      </dgm:prSet>
      <dgm:spPr/>
      <dgm:t>
        <a:bodyPr/>
        <a:lstStyle/>
        <a:p>
          <a:endParaRPr lang="en-US"/>
        </a:p>
      </dgm:t>
    </dgm:pt>
    <dgm:pt modelId="{67E475B4-DFE9-43C9-9702-C268FEA8F3A8}" type="pres">
      <dgm:prSet presAssocID="{CA874919-4A8F-440F-B211-A6D97CA7D208}" presName="rootConnector" presStyleLbl="node3" presStyleIdx="4" presStyleCnt="8"/>
      <dgm:spPr/>
      <dgm:t>
        <a:bodyPr/>
        <a:lstStyle/>
        <a:p>
          <a:endParaRPr lang="en-US"/>
        </a:p>
      </dgm:t>
    </dgm:pt>
    <dgm:pt modelId="{8ACDE832-0F79-4ACC-B2A6-FAA5A95074F0}" type="pres">
      <dgm:prSet presAssocID="{CA874919-4A8F-440F-B211-A6D97CA7D208}" presName="hierChild4" presStyleCnt="0"/>
      <dgm:spPr/>
    </dgm:pt>
    <dgm:pt modelId="{627C45EA-DDB6-48CF-AEA9-81ECE1A3C336}" type="pres">
      <dgm:prSet presAssocID="{CA874919-4A8F-440F-B211-A6D97CA7D208}" presName="hierChild5" presStyleCnt="0"/>
      <dgm:spPr/>
    </dgm:pt>
    <dgm:pt modelId="{9AD8A7DF-8975-4267-BDF8-6F4155B87865}" type="pres">
      <dgm:prSet presAssocID="{DC7CB982-EECD-40EC-B83D-29B66F280256}" presName="hierChild5" presStyleCnt="0"/>
      <dgm:spPr/>
    </dgm:pt>
    <dgm:pt modelId="{AD415575-2807-4397-AD27-33B92C5083B0}" type="pres">
      <dgm:prSet presAssocID="{DAE90FD4-4161-4175-96FC-177AD8CE1CDD}" presName="Name37" presStyleLbl="parChTrans1D2" presStyleIdx="2" presStyleCnt="3"/>
      <dgm:spPr/>
      <dgm:t>
        <a:bodyPr/>
        <a:lstStyle/>
        <a:p>
          <a:endParaRPr lang="en-US"/>
        </a:p>
      </dgm:t>
    </dgm:pt>
    <dgm:pt modelId="{AC6381F4-38A1-4AE0-963E-4CD1D18375BB}" type="pres">
      <dgm:prSet presAssocID="{5288BB36-0782-4830-88AD-65DE56D6E06B}" presName="hierRoot2" presStyleCnt="0">
        <dgm:presLayoutVars>
          <dgm:hierBranch val="init"/>
        </dgm:presLayoutVars>
      </dgm:prSet>
      <dgm:spPr/>
    </dgm:pt>
    <dgm:pt modelId="{81C8751F-7824-4C55-A4A8-6192417CB0DF}" type="pres">
      <dgm:prSet presAssocID="{5288BB36-0782-4830-88AD-65DE56D6E06B}" presName="rootComposite" presStyleCnt="0"/>
      <dgm:spPr/>
    </dgm:pt>
    <dgm:pt modelId="{3BDF9023-3B62-4617-BEDE-5BBD3CBCD834}" type="pres">
      <dgm:prSet presAssocID="{5288BB36-0782-4830-88AD-65DE56D6E06B}" presName="rootText" presStyleLbl="node2" presStyleIdx="2" presStyleCnt="3">
        <dgm:presLayoutVars>
          <dgm:chPref val="3"/>
        </dgm:presLayoutVars>
      </dgm:prSet>
      <dgm:spPr/>
      <dgm:t>
        <a:bodyPr/>
        <a:lstStyle/>
        <a:p>
          <a:endParaRPr lang="en-US"/>
        </a:p>
      </dgm:t>
    </dgm:pt>
    <dgm:pt modelId="{1BE75C9D-0877-4FEC-9048-438C4A7D71E0}" type="pres">
      <dgm:prSet presAssocID="{5288BB36-0782-4830-88AD-65DE56D6E06B}" presName="rootConnector" presStyleLbl="node2" presStyleIdx="2" presStyleCnt="3"/>
      <dgm:spPr/>
      <dgm:t>
        <a:bodyPr/>
        <a:lstStyle/>
        <a:p>
          <a:endParaRPr lang="en-US"/>
        </a:p>
      </dgm:t>
    </dgm:pt>
    <dgm:pt modelId="{2D4AF832-EA58-4116-A882-3370A2049FA8}" type="pres">
      <dgm:prSet presAssocID="{5288BB36-0782-4830-88AD-65DE56D6E06B}" presName="hierChild4" presStyleCnt="0"/>
      <dgm:spPr/>
    </dgm:pt>
    <dgm:pt modelId="{E7B55920-B5FC-4014-AF50-3008AFE120CD}" type="pres">
      <dgm:prSet presAssocID="{A3AED31F-AD50-4F09-80A4-FA1E6CCA03B8}" presName="Name37" presStyleLbl="parChTrans1D3" presStyleIdx="5" presStyleCnt="8"/>
      <dgm:spPr/>
      <dgm:t>
        <a:bodyPr/>
        <a:lstStyle/>
        <a:p>
          <a:endParaRPr lang="en-US"/>
        </a:p>
      </dgm:t>
    </dgm:pt>
    <dgm:pt modelId="{98CD0E4A-01C4-47FA-9C31-F6C32BE10A26}" type="pres">
      <dgm:prSet presAssocID="{398CD6CF-66B9-4EA9-B2FA-422B8527147F}" presName="hierRoot2" presStyleCnt="0">
        <dgm:presLayoutVars>
          <dgm:hierBranch val="init"/>
        </dgm:presLayoutVars>
      </dgm:prSet>
      <dgm:spPr/>
    </dgm:pt>
    <dgm:pt modelId="{92F4EB34-7B91-4680-8138-2AC72878000F}" type="pres">
      <dgm:prSet presAssocID="{398CD6CF-66B9-4EA9-B2FA-422B8527147F}" presName="rootComposite" presStyleCnt="0"/>
      <dgm:spPr/>
    </dgm:pt>
    <dgm:pt modelId="{1F28FD0F-7FF9-4D57-851C-31040AC78D9A}" type="pres">
      <dgm:prSet presAssocID="{398CD6CF-66B9-4EA9-B2FA-422B8527147F}" presName="rootText" presStyleLbl="node3" presStyleIdx="5" presStyleCnt="8">
        <dgm:presLayoutVars>
          <dgm:chPref val="3"/>
        </dgm:presLayoutVars>
      </dgm:prSet>
      <dgm:spPr/>
      <dgm:t>
        <a:bodyPr/>
        <a:lstStyle/>
        <a:p>
          <a:endParaRPr lang="en-US"/>
        </a:p>
      </dgm:t>
    </dgm:pt>
    <dgm:pt modelId="{EF2076BB-B8E1-4DCC-92E3-3B6DB1684824}" type="pres">
      <dgm:prSet presAssocID="{398CD6CF-66B9-4EA9-B2FA-422B8527147F}" presName="rootConnector" presStyleLbl="node3" presStyleIdx="5" presStyleCnt="8"/>
      <dgm:spPr/>
      <dgm:t>
        <a:bodyPr/>
        <a:lstStyle/>
        <a:p>
          <a:endParaRPr lang="en-US"/>
        </a:p>
      </dgm:t>
    </dgm:pt>
    <dgm:pt modelId="{F0621BA5-71C4-460D-91D5-47788D514794}" type="pres">
      <dgm:prSet presAssocID="{398CD6CF-66B9-4EA9-B2FA-422B8527147F}" presName="hierChild4" presStyleCnt="0"/>
      <dgm:spPr/>
    </dgm:pt>
    <dgm:pt modelId="{76113CAD-5800-4FB6-BDB4-85EABEF0FCE3}" type="pres">
      <dgm:prSet presAssocID="{398CD6CF-66B9-4EA9-B2FA-422B8527147F}" presName="hierChild5" presStyleCnt="0"/>
      <dgm:spPr/>
    </dgm:pt>
    <dgm:pt modelId="{51BCADE7-8AB6-45DB-AA1D-2DCD8B3E3FD2}" type="pres">
      <dgm:prSet presAssocID="{CA8878C6-CFB1-4927-B63B-510452BB0F74}" presName="Name37" presStyleLbl="parChTrans1D3" presStyleIdx="6" presStyleCnt="8"/>
      <dgm:spPr/>
      <dgm:t>
        <a:bodyPr/>
        <a:lstStyle/>
        <a:p>
          <a:endParaRPr lang="en-US"/>
        </a:p>
      </dgm:t>
    </dgm:pt>
    <dgm:pt modelId="{C622FA3D-57B9-47A2-BE8B-541156F065C3}" type="pres">
      <dgm:prSet presAssocID="{57ED7F53-E1AE-407B-A591-332444CB68B4}" presName="hierRoot2" presStyleCnt="0">
        <dgm:presLayoutVars>
          <dgm:hierBranch val="init"/>
        </dgm:presLayoutVars>
      </dgm:prSet>
      <dgm:spPr/>
    </dgm:pt>
    <dgm:pt modelId="{EF9BA9C0-EF79-4D88-B3AB-660022275551}" type="pres">
      <dgm:prSet presAssocID="{57ED7F53-E1AE-407B-A591-332444CB68B4}" presName="rootComposite" presStyleCnt="0"/>
      <dgm:spPr/>
    </dgm:pt>
    <dgm:pt modelId="{D27F517F-60EB-477D-B2E2-279288F447E0}" type="pres">
      <dgm:prSet presAssocID="{57ED7F53-E1AE-407B-A591-332444CB68B4}" presName="rootText" presStyleLbl="node3" presStyleIdx="6" presStyleCnt="8">
        <dgm:presLayoutVars>
          <dgm:chPref val="3"/>
        </dgm:presLayoutVars>
      </dgm:prSet>
      <dgm:spPr/>
      <dgm:t>
        <a:bodyPr/>
        <a:lstStyle/>
        <a:p>
          <a:endParaRPr lang="en-US"/>
        </a:p>
      </dgm:t>
    </dgm:pt>
    <dgm:pt modelId="{1FDDB5C7-D324-4384-8916-7414908188C9}" type="pres">
      <dgm:prSet presAssocID="{57ED7F53-E1AE-407B-A591-332444CB68B4}" presName="rootConnector" presStyleLbl="node3" presStyleIdx="6" presStyleCnt="8"/>
      <dgm:spPr/>
      <dgm:t>
        <a:bodyPr/>
        <a:lstStyle/>
        <a:p>
          <a:endParaRPr lang="en-US"/>
        </a:p>
      </dgm:t>
    </dgm:pt>
    <dgm:pt modelId="{C4FA1848-060D-4A50-94A8-761B8768F8B6}" type="pres">
      <dgm:prSet presAssocID="{57ED7F53-E1AE-407B-A591-332444CB68B4}" presName="hierChild4" presStyleCnt="0"/>
      <dgm:spPr/>
    </dgm:pt>
    <dgm:pt modelId="{23D6558D-45A0-417D-AB35-CA545DBA078B}" type="pres">
      <dgm:prSet presAssocID="{57ED7F53-E1AE-407B-A591-332444CB68B4}" presName="hierChild5" presStyleCnt="0"/>
      <dgm:spPr/>
    </dgm:pt>
    <dgm:pt modelId="{9339C587-1AED-4449-8DD3-38B0DDA21BFD}" type="pres">
      <dgm:prSet presAssocID="{82006C94-7F85-4FEE-82AF-A231D74B0381}" presName="Name37" presStyleLbl="parChTrans1D3" presStyleIdx="7" presStyleCnt="8"/>
      <dgm:spPr/>
      <dgm:t>
        <a:bodyPr/>
        <a:lstStyle/>
        <a:p>
          <a:endParaRPr lang="en-US"/>
        </a:p>
      </dgm:t>
    </dgm:pt>
    <dgm:pt modelId="{2029A9A5-62DE-456C-8BB4-FF458F9F20B3}" type="pres">
      <dgm:prSet presAssocID="{46E0873D-6CC1-41F0-BBEB-5F94C5D0F6D7}" presName="hierRoot2" presStyleCnt="0">
        <dgm:presLayoutVars>
          <dgm:hierBranch val="init"/>
        </dgm:presLayoutVars>
      </dgm:prSet>
      <dgm:spPr/>
    </dgm:pt>
    <dgm:pt modelId="{2920413E-ED61-4843-985A-1C347EFC8CE4}" type="pres">
      <dgm:prSet presAssocID="{46E0873D-6CC1-41F0-BBEB-5F94C5D0F6D7}" presName="rootComposite" presStyleCnt="0"/>
      <dgm:spPr/>
    </dgm:pt>
    <dgm:pt modelId="{3E232F70-BF10-4764-A94C-2743DED7C5C2}" type="pres">
      <dgm:prSet presAssocID="{46E0873D-6CC1-41F0-BBEB-5F94C5D0F6D7}" presName="rootText" presStyleLbl="node3" presStyleIdx="7" presStyleCnt="8">
        <dgm:presLayoutVars>
          <dgm:chPref val="3"/>
        </dgm:presLayoutVars>
      </dgm:prSet>
      <dgm:spPr/>
      <dgm:t>
        <a:bodyPr/>
        <a:lstStyle/>
        <a:p>
          <a:endParaRPr lang="en-US"/>
        </a:p>
      </dgm:t>
    </dgm:pt>
    <dgm:pt modelId="{5F0C3B9C-EC51-4AB7-A421-16434FB4CA1A}" type="pres">
      <dgm:prSet presAssocID="{46E0873D-6CC1-41F0-BBEB-5F94C5D0F6D7}" presName="rootConnector" presStyleLbl="node3" presStyleIdx="7" presStyleCnt="8"/>
      <dgm:spPr/>
      <dgm:t>
        <a:bodyPr/>
        <a:lstStyle/>
        <a:p>
          <a:endParaRPr lang="en-US"/>
        </a:p>
      </dgm:t>
    </dgm:pt>
    <dgm:pt modelId="{D6746139-BB5A-4FA8-AF5C-C0023F6B05F1}" type="pres">
      <dgm:prSet presAssocID="{46E0873D-6CC1-41F0-BBEB-5F94C5D0F6D7}" presName="hierChild4" presStyleCnt="0"/>
      <dgm:spPr/>
    </dgm:pt>
    <dgm:pt modelId="{CA9BF3FE-A0F3-47A8-ABA0-EEFB7693BF75}" type="pres">
      <dgm:prSet presAssocID="{46E0873D-6CC1-41F0-BBEB-5F94C5D0F6D7}" presName="hierChild5" presStyleCnt="0"/>
      <dgm:spPr/>
    </dgm:pt>
    <dgm:pt modelId="{CB8E428B-962B-40FB-83FE-F6F75B553EAB}" type="pres">
      <dgm:prSet presAssocID="{5288BB36-0782-4830-88AD-65DE56D6E06B}" presName="hierChild5" presStyleCnt="0"/>
      <dgm:spPr/>
    </dgm:pt>
    <dgm:pt modelId="{AD8CBB3A-9F79-4EE7-A4E2-0B863965016B}" type="pres">
      <dgm:prSet presAssocID="{B6065F1A-EB3B-4909-93B8-0CE29232DCCE}" presName="hierChild3" presStyleCnt="0"/>
      <dgm:spPr/>
    </dgm:pt>
  </dgm:ptLst>
  <dgm:cxnLst>
    <dgm:cxn modelId="{9B264635-60B9-4A7A-9D47-1BA1E09D18BC}" srcId="{F10B3E28-1F9B-4553-9F62-0A52DBD4F716}" destId="{8018791C-8714-4F5D-97FF-D42895470ACA}" srcOrd="2" destOrd="0" parTransId="{81D8785F-6D2F-4999-AD5B-7C4E4A158B5D}" sibTransId="{F9C31DDE-5BED-4BD7-B997-36BEBC3EC96C}"/>
    <dgm:cxn modelId="{560B6640-3BFF-4063-8CBA-AC81170DD5BA}" type="presOf" srcId="{B2D5FF57-1F5E-4855-B715-CF6CFF8F94A9}" destId="{775687BD-E6D3-467F-8F50-0E888F24B454}" srcOrd="0" destOrd="0" presId="urn:microsoft.com/office/officeart/2005/8/layout/orgChart1"/>
    <dgm:cxn modelId="{2290C751-6873-437A-9543-B475D12C9720}" srcId="{F10B3E28-1F9B-4553-9F62-0A52DBD4F716}" destId="{B2D5FF57-1F5E-4855-B715-CF6CFF8F94A9}" srcOrd="1" destOrd="0" parTransId="{12D29A6E-6141-486B-BD98-8EB1961D3D4B}" sibTransId="{07334B77-D4EA-4BE8-B6DF-E9BEB0CD33EF}"/>
    <dgm:cxn modelId="{5EDF86BD-E8F8-488B-8535-1735C0AF179B}" type="presOf" srcId="{4E6CB655-1307-493F-AEF4-FB55D944FD7B}" destId="{806E7D4E-62AD-4FA9-B5BF-B3358E891C45}" srcOrd="0" destOrd="0" presId="urn:microsoft.com/office/officeart/2005/8/layout/orgChart1"/>
    <dgm:cxn modelId="{9CDCE88B-F2D7-4A8A-8196-947EE83E9A5E}" srcId="{B6065F1A-EB3B-4909-93B8-0CE29232DCCE}" destId="{F10B3E28-1F9B-4553-9F62-0A52DBD4F716}" srcOrd="0" destOrd="0" parTransId="{29205AA5-AE36-4939-BBCD-FB5745F421AF}" sibTransId="{C26BFF05-7B70-4461-B6B7-9B68562FA398}"/>
    <dgm:cxn modelId="{73AAE14A-4F25-403B-B184-9FEC8B0E3686}" type="presOf" srcId="{CA874919-4A8F-440F-B211-A6D97CA7D208}" destId="{05EA3B57-BE76-40D8-86ED-5FA7C9879AA6}" srcOrd="0" destOrd="0" presId="urn:microsoft.com/office/officeart/2005/8/layout/orgChart1"/>
    <dgm:cxn modelId="{22FE747D-8AF0-4085-A847-32CD8CD33A20}" srcId="{F10B3E28-1F9B-4553-9F62-0A52DBD4F716}" destId="{85F3FBAE-6CAD-4D1F-99D9-E7CAD6A0770F}" srcOrd="0" destOrd="0" parTransId="{5B67EEE4-46C1-4AC0-B66D-814DAA6979E1}" sibTransId="{82175498-1989-45F3-8474-0AE2BA071E47}"/>
    <dgm:cxn modelId="{AF5D54A9-0A14-4F18-8E96-352F6456BCD4}" type="presOf" srcId="{8EF95F26-3A37-4603-9971-34E2D1D6140C}" destId="{0EEFA2F0-B034-4C20-B6EA-091C33D3F9A3}" srcOrd="0" destOrd="0" presId="urn:microsoft.com/office/officeart/2005/8/layout/orgChart1"/>
    <dgm:cxn modelId="{B30F25C2-B207-401E-BED4-FB403891BE4D}" srcId="{8EF95F26-3A37-4603-9971-34E2D1D6140C}" destId="{B6065F1A-EB3B-4909-93B8-0CE29232DCCE}" srcOrd="0" destOrd="0" parTransId="{CE2E6578-1DAB-4351-9F83-4F36FBBBFE15}" sibTransId="{7B88E18E-9C15-4551-BE58-C7BBC9D4AAF6}"/>
    <dgm:cxn modelId="{6FB7A14B-FA25-4539-8538-A63D8A0D0E8D}" type="presOf" srcId="{12D29A6E-6141-486B-BD98-8EB1961D3D4B}" destId="{E50DD737-2482-497C-AA6C-6AB8FF7109E9}" srcOrd="0" destOrd="0" presId="urn:microsoft.com/office/officeart/2005/8/layout/orgChart1"/>
    <dgm:cxn modelId="{B8FB1838-B63C-4F60-8330-3F4494334980}" type="presOf" srcId="{398CD6CF-66B9-4EA9-B2FA-422B8527147F}" destId="{EF2076BB-B8E1-4DCC-92E3-3B6DB1684824}" srcOrd="1" destOrd="0" presId="urn:microsoft.com/office/officeart/2005/8/layout/orgChart1"/>
    <dgm:cxn modelId="{1845E575-CC17-4F76-83F6-389FB496794F}" type="presOf" srcId="{D95A3B48-6EBD-42D2-84DA-883E6EC6F9FF}" destId="{DDD3A87D-BFB8-4A9B-9D11-E8545C559243}" srcOrd="1" destOrd="0" presId="urn:microsoft.com/office/officeart/2005/8/layout/orgChart1"/>
    <dgm:cxn modelId="{1BE0F705-1675-4951-976F-9B5FA72663AD}" type="presOf" srcId="{B6065F1A-EB3B-4909-93B8-0CE29232DCCE}" destId="{E79CC201-8220-43A9-BA31-B2133D486970}" srcOrd="1" destOrd="0" presId="urn:microsoft.com/office/officeart/2005/8/layout/orgChart1"/>
    <dgm:cxn modelId="{B5683C4A-731E-49D1-B204-0960A5302AB2}" type="presOf" srcId="{A3AED31F-AD50-4F09-80A4-FA1E6CCA03B8}" destId="{E7B55920-B5FC-4014-AF50-3008AFE120CD}" srcOrd="0" destOrd="0" presId="urn:microsoft.com/office/officeart/2005/8/layout/orgChart1"/>
    <dgm:cxn modelId="{F8C6A6D1-5A35-4D22-B2D5-E9E7DC6BFFB8}" type="presOf" srcId="{57ED7F53-E1AE-407B-A591-332444CB68B4}" destId="{1FDDB5C7-D324-4384-8916-7414908188C9}" srcOrd="1" destOrd="0" presId="urn:microsoft.com/office/officeart/2005/8/layout/orgChart1"/>
    <dgm:cxn modelId="{6F78DD6D-E5B8-45A5-895C-7EF21A6936D7}" type="presOf" srcId="{D95A3B48-6EBD-42D2-84DA-883E6EC6F9FF}" destId="{281D7043-9093-437C-895D-B54C2AF69C96}" srcOrd="0" destOrd="0" presId="urn:microsoft.com/office/officeart/2005/8/layout/orgChart1"/>
    <dgm:cxn modelId="{2C29F235-C151-4965-BC11-944E9B451A3F}" type="presOf" srcId="{F10B3E28-1F9B-4553-9F62-0A52DBD4F716}" destId="{08F50D53-F51C-4AF6-9137-5322867F1F5E}" srcOrd="0" destOrd="0" presId="urn:microsoft.com/office/officeart/2005/8/layout/orgChart1"/>
    <dgm:cxn modelId="{D300E0B5-30E5-458C-AAB1-B7BD3DAE4361}" type="presOf" srcId="{8018791C-8714-4F5D-97FF-D42895470ACA}" destId="{58745F5B-85B7-429A-8BBD-34BF8AC7965B}" srcOrd="0" destOrd="0" presId="urn:microsoft.com/office/officeart/2005/8/layout/orgChart1"/>
    <dgm:cxn modelId="{5753F29C-F431-4D49-B46C-E6CF623E098A}" type="presOf" srcId="{893817DE-2FBB-4AA2-9191-7EE1FC8C68EA}" destId="{39D2D40A-0C16-4023-BB56-3C7BF069265C}" srcOrd="0" destOrd="0" presId="urn:microsoft.com/office/officeart/2005/8/layout/orgChart1"/>
    <dgm:cxn modelId="{5C4D9B64-36CA-40E0-B79D-29E05C33AD13}" type="presOf" srcId="{8B307D96-50D2-458B-BC5C-5F95AD4650D5}" destId="{2226D399-5D61-4984-840F-429DF980F03F}" srcOrd="0" destOrd="0" presId="urn:microsoft.com/office/officeart/2005/8/layout/orgChart1"/>
    <dgm:cxn modelId="{EC308897-62C7-44A2-985E-1257E45FDA03}" type="presOf" srcId="{CA8878C6-CFB1-4927-B63B-510452BB0F74}" destId="{51BCADE7-8AB6-45DB-AA1D-2DCD8B3E3FD2}" srcOrd="0" destOrd="0" presId="urn:microsoft.com/office/officeart/2005/8/layout/orgChart1"/>
    <dgm:cxn modelId="{000FB243-F4D0-4EDF-A873-51DEB2281373}" type="presOf" srcId="{8018791C-8714-4F5D-97FF-D42895470ACA}" destId="{EAE3599A-8FFF-4E54-8E96-EBC04604AEC7}" srcOrd="1" destOrd="0" presId="urn:microsoft.com/office/officeart/2005/8/layout/orgChart1"/>
    <dgm:cxn modelId="{4AF4C823-2BA7-4BCC-A01D-27CB71C32D68}" type="presOf" srcId="{5288BB36-0782-4830-88AD-65DE56D6E06B}" destId="{3BDF9023-3B62-4617-BEDE-5BBD3CBCD834}" srcOrd="0" destOrd="0" presId="urn:microsoft.com/office/officeart/2005/8/layout/orgChart1"/>
    <dgm:cxn modelId="{E0FDC560-7C02-4A71-A7CA-B6C54A2624B5}" type="presOf" srcId="{F10B3E28-1F9B-4553-9F62-0A52DBD4F716}" destId="{DCD4053A-5429-45F1-93B5-B5B6A74F5596}" srcOrd="1" destOrd="0" presId="urn:microsoft.com/office/officeart/2005/8/layout/orgChart1"/>
    <dgm:cxn modelId="{55D63ECB-AE0B-4A2B-84B3-D22FEBB5222B}" type="presOf" srcId="{46E0873D-6CC1-41F0-BBEB-5F94C5D0F6D7}" destId="{5F0C3B9C-EC51-4AB7-A421-16434FB4CA1A}" srcOrd="1" destOrd="0" presId="urn:microsoft.com/office/officeart/2005/8/layout/orgChart1"/>
    <dgm:cxn modelId="{D67CDDED-F955-47E6-94F1-8CC70E346D84}" srcId="{B6065F1A-EB3B-4909-93B8-0CE29232DCCE}" destId="{5288BB36-0782-4830-88AD-65DE56D6E06B}" srcOrd="2" destOrd="0" parTransId="{DAE90FD4-4161-4175-96FC-177AD8CE1CDD}" sibTransId="{404B948A-FCA8-456C-B0A3-EC7B05A4CA2B}"/>
    <dgm:cxn modelId="{41CFE773-DCAF-4541-B8B5-72AB6E2F5F28}" type="presOf" srcId="{85F3FBAE-6CAD-4D1F-99D9-E7CAD6A0770F}" destId="{03A9B48E-2B31-4879-94A4-F745C6D40BED}" srcOrd="1" destOrd="0" presId="urn:microsoft.com/office/officeart/2005/8/layout/orgChart1"/>
    <dgm:cxn modelId="{64038172-B48D-48E5-9C75-694C41DF12E9}" type="presOf" srcId="{CA874919-4A8F-440F-B211-A6D97CA7D208}" destId="{67E475B4-DFE9-43C9-9702-C268FEA8F3A8}" srcOrd="1" destOrd="0" presId="urn:microsoft.com/office/officeart/2005/8/layout/orgChart1"/>
    <dgm:cxn modelId="{F7EA2B10-9889-4AFB-BF55-59465190B167}" srcId="{DC7CB982-EECD-40EC-B83D-29B66F280256}" destId="{D95A3B48-6EBD-42D2-84DA-883E6EC6F9FF}" srcOrd="0" destOrd="0" parTransId="{4E6CB655-1307-493F-AEF4-FB55D944FD7B}" sibTransId="{2F70E401-D4AD-4D74-ACB4-403FBB47E7BE}"/>
    <dgm:cxn modelId="{E8BA0CB1-BAA8-474C-90AA-8547F2FAAB75}" srcId="{5288BB36-0782-4830-88AD-65DE56D6E06B}" destId="{57ED7F53-E1AE-407B-A591-332444CB68B4}" srcOrd="1" destOrd="0" parTransId="{CA8878C6-CFB1-4927-B63B-510452BB0F74}" sibTransId="{8BDD5B0E-96A5-404C-9159-3D7DB61AECCF}"/>
    <dgm:cxn modelId="{71DB6F44-7EEA-4BA3-AFBF-FB29586C25C2}" srcId="{DC7CB982-EECD-40EC-B83D-29B66F280256}" destId="{CA874919-4A8F-440F-B211-A6D97CA7D208}" srcOrd="1" destOrd="0" parTransId="{893817DE-2FBB-4AA2-9191-7EE1FC8C68EA}" sibTransId="{C1770E0F-50F3-43A2-BA6D-A89546A8B270}"/>
    <dgm:cxn modelId="{6C9EC410-A3FC-4F49-BA53-2EFFF813C761}" type="presOf" srcId="{5288BB36-0782-4830-88AD-65DE56D6E06B}" destId="{1BE75C9D-0877-4FEC-9048-438C4A7D71E0}" srcOrd="1" destOrd="0" presId="urn:microsoft.com/office/officeart/2005/8/layout/orgChart1"/>
    <dgm:cxn modelId="{7F6539A9-CDEA-4642-B6D3-1AC3DA1A1A01}" type="presOf" srcId="{B6065F1A-EB3B-4909-93B8-0CE29232DCCE}" destId="{BCB714F8-C0FB-4313-9FA9-8892B4545CC2}" srcOrd="0" destOrd="0" presId="urn:microsoft.com/office/officeart/2005/8/layout/orgChart1"/>
    <dgm:cxn modelId="{7AAD1AFD-DF82-49E8-8C41-0EB9D1451B33}" type="presOf" srcId="{57ED7F53-E1AE-407B-A591-332444CB68B4}" destId="{D27F517F-60EB-477D-B2E2-279288F447E0}" srcOrd="0" destOrd="0" presId="urn:microsoft.com/office/officeart/2005/8/layout/orgChart1"/>
    <dgm:cxn modelId="{C4540557-955F-424F-884D-EDD7C7785E96}" type="presOf" srcId="{81D8785F-6D2F-4999-AD5B-7C4E4A158B5D}" destId="{28DDA442-4579-489C-A7AA-DECED16DCEE2}" srcOrd="0" destOrd="0" presId="urn:microsoft.com/office/officeart/2005/8/layout/orgChart1"/>
    <dgm:cxn modelId="{7E7E697E-C13A-45C4-B033-92BCB4B0FFD2}" srcId="{B6065F1A-EB3B-4909-93B8-0CE29232DCCE}" destId="{DC7CB982-EECD-40EC-B83D-29B66F280256}" srcOrd="1" destOrd="0" parTransId="{8B307D96-50D2-458B-BC5C-5F95AD4650D5}" sibTransId="{74DD1EB4-FDE2-4212-BBC9-65A239F99807}"/>
    <dgm:cxn modelId="{0D155075-9340-4DBA-BEE0-A6CDFD21466F}" type="presOf" srcId="{DC7CB982-EECD-40EC-B83D-29B66F280256}" destId="{ED7A3D8D-1BB6-4A5F-AEEC-910FAD0F9065}" srcOrd="1" destOrd="0" presId="urn:microsoft.com/office/officeart/2005/8/layout/orgChart1"/>
    <dgm:cxn modelId="{296C5234-6A30-4732-B733-F00BB3AD1759}" srcId="{5288BB36-0782-4830-88AD-65DE56D6E06B}" destId="{46E0873D-6CC1-41F0-BBEB-5F94C5D0F6D7}" srcOrd="2" destOrd="0" parTransId="{82006C94-7F85-4FEE-82AF-A231D74B0381}" sibTransId="{E5B84049-98AB-4813-8151-3A2A9F5BCE8F}"/>
    <dgm:cxn modelId="{28346492-D136-4B15-8DA6-8E4199872523}" type="presOf" srcId="{DAE90FD4-4161-4175-96FC-177AD8CE1CDD}" destId="{AD415575-2807-4397-AD27-33B92C5083B0}" srcOrd="0" destOrd="0" presId="urn:microsoft.com/office/officeart/2005/8/layout/orgChart1"/>
    <dgm:cxn modelId="{0CA62E93-3159-4734-A4A8-42D1095C7E05}" srcId="{5288BB36-0782-4830-88AD-65DE56D6E06B}" destId="{398CD6CF-66B9-4EA9-B2FA-422B8527147F}" srcOrd="0" destOrd="0" parTransId="{A3AED31F-AD50-4F09-80A4-FA1E6CCA03B8}" sibTransId="{A3FC5458-1709-40ED-8D59-29FD9AF2E4C3}"/>
    <dgm:cxn modelId="{93B1D590-E172-40F1-9701-78DFAD37F041}" type="presOf" srcId="{5B67EEE4-46C1-4AC0-B66D-814DAA6979E1}" destId="{5B219F64-6294-49A7-A9B1-831386682B89}" srcOrd="0" destOrd="0" presId="urn:microsoft.com/office/officeart/2005/8/layout/orgChart1"/>
    <dgm:cxn modelId="{1AF3EFC6-0FAE-4BDB-B7E0-9E860093428F}" type="presOf" srcId="{29205AA5-AE36-4939-BBCD-FB5745F421AF}" destId="{E3DA0734-AF2F-4A65-97B8-70E0A4B33793}" srcOrd="0" destOrd="0" presId="urn:microsoft.com/office/officeart/2005/8/layout/orgChart1"/>
    <dgm:cxn modelId="{82E14352-7F65-406D-BF60-0DE09523A13F}" type="presOf" srcId="{85F3FBAE-6CAD-4D1F-99D9-E7CAD6A0770F}" destId="{6D3321D4-BCBF-4930-AC75-099BCDEA12E1}" srcOrd="0" destOrd="0" presId="urn:microsoft.com/office/officeart/2005/8/layout/orgChart1"/>
    <dgm:cxn modelId="{1A716762-2AAA-48C8-9778-E10A6EA87FEC}" type="presOf" srcId="{82006C94-7F85-4FEE-82AF-A231D74B0381}" destId="{9339C587-1AED-4449-8DD3-38B0DDA21BFD}" srcOrd="0" destOrd="0" presId="urn:microsoft.com/office/officeart/2005/8/layout/orgChart1"/>
    <dgm:cxn modelId="{1D1D7F89-9FBE-47FD-8A1C-1A315459656B}" type="presOf" srcId="{398CD6CF-66B9-4EA9-B2FA-422B8527147F}" destId="{1F28FD0F-7FF9-4D57-851C-31040AC78D9A}" srcOrd="0" destOrd="0" presId="urn:microsoft.com/office/officeart/2005/8/layout/orgChart1"/>
    <dgm:cxn modelId="{03137777-6ABE-44F3-B9E0-E35E9F737D5B}" type="presOf" srcId="{46E0873D-6CC1-41F0-BBEB-5F94C5D0F6D7}" destId="{3E232F70-BF10-4764-A94C-2743DED7C5C2}" srcOrd="0" destOrd="0" presId="urn:microsoft.com/office/officeart/2005/8/layout/orgChart1"/>
    <dgm:cxn modelId="{2B920E4C-36C7-488E-83B9-52BA9E5F8E8A}" type="presOf" srcId="{DC7CB982-EECD-40EC-B83D-29B66F280256}" destId="{B3E2CB6F-101F-44DA-B5DB-D018BB130A71}" srcOrd="0" destOrd="0" presId="urn:microsoft.com/office/officeart/2005/8/layout/orgChart1"/>
    <dgm:cxn modelId="{4D33F6AF-02B4-4676-B7AF-6EB51AF5F193}" type="presOf" srcId="{B2D5FF57-1F5E-4855-B715-CF6CFF8F94A9}" destId="{E05D26C7-BAF0-422D-B808-66D7CFA54B68}" srcOrd="1" destOrd="0" presId="urn:microsoft.com/office/officeart/2005/8/layout/orgChart1"/>
    <dgm:cxn modelId="{158BC0FD-465A-4813-A1C0-51C1A63E55D3}" type="presParOf" srcId="{0EEFA2F0-B034-4C20-B6EA-091C33D3F9A3}" destId="{BD719862-B701-4E9A-8511-4CC9502A3BBF}" srcOrd="0" destOrd="0" presId="urn:microsoft.com/office/officeart/2005/8/layout/orgChart1"/>
    <dgm:cxn modelId="{95C40B6A-B80C-40B6-A9D4-C4D1F900A926}" type="presParOf" srcId="{BD719862-B701-4E9A-8511-4CC9502A3BBF}" destId="{37E259A6-415A-4DD9-9DFD-43A663A639AD}" srcOrd="0" destOrd="0" presId="urn:microsoft.com/office/officeart/2005/8/layout/orgChart1"/>
    <dgm:cxn modelId="{4B0EDC16-E6AE-4034-80FC-3E6F7FEEC3E8}" type="presParOf" srcId="{37E259A6-415A-4DD9-9DFD-43A663A639AD}" destId="{BCB714F8-C0FB-4313-9FA9-8892B4545CC2}" srcOrd="0" destOrd="0" presId="urn:microsoft.com/office/officeart/2005/8/layout/orgChart1"/>
    <dgm:cxn modelId="{6AADF58B-8EA5-45D9-B462-E5AF50E1CFAF}" type="presParOf" srcId="{37E259A6-415A-4DD9-9DFD-43A663A639AD}" destId="{E79CC201-8220-43A9-BA31-B2133D486970}" srcOrd="1" destOrd="0" presId="urn:microsoft.com/office/officeart/2005/8/layout/orgChart1"/>
    <dgm:cxn modelId="{3ABE9CBB-EED6-4641-9214-C96E349C8990}" type="presParOf" srcId="{BD719862-B701-4E9A-8511-4CC9502A3BBF}" destId="{BDE992F0-1462-4347-BF1D-E323ACF7C1C6}" srcOrd="1" destOrd="0" presId="urn:microsoft.com/office/officeart/2005/8/layout/orgChart1"/>
    <dgm:cxn modelId="{4A52B9EA-908F-4B13-BCEB-27FA6D82362B}" type="presParOf" srcId="{BDE992F0-1462-4347-BF1D-E323ACF7C1C6}" destId="{E3DA0734-AF2F-4A65-97B8-70E0A4B33793}" srcOrd="0" destOrd="0" presId="urn:microsoft.com/office/officeart/2005/8/layout/orgChart1"/>
    <dgm:cxn modelId="{6D164DDD-1015-4B73-9600-8A6573858284}" type="presParOf" srcId="{BDE992F0-1462-4347-BF1D-E323ACF7C1C6}" destId="{6BFD4010-AF05-4ED9-A877-87D35613402B}" srcOrd="1" destOrd="0" presId="urn:microsoft.com/office/officeart/2005/8/layout/orgChart1"/>
    <dgm:cxn modelId="{222513D6-710C-4E90-93B4-FE49788F0F2F}" type="presParOf" srcId="{6BFD4010-AF05-4ED9-A877-87D35613402B}" destId="{EBD6F0B9-16CB-4366-B552-8023543988D9}" srcOrd="0" destOrd="0" presId="urn:microsoft.com/office/officeart/2005/8/layout/orgChart1"/>
    <dgm:cxn modelId="{671BF2D9-C639-48AB-953A-9CB0850D42AA}" type="presParOf" srcId="{EBD6F0B9-16CB-4366-B552-8023543988D9}" destId="{08F50D53-F51C-4AF6-9137-5322867F1F5E}" srcOrd="0" destOrd="0" presId="urn:microsoft.com/office/officeart/2005/8/layout/orgChart1"/>
    <dgm:cxn modelId="{73D05CBE-FF3D-4E8D-9C62-8280B9FD4042}" type="presParOf" srcId="{EBD6F0B9-16CB-4366-B552-8023543988D9}" destId="{DCD4053A-5429-45F1-93B5-B5B6A74F5596}" srcOrd="1" destOrd="0" presId="urn:microsoft.com/office/officeart/2005/8/layout/orgChart1"/>
    <dgm:cxn modelId="{D74D5EDA-2D76-48FD-AFD6-2EE38C2C30F2}" type="presParOf" srcId="{6BFD4010-AF05-4ED9-A877-87D35613402B}" destId="{8C5EC07D-0254-403D-A647-B444634050E8}" srcOrd="1" destOrd="0" presId="urn:microsoft.com/office/officeart/2005/8/layout/orgChart1"/>
    <dgm:cxn modelId="{516AC7AB-4AC3-4AA3-A732-1925CD0971B4}" type="presParOf" srcId="{8C5EC07D-0254-403D-A647-B444634050E8}" destId="{5B219F64-6294-49A7-A9B1-831386682B89}" srcOrd="0" destOrd="0" presId="urn:microsoft.com/office/officeart/2005/8/layout/orgChart1"/>
    <dgm:cxn modelId="{55E3CDD2-D584-43D7-A1DC-37FA0F334679}" type="presParOf" srcId="{8C5EC07D-0254-403D-A647-B444634050E8}" destId="{F4F38907-A044-4033-A845-96591CF2E542}" srcOrd="1" destOrd="0" presId="urn:microsoft.com/office/officeart/2005/8/layout/orgChart1"/>
    <dgm:cxn modelId="{5330C02E-6643-4614-B3D3-86C121779202}" type="presParOf" srcId="{F4F38907-A044-4033-A845-96591CF2E542}" destId="{B06E94FA-0486-47AC-8504-5E2E2ABFCE52}" srcOrd="0" destOrd="0" presId="urn:microsoft.com/office/officeart/2005/8/layout/orgChart1"/>
    <dgm:cxn modelId="{32531A0D-E6F3-48DC-A779-FE6487E450D7}" type="presParOf" srcId="{B06E94FA-0486-47AC-8504-5E2E2ABFCE52}" destId="{6D3321D4-BCBF-4930-AC75-099BCDEA12E1}" srcOrd="0" destOrd="0" presId="urn:microsoft.com/office/officeart/2005/8/layout/orgChart1"/>
    <dgm:cxn modelId="{909FEE35-08ED-4E4E-8C09-F5FB793F8B23}" type="presParOf" srcId="{B06E94FA-0486-47AC-8504-5E2E2ABFCE52}" destId="{03A9B48E-2B31-4879-94A4-F745C6D40BED}" srcOrd="1" destOrd="0" presId="urn:microsoft.com/office/officeart/2005/8/layout/orgChart1"/>
    <dgm:cxn modelId="{F834225B-ED78-4841-AC1F-0FFF8BE82D3C}" type="presParOf" srcId="{F4F38907-A044-4033-A845-96591CF2E542}" destId="{215D10DB-C8F4-40AF-B8E6-8D9E1A29D27A}" srcOrd="1" destOrd="0" presId="urn:microsoft.com/office/officeart/2005/8/layout/orgChart1"/>
    <dgm:cxn modelId="{BEE84186-BBCF-48A8-98A7-80DFB6C412DF}" type="presParOf" srcId="{F4F38907-A044-4033-A845-96591CF2E542}" destId="{9F62FFA4-B95E-4E53-BEB8-BD6BFF2571C3}" srcOrd="2" destOrd="0" presId="urn:microsoft.com/office/officeart/2005/8/layout/orgChart1"/>
    <dgm:cxn modelId="{367061B2-D3F6-4816-A75B-903AFC4F98A7}" type="presParOf" srcId="{8C5EC07D-0254-403D-A647-B444634050E8}" destId="{E50DD737-2482-497C-AA6C-6AB8FF7109E9}" srcOrd="2" destOrd="0" presId="urn:microsoft.com/office/officeart/2005/8/layout/orgChart1"/>
    <dgm:cxn modelId="{941B201F-A555-4341-9F19-A4A09F93F3A3}" type="presParOf" srcId="{8C5EC07D-0254-403D-A647-B444634050E8}" destId="{77F4D99A-E9CD-4A9E-92DA-609180B8F59C}" srcOrd="3" destOrd="0" presId="urn:microsoft.com/office/officeart/2005/8/layout/orgChart1"/>
    <dgm:cxn modelId="{06D24F0A-F080-4B35-BD3B-D8325B6AF64A}" type="presParOf" srcId="{77F4D99A-E9CD-4A9E-92DA-609180B8F59C}" destId="{EABB78C8-F9C9-4D3B-BD6C-138A9FA4998B}" srcOrd="0" destOrd="0" presId="urn:microsoft.com/office/officeart/2005/8/layout/orgChart1"/>
    <dgm:cxn modelId="{6721C24C-2C43-4021-A78A-CF00B73744CA}" type="presParOf" srcId="{EABB78C8-F9C9-4D3B-BD6C-138A9FA4998B}" destId="{775687BD-E6D3-467F-8F50-0E888F24B454}" srcOrd="0" destOrd="0" presId="urn:microsoft.com/office/officeart/2005/8/layout/orgChart1"/>
    <dgm:cxn modelId="{8584324D-56F8-4268-9F73-D604F158152B}" type="presParOf" srcId="{EABB78C8-F9C9-4D3B-BD6C-138A9FA4998B}" destId="{E05D26C7-BAF0-422D-B808-66D7CFA54B68}" srcOrd="1" destOrd="0" presId="urn:microsoft.com/office/officeart/2005/8/layout/orgChart1"/>
    <dgm:cxn modelId="{92C6903B-997F-470A-A086-EDF654BFFA1E}" type="presParOf" srcId="{77F4D99A-E9CD-4A9E-92DA-609180B8F59C}" destId="{A90F5008-2DE4-41BB-9262-80A195A39BF8}" srcOrd="1" destOrd="0" presId="urn:microsoft.com/office/officeart/2005/8/layout/orgChart1"/>
    <dgm:cxn modelId="{F763F138-DFA8-477B-9C1A-85C539AF45EB}" type="presParOf" srcId="{77F4D99A-E9CD-4A9E-92DA-609180B8F59C}" destId="{1A31F101-86B3-42A7-8FE1-074004BB87B6}" srcOrd="2" destOrd="0" presId="urn:microsoft.com/office/officeart/2005/8/layout/orgChart1"/>
    <dgm:cxn modelId="{6067ACC8-3F31-4472-A184-16C40537071C}" type="presParOf" srcId="{8C5EC07D-0254-403D-A647-B444634050E8}" destId="{28DDA442-4579-489C-A7AA-DECED16DCEE2}" srcOrd="4" destOrd="0" presId="urn:microsoft.com/office/officeart/2005/8/layout/orgChart1"/>
    <dgm:cxn modelId="{08FC2253-FED8-43F2-BB7B-B964555212D7}" type="presParOf" srcId="{8C5EC07D-0254-403D-A647-B444634050E8}" destId="{B606FFBE-8F21-4006-9BE8-27597CF92236}" srcOrd="5" destOrd="0" presId="urn:microsoft.com/office/officeart/2005/8/layout/orgChart1"/>
    <dgm:cxn modelId="{B12B2D69-2F7F-40F5-8034-E99153C6A1F7}" type="presParOf" srcId="{B606FFBE-8F21-4006-9BE8-27597CF92236}" destId="{E7421BA3-B7C8-4671-8579-93766B8A0E3A}" srcOrd="0" destOrd="0" presId="urn:microsoft.com/office/officeart/2005/8/layout/orgChart1"/>
    <dgm:cxn modelId="{EE9A17CC-993B-4B54-9F79-440A806F3C67}" type="presParOf" srcId="{E7421BA3-B7C8-4671-8579-93766B8A0E3A}" destId="{58745F5B-85B7-429A-8BBD-34BF8AC7965B}" srcOrd="0" destOrd="0" presId="urn:microsoft.com/office/officeart/2005/8/layout/orgChart1"/>
    <dgm:cxn modelId="{9AADEEB5-C9C4-4067-91DC-23AA100CD4EC}" type="presParOf" srcId="{E7421BA3-B7C8-4671-8579-93766B8A0E3A}" destId="{EAE3599A-8FFF-4E54-8E96-EBC04604AEC7}" srcOrd="1" destOrd="0" presId="urn:microsoft.com/office/officeart/2005/8/layout/orgChart1"/>
    <dgm:cxn modelId="{C0E2ED79-CAAE-4A62-8B85-90DB4977B33D}" type="presParOf" srcId="{B606FFBE-8F21-4006-9BE8-27597CF92236}" destId="{C9E8F41B-4570-4C4F-95A5-32FE6CCE811A}" srcOrd="1" destOrd="0" presId="urn:microsoft.com/office/officeart/2005/8/layout/orgChart1"/>
    <dgm:cxn modelId="{1ADF42A9-F329-493B-86B1-97730FF7963B}" type="presParOf" srcId="{B606FFBE-8F21-4006-9BE8-27597CF92236}" destId="{9D58F412-0E1A-4185-8A59-0FCCD0976516}" srcOrd="2" destOrd="0" presId="urn:microsoft.com/office/officeart/2005/8/layout/orgChart1"/>
    <dgm:cxn modelId="{8FA11ABF-D5E9-4160-99E5-1D148F4F70C5}" type="presParOf" srcId="{6BFD4010-AF05-4ED9-A877-87D35613402B}" destId="{9187BD82-AAE5-4D81-B7DB-4AC4F13FB66B}" srcOrd="2" destOrd="0" presId="urn:microsoft.com/office/officeart/2005/8/layout/orgChart1"/>
    <dgm:cxn modelId="{5CC379FE-F527-4F5E-A10B-C6F7240A93EA}" type="presParOf" srcId="{BDE992F0-1462-4347-BF1D-E323ACF7C1C6}" destId="{2226D399-5D61-4984-840F-429DF980F03F}" srcOrd="2" destOrd="0" presId="urn:microsoft.com/office/officeart/2005/8/layout/orgChart1"/>
    <dgm:cxn modelId="{8600924B-DA3F-455B-B858-ECD330D9970B}" type="presParOf" srcId="{BDE992F0-1462-4347-BF1D-E323ACF7C1C6}" destId="{B859B166-98C8-4DB6-9A82-8144EC1C0C69}" srcOrd="3" destOrd="0" presId="urn:microsoft.com/office/officeart/2005/8/layout/orgChart1"/>
    <dgm:cxn modelId="{DD522617-DCBC-42CE-B2DC-A52797EEE089}" type="presParOf" srcId="{B859B166-98C8-4DB6-9A82-8144EC1C0C69}" destId="{A5F62986-DF0C-4736-BA05-54A8C3F718EB}" srcOrd="0" destOrd="0" presId="urn:microsoft.com/office/officeart/2005/8/layout/orgChart1"/>
    <dgm:cxn modelId="{D9E6BC5C-5D13-466C-9CC7-9E250693D213}" type="presParOf" srcId="{A5F62986-DF0C-4736-BA05-54A8C3F718EB}" destId="{B3E2CB6F-101F-44DA-B5DB-D018BB130A71}" srcOrd="0" destOrd="0" presId="urn:microsoft.com/office/officeart/2005/8/layout/orgChart1"/>
    <dgm:cxn modelId="{8189F709-9A6E-4A39-94B5-B69A8116DB07}" type="presParOf" srcId="{A5F62986-DF0C-4736-BA05-54A8C3F718EB}" destId="{ED7A3D8D-1BB6-4A5F-AEEC-910FAD0F9065}" srcOrd="1" destOrd="0" presId="urn:microsoft.com/office/officeart/2005/8/layout/orgChart1"/>
    <dgm:cxn modelId="{2D429392-36F3-4E4F-BC39-BB344574AE5A}" type="presParOf" srcId="{B859B166-98C8-4DB6-9A82-8144EC1C0C69}" destId="{482A9F20-312E-4F28-85F2-7F162D2D3302}" srcOrd="1" destOrd="0" presId="urn:microsoft.com/office/officeart/2005/8/layout/orgChart1"/>
    <dgm:cxn modelId="{1C435513-B161-4AC7-A7C8-C7FD3FAA045E}" type="presParOf" srcId="{482A9F20-312E-4F28-85F2-7F162D2D3302}" destId="{806E7D4E-62AD-4FA9-B5BF-B3358E891C45}" srcOrd="0" destOrd="0" presId="urn:microsoft.com/office/officeart/2005/8/layout/orgChart1"/>
    <dgm:cxn modelId="{E8680457-79AC-4598-BC45-F0F322C71C79}" type="presParOf" srcId="{482A9F20-312E-4F28-85F2-7F162D2D3302}" destId="{5A0476B2-AFA9-47D0-8CA9-24BC205AB976}" srcOrd="1" destOrd="0" presId="urn:microsoft.com/office/officeart/2005/8/layout/orgChart1"/>
    <dgm:cxn modelId="{924EB69C-A9E9-4A22-836A-1C05A0677A65}" type="presParOf" srcId="{5A0476B2-AFA9-47D0-8CA9-24BC205AB976}" destId="{714F2D46-CD21-4CFA-A7F2-4575E0F97ED2}" srcOrd="0" destOrd="0" presId="urn:microsoft.com/office/officeart/2005/8/layout/orgChart1"/>
    <dgm:cxn modelId="{7D62949B-4531-4774-885D-737A0BA29956}" type="presParOf" srcId="{714F2D46-CD21-4CFA-A7F2-4575E0F97ED2}" destId="{281D7043-9093-437C-895D-B54C2AF69C96}" srcOrd="0" destOrd="0" presId="urn:microsoft.com/office/officeart/2005/8/layout/orgChart1"/>
    <dgm:cxn modelId="{3E372BC1-0BC4-4767-B927-BA0318017AEB}" type="presParOf" srcId="{714F2D46-CD21-4CFA-A7F2-4575E0F97ED2}" destId="{DDD3A87D-BFB8-4A9B-9D11-E8545C559243}" srcOrd="1" destOrd="0" presId="urn:microsoft.com/office/officeart/2005/8/layout/orgChart1"/>
    <dgm:cxn modelId="{B1AA836C-626A-4A5F-96E0-072FF248C8E4}" type="presParOf" srcId="{5A0476B2-AFA9-47D0-8CA9-24BC205AB976}" destId="{EFFB1CCF-1204-490A-8304-D616DC3A1F9E}" srcOrd="1" destOrd="0" presId="urn:microsoft.com/office/officeart/2005/8/layout/orgChart1"/>
    <dgm:cxn modelId="{CE43F5CA-DFCC-4EE6-A542-D562D129CD31}" type="presParOf" srcId="{5A0476B2-AFA9-47D0-8CA9-24BC205AB976}" destId="{91EB0EBB-8EE5-4BE2-85E8-98E47F5FE29F}" srcOrd="2" destOrd="0" presId="urn:microsoft.com/office/officeart/2005/8/layout/orgChart1"/>
    <dgm:cxn modelId="{540F2EAC-6C8A-4D36-8484-2294084D4A62}" type="presParOf" srcId="{482A9F20-312E-4F28-85F2-7F162D2D3302}" destId="{39D2D40A-0C16-4023-BB56-3C7BF069265C}" srcOrd="2" destOrd="0" presId="urn:microsoft.com/office/officeart/2005/8/layout/orgChart1"/>
    <dgm:cxn modelId="{4976338B-EBE3-423E-9587-46F4EAABB10F}" type="presParOf" srcId="{482A9F20-312E-4F28-85F2-7F162D2D3302}" destId="{CCC5DFA1-8669-423D-B8F3-5130E95B6D85}" srcOrd="3" destOrd="0" presId="urn:microsoft.com/office/officeart/2005/8/layout/orgChart1"/>
    <dgm:cxn modelId="{303CC8BE-80F5-43C4-B16B-96819DA2E963}" type="presParOf" srcId="{CCC5DFA1-8669-423D-B8F3-5130E95B6D85}" destId="{30954621-851A-4541-A644-8DD93149845A}" srcOrd="0" destOrd="0" presId="urn:microsoft.com/office/officeart/2005/8/layout/orgChart1"/>
    <dgm:cxn modelId="{70726F23-F9E1-4375-910A-CFE079FB32CD}" type="presParOf" srcId="{30954621-851A-4541-A644-8DD93149845A}" destId="{05EA3B57-BE76-40D8-86ED-5FA7C9879AA6}" srcOrd="0" destOrd="0" presId="urn:microsoft.com/office/officeart/2005/8/layout/orgChart1"/>
    <dgm:cxn modelId="{BC5F04A2-226F-439D-AB07-7834853A01E7}" type="presParOf" srcId="{30954621-851A-4541-A644-8DD93149845A}" destId="{67E475B4-DFE9-43C9-9702-C268FEA8F3A8}" srcOrd="1" destOrd="0" presId="urn:microsoft.com/office/officeart/2005/8/layout/orgChart1"/>
    <dgm:cxn modelId="{D59731D3-0045-46CD-A482-82F0A81BC9BF}" type="presParOf" srcId="{CCC5DFA1-8669-423D-B8F3-5130E95B6D85}" destId="{8ACDE832-0F79-4ACC-B2A6-FAA5A95074F0}" srcOrd="1" destOrd="0" presId="urn:microsoft.com/office/officeart/2005/8/layout/orgChart1"/>
    <dgm:cxn modelId="{B8C74584-6584-4EFE-9E5C-061D915ADD1A}" type="presParOf" srcId="{CCC5DFA1-8669-423D-B8F3-5130E95B6D85}" destId="{627C45EA-DDB6-48CF-AEA9-81ECE1A3C336}" srcOrd="2" destOrd="0" presId="urn:microsoft.com/office/officeart/2005/8/layout/orgChart1"/>
    <dgm:cxn modelId="{04D58A57-AC70-446F-8A60-72940A252671}" type="presParOf" srcId="{B859B166-98C8-4DB6-9A82-8144EC1C0C69}" destId="{9AD8A7DF-8975-4267-BDF8-6F4155B87865}" srcOrd="2" destOrd="0" presId="urn:microsoft.com/office/officeart/2005/8/layout/orgChart1"/>
    <dgm:cxn modelId="{E1E49759-8C74-4C3A-BA2F-B1758B31D450}" type="presParOf" srcId="{BDE992F0-1462-4347-BF1D-E323ACF7C1C6}" destId="{AD415575-2807-4397-AD27-33B92C5083B0}" srcOrd="4" destOrd="0" presId="urn:microsoft.com/office/officeart/2005/8/layout/orgChart1"/>
    <dgm:cxn modelId="{C2AFE70F-E933-459C-9817-68DB7CD50CCA}" type="presParOf" srcId="{BDE992F0-1462-4347-BF1D-E323ACF7C1C6}" destId="{AC6381F4-38A1-4AE0-963E-4CD1D18375BB}" srcOrd="5" destOrd="0" presId="urn:microsoft.com/office/officeart/2005/8/layout/orgChart1"/>
    <dgm:cxn modelId="{F9F57D83-B065-450C-9DEB-A1FDB15F49CD}" type="presParOf" srcId="{AC6381F4-38A1-4AE0-963E-4CD1D18375BB}" destId="{81C8751F-7824-4C55-A4A8-6192417CB0DF}" srcOrd="0" destOrd="0" presId="urn:microsoft.com/office/officeart/2005/8/layout/orgChart1"/>
    <dgm:cxn modelId="{DB9CCBE0-8EA3-4C77-9899-C15F002559BE}" type="presParOf" srcId="{81C8751F-7824-4C55-A4A8-6192417CB0DF}" destId="{3BDF9023-3B62-4617-BEDE-5BBD3CBCD834}" srcOrd="0" destOrd="0" presId="urn:microsoft.com/office/officeart/2005/8/layout/orgChart1"/>
    <dgm:cxn modelId="{F07D4215-574B-462F-BF80-157D44B3BB67}" type="presParOf" srcId="{81C8751F-7824-4C55-A4A8-6192417CB0DF}" destId="{1BE75C9D-0877-4FEC-9048-438C4A7D71E0}" srcOrd="1" destOrd="0" presId="urn:microsoft.com/office/officeart/2005/8/layout/orgChart1"/>
    <dgm:cxn modelId="{E82F5ADB-415C-44A7-8FAC-FC76953571AB}" type="presParOf" srcId="{AC6381F4-38A1-4AE0-963E-4CD1D18375BB}" destId="{2D4AF832-EA58-4116-A882-3370A2049FA8}" srcOrd="1" destOrd="0" presId="urn:microsoft.com/office/officeart/2005/8/layout/orgChart1"/>
    <dgm:cxn modelId="{6CCE2699-C42C-4185-B8AD-B086740E7414}" type="presParOf" srcId="{2D4AF832-EA58-4116-A882-3370A2049FA8}" destId="{E7B55920-B5FC-4014-AF50-3008AFE120CD}" srcOrd="0" destOrd="0" presId="urn:microsoft.com/office/officeart/2005/8/layout/orgChart1"/>
    <dgm:cxn modelId="{92889F37-7B67-40EB-B922-FC606015EEB1}" type="presParOf" srcId="{2D4AF832-EA58-4116-A882-3370A2049FA8}" destId="{98CD0E4A-01C4-47FA-9C31-F6C32BE10A26}" srcOrd="1" destOrd="0" presId="urn:microsoft.com/office/officeart/2005/8/layout/orgChart1"/>
    <dgm:cxn modelId="{9432780F-199F-4E4F-9DFC-8EBD21151B3B}" type="presParOf" srcId="{98CD0E4A-01C4-47FA-9C31-F6C32BE10A26}" destId="{92F4EB34-7B91-4680-8138-2AC72878000F}" srcOrd="0" destOrd="0" presId="urn:microsoft.com/office/officeart/2005/8/layout/orgChart1"/>
    <dgm:cxn modelId="{5FB99C7A-4C23-4735-877E-EC6B7139F9A0}" type="presParOf" srcId="{92F4EB34-7B91-4680-8138-2AC72878000F}" destId="{1F28FD0F-7FF9-4D57-851C-31040AC78D9A}" srcOrd="0" destOrd="0" presId="urn:microsoft.com/office/officeart/2005/8/layout/orgChart1"/>
    <dgm:cxn modelId="{3EBF37E0-649F-4FC5-A59D-004066F805F5}" type="presParOf" srcId="{92F4EB34-7B91-4680-8138-2AC72878000F}" destId="{EF2076BB-B8E1-4DCC-92E3-3B6DB1684824}" srcOrd="1" destOrd="0" presId="urn:microsoft.com/office/officeart/2005/8/layout/orgChart1"/>
    <dgm:cxn modelId="{650588DB-C863-42BA-8C46-6F3A26C9120D}" type="presParOf" srcId="{98CD0E4A-01C4-47FA-9C31-F6C32BE10A26}" destId="{F0621BA5-71C4-460D-91D5-47788D514794}" srcOrd="1" destOrd="0" presId="urn:microsoft.com/office/officeart/2005/8/layout/orgChart1"/>
    <dgm:cxn modelId="{35D587A2-D833-49F8-85AC-370FC960A51F}" type="presParOf" srcId="{98CD0E4A-01C4-47FA-9C31-F6C32BE10A26}" destId="{76113CAD-5800-4FB6-BDB4-85EABEF0FCE3}" srcOrd="2" destOrd="0" presId="urn:microsoft.com/office/officeart/2005/8/layout/orgChart1"/>
    <dgm:cxn modelId="{E8B9B876-CB61-497A-BDFA-902B1497E50A}" type="presParOf" srcId="{2D4AF832-EA58-4116-A882-3370A2049FA8}" destId="{51BCADE7-8AB6-45DB-AA1D-2DCD8B3E3FD2}" srcOrd="2" destOrd="0" presId="urn:microsoft.com/office/officeart/2005/8/layout/orgChart1"/>
    <dgm:cxn modelId="{212907DA-E990-41FA-BFA9-3058E0DDA8CE}" type="presParOf" srcId="{2D4AF832-EA58-4116-A882-3370A2049FA8}" destId="{C622FA3D-57B9-47A2-BE8B-541156F065C3}" srcOrd="3" destOrd="0" presId="urn:microsoft.com/office/officeart/2005/8/layout/orgChart1"/>
    <dgm:cxn modelId="{A766DEEA-7FBF-4E5C-8565-C5110D3C765B}" type="presParOf" srcId="{C622FA3D-57B9-47A2-BE8B-541156F065C3}" destId="{EF9BA9C0-EF79-4D88-B3AB-660022275551}" srcOrd="0" destOrd="0" presId="urn:microsoft.com/office/officeart/2005/8/layout/orgChart1"/>
    <dgm:cxn modelId="{2B2D7D55-8689-45C6-B9AC-71A827587DB7}" type="presParOf" srcId="{EF9BA9C0-EF79-4D88-B3AB-660022275551}" destId="{D27F517F-60EB-477D-B2E2-279288F447E0}" srcOrd="0" destOrd="0" presId="urn:microsoft.com/office/officeart/2005/8/layout/orgChart1"/>
    <dgm:cxn modelId="{78DADF65-E130-4574-91CF-3B3F72EBCB80}" type="presParOf" srcId="{EF9BA9C0-EF79-4D88-B3AB-660022275551}" destId="{1FDDB5C7-D324-4384-8916-7414908188C9}" srcOrd="1" destOrd="0" presId="urn:microsoft.com/office/officeart/2005/8/layout/orgChart1"/>
    <dgm:cxn modelId="{1637065E-C0E6-4002-BA4A-0FF580B64A83}" type="presParOf" srcId="{C622FA3D-57B9-47A2-BE8B-541156F065C3}" destId="{C4FA1848-060D-4A50-94A8-761B8768F8B6}" srcOrd="1" destOrd="0" presId="urn:microsoft.com/office/officeart/2005/8/layout/orgChart1"/>
    <dgm:cxn modelId="{2F3B5D4B-FBB8-4E9B-A9F0-D5CFFA5763E1}" type="presParOf" srcId="{C622FA3D-57B9-47A2-BE8B-541156F065C3}" destId="{23D6558D-45A0-417D-AB35-CA545DBA078B}" srcOrd="2" destOrd="0" presId="urn:microsoft.com/office/officeart/2005/8/layout/orgChart1"/>
    <dgm:cxn modelId="{7E2D95F1-7EF4-41D0-8DCF-BAB4D20C5E2B}" type="presParOf" srcId="{2D4AF832-EA58-4116-A882-3370A2049FA8}" destId="{9339C587-1AED-4449-8DD3-38B0DDA21BFD}" srcOrd="4" destOrd="0" presId="urn:microsoft.com/office/officeart/2005/8/layout/orgChart1"/>
    <dgm:cxn modelId="{D958C3D1-10A9-44F0-8AED-00067B370597}" type="presParOf" srcId="{2D4AF832-EA58-4116-A882-3370A2049FA8}" destId="{2029A9A5-62DE-456C-8BB4-FF458F9F20B3}" srcOrd="5" destOrd="0" presId="urn:microsoft.com/office/officeart/2005/8/layout/orgChart1"/>
    <dgm:cxn modelId="{7AB8216C-389B-4094-8664-A53AAABF00B8}" type="presParOf" srcId="{2029A9A5-62DE-456C-8BB4-FF458F9F20B3}" destId="{2920413E-ED61-4843-985A-1C347EFC8CE4}" srcOrd="0" destOrd="0" presId="urn:microsoft.com/office/officeart/2005/8/layout/orgChart1"/>
    <dgm:cxn modelId="{B2A6EFA9-FA6B-4F02-A16D-C7FF07A659C0}" type="presParOf" srcId="{2920413E-ED61-4843-985A-1C347EFC8CE4}" destId="{3E232F70-BF10-4764-A94C-2743DED7C5C2}" srcOrd="0" destOrd="0" presId="urn:microsoft.com/office/officeart/2005/8/layout/orgChart1"/>
    <dgm:cxn modelId="{06BB9621-1FC1-461B-8F27-621CB9A254BC}" type="presParOf" srcId="{2920413E-ED61-4843-985A-1C347EFC8CE4}" destId="{5F0C3B9C-EC51-4AB7-A421-16434FB4CA1A}" srcOrd="1" destOrd="0" presId="urn:microsoft.com/office/officeart/2005/8/layout/orgChart1"/>
    <dgm:cxn modelId="{63F242B6-5416-4DF5-A791-7DE3C292BD20}" type="presParOf" srcId="{2029A9A5-62DE-456C-8BB4-FF458F9F20B3}" destId="{D6746139-BB5A-4FA8-AF5C-C0023F6B05F1}" srcOrd="1" destOrd="0" presId="urn:microsoft.com/office/officeart/2005/8/layout/orgChart1"/>
    <dgm:cxn modelId="{3AAFA73F-D8DA-4632-88B6-DD3D452AB754}" type="presParOf" srcId="{2029A9A5-62DE-456C-8BB4-FF458F9F20B3}" destId="{CA9BF3FE-A0F3-47A8-ABA0-EEFB7693BF75}" srcOrd="2" destOrd="0" presId="urn:microsoft.com/office/officeart/2005/8/layout/orgChart1"/>
    <dgm:cxn modelId="{EE81605E-5927-4048-AB84-814D60F11B0C}" type="presParOf" srcId="{AC6381F4-38A1-4AE0-963E-4CD1D18375BB}" destId="{CB8E428B-962B-40FB-83FE-F6F75B553EAB}" srcOrd="2" destOrd="0" presId="urn:microsoft.com/office/officeart/2005/8/layout/orgChart1"/>
    <dgm:cxn modelId="{A2948151-9CEC-49D4-ADA6-8681F9C448FA}" type="presParOf" srcId="{BD719862-B701-4E9A-8511-4CC9502A3BBF}" destId="{AD8CBB3A-9F79-4EE7-A4E2-0B86396501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F8F09-B7A8-440A-A23E-6FFCBC42CC0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3EF4C0F-03AE-453C-B85D-6218D4346B08}">
      <dgm:prSet phldrT="[Text]" custT="1"/>
      <dgm:spPr>
        <a:solidFill>
          <a:srgbClr val="92D050"/>
        </a:solidFill>
      </dgm:spPr>
      <dgm:t>
        <a:bodyPr/>
        <a:lstStyle/>
        <a:p>
          <a:r>
            <a:rPr lang="en-US" sz="4800" b="1" dirty="0" smtClean="0"/>
            <a:t>$39.48 million </a:t>
          </a:r>
          <a:br>
            <a:rPr lang="en-US" sz="4800" b="1" dirty="0" smtClean="0"/>
          </a:br>
          <a:r>
            <a:rPr lang="en-US" sz="4800" b="1" dirty="0" smtClean="0"/>
            <a:t>95% of goal</a:t>
          </a:r>
          <a:br>
            <a:rPr lang="en-US" sz="4800" b="1" dirty="0" smtClean="0"/>
          </a:br>
          <a:r>
            <a:rPr lang="en-US" sz="2400" b="1" dirty="0" err="1" smtClean="0"/>
            <a:t>Goal</a:t>
          </a:r>
          <a:r>
            <a:rPr lang="en-US" sz="2400" b="1" dirty="0" smtClean="0"/>
            <a:t>: $41.3 million</a:t>
          </a:r>
          <a:endParaRPr lang="en-US" sz="2400" b="1" dirty="0"/>
        </a:p>
      </dgm:t>
    </dgm:pt>
    <dgm:pt modelId="{4FAA7C43-D699-42F4-9846-1E882A3684EB}" type="parTrans" cxnId="{839E2523-272A-4B2E-8667-BBFB1810707C}">
      <dgm:prSet/>
      <dgm:spPr/>
      <dgm:t>
        <a:bodyPr/>
        <a:lstStyle/>
        <a:p>
          <a:endParaRPr lang="en-US"/>
        </a:p>
      </dgm:t>
    </dgm:pt>
    <dgm:pt modelId="{9CC0FAA1-F55C-4E2E-BA75-DA8F05BA5C7B}" type="sibTrans" cxnId="{839E2523-272A-4B2E-8667-BBFB1810707C}">
      <dgm:prSet/>
      <dgm:spPr/>
      <dgm:t>
        <a:bodyPr/>
        <a:lstStyle/>
        <a:p>
          <a:endParaRPr lang="en-US"/>
        </a:p>
      </dgm:t>
    </dgm:pt>
    <dgm:pt modelId="{5EF85A70-5CD7-4279-A3D3-1A44C1C0F68F}">
      <dgm:prSet phldrT="[Text]" custT="1"/>
      <dgm:spPr>
        <a:solidFill>
          <a:schemeClr val="tx2">
            <a:lumMod val="60000"/>
            <a:lumOff val="40000"/>
          </a:schemeClr>
        </a:solidFill>
      </dgm:spPr>
      <dgm:t>
        <a:bodyPr/>
        <a:lstStyle/>
        <a:p>
          <a:r>
            <a:rPr lang="en-US" sz="2800" dirty="0" smtClean="0"/>
            <a:t>$24.2 million</a:t>
          </a:r>
        </a:p>
        <a:p>
          <a:r>
            <a:rPr lang="en-US" sz="2800" dirty="0" smtClean="0"/>
            <a:t>Unrestricted</a:t>
          </a:r>
          <a:endParaRPr lang="en-US" sz="2800" dirty="0"/>
        </a:p>
      </dgm:t>
    </dgm:pt>
    <dgm:pt modelId="{904D7E83-C3C0-4239-9C21-2231F5CC77E3}" type="parTrans" cxnId="{011535D8-1B15-4743-8B6D-C5BAFD626F07}">
      <dgm:prSet/>
      <dgm:spPr/>
      <dgm:t>
        <a:bodyPr/>
        <a:lstStyle/>
        <a:p>
          <a:endParaRPr lang="en-US"/>
        </a:p>
      </dgm:t>
    </dgm:pt>
    <dgm:pt modelId="{FCE58A18-FF77-44B5-9BEF-810DA52039E3}" type="sibTrans" cxnId="{011535D8-1B15-4743-8B6D-C5BAFD626F07}">
      <dgm:prSet/>
      <dgm:spPr/>
      <dgm:t>
        <a:bodyPr/>
        <a:lstStyle/>
        <a:p>
          <a:endParaRPr lang="en-US"/>
        </a:p>
      </dgm:t>
    </dgm:pt>
    <dgm:pt modelId="{2066DA64-E870-4A6B-AD3B-05F4D9EE8F7A}">
      <dgm:prSet phldrT="[Text]" custT="1"/>
      <dgm:spPr>
        <a:solidFill>
          <a:schemeClr val="tx2">
            <a:lumMod val="60000"/>
            <a:lumOff val="40000"/>
          </a:schemeClr>
        </a:solidFill>
      </dgm:spPr>
      <dgm:t>
        <a:bodyPr/>
        <a:lstStyle/>
        <a:p>
          <a:r>
            <a:rPr lang="en-US" sz="2800" dirty="0" smtClean="0"/>
            <a:t>$10.5 million restricted</a:t>
          </a:r>
          <a:endParaRPr lang="en-US" sz="2800" dirty="0"/>
        </a:p>
      </dgm:t>
    </dgm:pt>
    <dgm:pt modelId="{655C4760-119B-4232-B3A0-0BDD911C247F}" type="parTrans" cxnId="{E75D6A87-F79C-48B2-A3D2-4C4DE3564DE3}">
      <dgm:prSet/>
      <dgm:spPr/>
      <dgm:t>
        <a:bodyPr/>
        <a:lstStyle/>
        <a:p>
          <a:endParaRPr lang="en-US"/>
        </a:p>
      </dgm:t>
    </dgm:pt>
    <dgm:pt modelId="{448BE9C8-0A7F-43DD-8175-B4EAED878C71}" type="sibTrans" cxnId="{E75D6A87-F79C-48B2-A3D2-4C4DE3564DE3}">
      <dgm:prSet/>
      <dgm:spPr/>
      <dgm:t>
        <a:bodyPr/>
        <a:lstStyle/>
        <a:p>
          <a:endParaRPr lang="en-US"/>
        </a:p>
      </dgm:t>
    </dgm:pt>
    <dgm:pt modelId="{01D9A20C-3581-4480-A641-25DDCD3C98F1}">
      <dgm:prSet phldrT="[Text]" custT="1"/>
      <dgm:spPr>
        <a:solidFill>
          <a:schemeClr val="tx2">
            <a:lumMod val="60000"/>
            <a:lumOff val="40000"/>
          </a:schemeClr>
        </a:solidFill>
      </dgm:spPr>
      <dgm:t>
        <a:bodyPr/>
        <a:lstStyle/>
        <a:p>
          <a:r>
            <a:rPr lang="en-US" sz="2800" dirty="0" smtClean="0"/>
            <a:t>$4.6 million</a:t>
          </a:r>
          <a:br>
            <a:rPr lang="en-US" sz="2800" dirty="0" smtClean="0"/>
          </a:br>
          <a:r>
            <a:rPr lang="en-US" sz="2800" dirty="0" smtClean="0"/>
            <a:t>measles</a:t>
          </a:r>
          <a:endParaRPr lang="en-US" sz="2800" dirty="0"/>
        </a:p>
      </dgm:t>
    </dgm:pt>
    <dgm:pt modelId="{C475CDE1-C35F-48FF-A0BE-5AF83384ED0F}" type="parTrans" cxnId="{2F85E4BD-B4AA-48AB-A5FD-6DD0A390E6DD}">
      <dgm:prSet/>
      <dgm:spPr/>
      <dgm:t>
        <a:bodyPr/>
        <a:lstStyle/>
        <a:p>
          <a:endParaRPr lang="en-US"/>
        </a:p>
      </dgm:t>
    </dgm:pt>
    <dgm:pt modelId="{6B06B0BC-A15B-4549-8FBC-924227198F76}" type="sibTrans" cxnId="{2F85E4BD-B4AA-48AB-A5FD-6DD0A390E6DD}">
      <dgm:prSet/>
      <dgm:spPr/>
      <dgm:t>
        <a:bodyPr/>
        <a:lstStyle/>
        <a:p>
          <a:endParaRPr lang="en-US"/>
        </a:p>
      </dgm:t>
    </dgm:pt>
    <dgm:pt modelId="{0E57BF2D-5873-4226-9D21-41A2E071917F}" type="pres">
      <dgm:prSet presAssocID="{055F8F09-B7A8-440A-A23E-6FFCBC42CC0B}" presName="Name0" presStyleCnt="0">
        <dgm:presLayoutVars>
          <dgm:chMax val="1"/>
          <dgm:chPref val="1"/>
          <dgm:dir/>
          <dgm:animOne val="branch"/>
          <dgm:animLvl val="lvl"/>
        </dgm:presLayoutVars>
      </dgm:prSet>
      <dgm:spPr/>
      <dgm:t>
        <a:bodyPr/>
        <a:lstStyle/>
        <a:p>
          <a:endParaRPr lang="en-US"/>
        </a:p>
      </dgm:t>
    </dgm:pt>
    <dgm:pt modelId="{C657FF51-48DA-4A26-B851-60927365B3E5}" type="pres">
      <dgm:prSet presAssocID="{63EF4C0F-03AE-453C-B85D-6218D4346B08}" presName="singleCycle" presStyleCnt="0"/>
      <dgm:spPr/>
    </dgm:pt>
    <dgm:pt modelId="{E0B45B3C-4A5B-47CC-821C-CBB4E8817CEB}" type="pres">
      <dgm:prSet presAssocID="{63EF4C0F-03AE-453C-B85D-6218D4346B08}" presName="singleCenter" presStyleLbl="node1" presStyleIdx="0" presStyleCnt="4" custScaleX="425945" custScaleY="129901" custLinFactNeighborX="-1373" custLinFactNeighborY="-16988">
        <dgm:presLayoutVars>
          <dgm:chMax val="7"/>
          <dgm:chPref val="7"/>
        </dgm:presLayoutVars>
      </dgm:prSet>
      <dgm:spPr/>
      <dgm:t>
        <a:bodyPr/>
        <a:lstStyle/>
        <a:p>
          <a:endParaRPr lang="en-US"/>
        </a:p>
      </dgm:t>
    </dgm:pt>
    <dgm:pt modelId="{E2A46C94-4454-47D5-97E6-A3A06E1AA4E1}" type="pres">
      <dgm:prSet presAssocID="{904D7E83-C3C0-4239-9C21-2231F5CC77E3}" presName="Name56" presStyleLbl="parChTrans1D2" presStyleIdx="0" presStyleCnt="3"/>
      <dgm:spPr/>
      <dgm:t>
        <a:bodyPr/>
        <a:lstStyle/>
        <a:p>
          <a:endParaRPr lang="en-US"/>
        </a:p>
      </dgm:t>
    </dgm:pt>
    <dgm:pt modelId="{1ED8C889-CF11-484F-9697-77B634FD72BD}" type="pres">
      <dgm:prSet presAssocID="{5EF85A70-5CD7-4279-A3D3-1A44C1C0F68F}" presName="text0" presStyleLbl="node1" presStyleIdx="1" presStyleCnt="4" custScaleX="298507" custRadScaleRad="107113" custRadScaleInc="-2073">
        <dgm:presLayoutVars>
          <dgm:bulletEnabled val="1"/>
        </dgm:presLayoutVars>
      </dgm:prSet>
      <dgm:spPr/>
      <dgm:t>
        <a:bodyPr/>
        <a:lstStyle/>
        <a:p>
          <a:endParaRPr lang="en-US"/>
        </a:p>
      </dgm:t>
    </dgm:pt>
    <dgm:pt modelId="{401C8EF9-4561-4EA5-906F-38535F28D600}" type="pres">
      <dgm:prSet presAssocID="{655C4760-119B-4232-B3A0-0BDD911C247F}" presName="Name56" presStyleLbl="parChTrans1D2" presStyleIdx="1" presStyleCnt="3"/>
      <dgm:spPr/>
      <dgm:t>
        <a:bodyPr/>
        <a:lstStyle/>
        <a:p>
          <a:endParaRPr lang="en-US"/>
        </a:p>
      </dgm:t>
    </dgm:pt>
    <dgm:pt modelId="{8FC0AE5B-69B9-417C-92B2-A866545DA90F}" type="pres">
      <dgm:prSet presAssocID="{2066DA64-E870-4A6B-AD3B-05F4D9EE8F7A}" presName="text0" presStyleLbl="node1" presStyleIdx="2" presStyleCnt="4" custScaleX="278729" custScaleY="112774">
        <dgm:presLayoutVars>
          <dgm:bulletEnabled val="1"/>
        </dgm:presLayoutVars>
      </dgm:prSet>
      <dgm:spPr/>
      <dgm:t>
        <a:bodyPr/>
        <a:lstStyle/>
        <a:p>
          <a:endParaRPr lang="en-US"/>
        </a:p>
      </dgm:t>
    </dgm:pt>
    <dgm:pt modelId="{D8883AF8-2483-431D-87DF-3D204B9F3E2C}" type="pres">
      <dgm:prSet presAssocID="{C475CDE1-C35F-48FF-A0BE-5AF83384ED0F}" presName="Name56" presStyleLbl="parChTrans1D2" presStyleIdx="2" presStyleCnt="3"/>
      <dgm:spPr/>
      <dgm:t>
        <a:bodyPr/>
        <a:lstStyle/>
        <a:p>
          <a:endParaRPr lang="en-US"/>
        </a:p>
      </dgm:t>
    </dgm:pt>
    <dgm:pt modelId="{0BEA5755-8CAE-4FFE-ADF0-48D334864509}" type="pres">
      <dgm:prSet presAssocID="{01D9A20C-3581-4480-A641-25DDCD3C98F1}" presName="text0" presStyleLbl="node1" presStyleIdx="3" presStyleCnt="4" custScaleX="311757" custScaleY="103778">
        <dgm:presLayoutVars>
          <dgm:bulletEnabled val="1"/>
        </dgm:presLayoutVars>
      </dgm:prSet>
      <dgm:spPr/>
      <dgm:t>
        <a:bodyPr/>
        <a:lstStyle/>
        <a:p>
          <a:endParaRPr lang="en-US"/>
        </a:p>
      </dgm:t>
    </dgm:pt>
  </dgm:ptLst>
  <dgm:cxnLst>
    <dgm:cxn modelId="{545A3145-9076-4942-9D9B-F366056B4ECF}" type="presOf" srcId="{63EF4C0F-03AE-453C-B85D-6218D4346B08}" destId="{E0B45B3C-4A5B-47CC-821C-CBB4E8817CEB}" srcOrd="0" destOrd="0" presId="urn:microsoft.com/office/officeart/2008/layout/RadialCluster"/>
    <dgm:cxn modelId="{A887773A-CBF8-4D53-AA21-3C9853FFF9B6}" type="presOf" srcId="{5EF85A70-5CD7-4279-A3D3-1A44C1C0F68F}" destId="{1ED8C889-CF11-484F-9697-77B634FD72BD}" srcOrd="0" destOrd="0" presId="urn:microsoft.com/office/officeart/2008/layout/RadialCluster"/>
    <dgm:cxn modelId="{5E947E4A-76E6-44BD-A31A-F36FF09ABD33}" type="presOf" srcId="{2066DA64-E870-4A6B-AD3B-05F4D9EE8F7A}" destId="{8FC0AE5B-69B9-417C-92B2-A866545DA90F}" srcOrd="0" destOrd="0" presId="urn:microsoft.com/office/officeart/2008/layout/RadialCluster"/>
    <dgm:cxn modelId="{00E74FBB-2489-4F35-96D1-DF03B92E1A1E}" type="presOf" srcId="{01D9A20C-3581-4480-A641-25DDCD3C98F1}" destId="{0BEA5755-8CAE-4FFE-ADF0-48D334864509}" srcOrd="0" destOrd="0" presId="urn:microsoft.com/office/officeart/2008/layout/RadialCluster"/>
    <dgm:cxn modelId="{011535D8-1B15-4743-8B6D-C5BAFD626F07}" srcId="{63EF4C0F-03AE-453C-B85D-6218D4346B08}" destId="{5EF85A70-5CD7-4279-A3D3-1A44C1C0F68F}" srcOrd="0" destOrd="0" parTransId="{904D7E83-C3C0-4239-9C21-2231F5CC77E3}" sibTransId="{FCE58A18-FF77-44B5-9BEF-810DA52039E3}"/>
    <dgm:cxn modelId="{2F85E4BD-B4AA-48AB-A5FD-6DD0A390E6DD}" srcId="{63EF4C0F-03AE-453C-B85D-6218D4346B08}" destId="{01D9A20C-3581-4480-A641-25DDCD3C98F1}" srcOrd="2" destOrd="0" parTransId="{C475CDE1-C35F-48FF-A0BE-5AF83384ED0F}" sibTransId="{6B06B0BC-A15B-4549-8FBC-924227198F76}"/>
    <dgm:cxn modelId="{839E2523-272A-4B2E-8667-BBFB1810707C}" srcId="{055F8F09-B7A8-440A-A23E-6FFCBC42CC0B}" destId="{63EF4C0F-03AE-453C-B85D-6218D4346B08}" srcOrd="0" destOrd="0" parTransId="{4FAA7C43-D699-42F4-9846-1E882A3684EB}" sibTransId="{9CC0FAA1-F55C-4E2E-BA75-DA8F05BA5C7B}"/>
    <dgm:cxn modelId="{2082A606-55CB-4A66-B423-334FB31F0D8F}" type="presOf" srcId="{904D7E83-C3C0-4239-9C21-2231F5CC77E3}" destId="{E2A46C94-4454-47D5-97E6-A3A06E1AA4E1}" srcOrd="0" destOrd="0" presId="urn:microsoft.com/office/officeart/2008/layout/RadialCluster"/>
    <dgm:cxn modelId="{B3343671-FB2A-4844-BF23-44A51E4145FA}" type="presOf" srcId="{C475CDE1-C35F-48FF-A0BE-5AF83384ED0F}" destId="{D8883AF8-2483-431D-87DF-3D204B9F3E2C}" srcOrd="0" destOrd="0" presId="urn:microsoft.com/office/officeart/2008/layout/RadialCluster"/>
    <dgm:cxn modelId="{23A43088-C2D8-422F-AE41-571241617F98}" type="presOf" srcId="{055F8F09-B7A8-440A-A23E-6FFCBC42CC0B}" destId="{0E57BF2D-5873-4226-9D21-41A2E071917F}" srcOrd="0" destOrd="0" presId="urn:microsoft.com/office/officeart/2008/layout/RadialCluster"/>
    <dgm:cxn modelId="{5B5DB9C9-0E35-4B7F-A4D2-468A7DD75C61}" type="presOf" srcId="{655C4760-119B-4232-B3A0-0BDD911C247F}" destId="{401C8EF9-4561-4EA5-906F-38535F28D600}" srcOrd="0" destOrd="0" presId="urn:microsoft.com/office/officeart/2008/layout/RadialCluster"/>
    <dgm:cxn modelId="{E75D6A87-F79C-48B2-A3D2-4C4DE3564DE3}" srcId="{63EF4C0F-03AE-453C-B85D-6218D4346B08}" destId="{2066DA64-E870-4A6B-AD3B-05F4D9EE8F7A}" srcOrd="1" destOrd="0" parTransId="{655C4760-119B-4232-B3A0-0BDD911C247F}" sibTransId="{448BE9C8-0A7F-43DD-8175-B4EAED878C71}"/>
    <dgm:cxn modelId="{E1A653F7-31C6-4C26-BC84-D59D77DDAEFD}" type="presParOf" srcId="{0E57BF2D-5873-4226-9D21-41A2E071917F}" destId="{C657FF51-48DA-4A26-B851-60927365B3E5}" srcOrd="0" destOrd="0" presId="urn:microsoft.com/office/officeart/2008/layout/RadialCluster"/>
    <dgm:cxn modelId="{60FC69DC-6628-406F-AA43-D4F121618712}" type="presParOf" srcId="{C657FF51-48DA-4A26-B851-60927365B3E5}" destId="{E0B45B3C-4A5B-47CC-821C-CBB4E8817CEB}" srcOrd="0" destOrd="0" presId="urn:microsoft.com/office/officeart/2008/layout/RadialCluster"/>
    <dgm:cxn modelId="{F39D96AA-EAE7-4C08-B58D-32B3D80C270E}" type="presParOf" srcId="{C657FF51-48DA-4A26-B851-60927365B3E5}" destId="{E2A46C94-4454-47D5-97E6-A3A06E1AA4E1}" srcOrd="1" destOrd="0" presId="urn:microsoft.com/office/officeart/2008/layout/RadialCluster"/>
    <dgm:cxn modelId="{C0E60AD2-CA85-408D-AE50-B79521512F55}" type="presParOf" srcId="{C657FF51-48DA-4A26-B851-60927365B3E5}" destId="{1ED8C889-CF11-484F-9697-77B634FD72BD}" srcOrd="2" destOrd="0" presId="urn:microsoft.com/office/officeart/2008/layout/RadialCluster"/>
    <dgm:cxn modelId="{6A009D42-DF12-4A18-B57D-525C1A8DEF69}" type="presParOf" srcId="{C657FF51-48DA-4A26-B851-60927365B3E5}" destId="{401C8EF9-4561-4EA5-906F-38535F28D600}" srcOrd="3" destOrd="0" presId="urn:microsoft.com/office/officeart/2008/layout/RadialCluster"/>
    <dgm:cxn modelId="{8A723A4B-825E-4C95-B15B-6879E4254B9E}" type="presParOf" srcId="{C657FF51-48DA-4A26-B851-60927365B3E5}" destId="{8FC0AE5B-69B9-417C-92B2-A866545DA90F}" srcOrd="4" destOrd="0" presId="urn:microsoft.com/office/officeart/2008/layout/RadialCluster"/>
    <dgm:cxn modelId="{9CA731EA-68B5-4CCE-83F5-511A11C1DC1D}" type="presParOf" srcId="{C657FF51-48DA-4A26-B851-60927365B3E5}" destId="{D8883AF8-2483-431D-87DF-3D204B9F3E2C}" srcOrd="5" destOrd="0" presId="urn:microsoft.com/office/officeart/2008/layout/RadialCluster"/>
    <dgm:cxn modelId="{2F4446C1-253C-4146-BB20-E0A110A6DC2A}" type="presParOf" srcId="{C657FF51-48DA-4A26-B851-60927365B3E5}" destId="{0BEA5755-8CAE-4FFE-ADF0-48D3348645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028B-9C5C-4022-9226-3607B8B186D5}">
      <dsp:nvSpPr>
        <dsp:cNvPr id="0" name=""/>
        <dsp:cNvSpPr/>
      </dsp:nvSpPr>
      <dsp:spPr>
        <a:xfrm>
          <a:off x="2593588" y="1987163"/>
          <a:ext cx="1143772" cy="1143772"/>
        </a:xfrm>
        <a:prstGeom prst="ellipse">
          <a:avLst/>
        </a:prstGeom>
        <a:solidFill>
          <a:srgbClr val="3C9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Types of LCIF Grants</a:t>
          </a:r>
          <a:endParaRPr lang="en-US" sz="1800" kern="1200" dirty="0"/>
        </a:p>
      </dsp:txBody>
      <dsp:txXfrm>
        <a:off x="2761090" y="2154665"/>
        <a:ext cx="808768" cy="808768"/>
      </dsp:txXfrm>
    </dsp:sp>
    <dsp:sp modelId="{C1B4B35A-8788-4448-BAF6-CF9FC9B46ED0}">
      <dsp:nvSpPr>
        <dsp:cNvPr id="0" name=""/>
        <dsp:cNvSpPr/>
      </dsp:nvSpPr>
      <dsp:spPr>
        <a:xfrm rot="16200000">
          <a:off x="3019168" y="1524191"/>
          <a:ext cx="292612" cy="390407"/>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63060" y="1646164"/>
        <a:ext cx="204828" cy="234245"/>
      </dsp:txXfrm>
    </dsp:sp>
    <dsp:sp modelId="{25B1B57C-21ED-423F-88D6-3B22187DA622}">
      <dsp:nvSpPr>
        <dsp:cNvPr id="0" name=""/>
        <dsp:cNvSpPr/>
      </dsp:nvSpPr>
      <dsp:spPr>
        <a:xfrm>
          <a:off x="2450617" y="5349"/>
          <a:ext cx="1429715" cy="142971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Standard</a:t>
          </a:r>
          <a:endParaRPr lang="en-US" sz="1400" kern="1200" dirty="0"/>
        </a:p>
      </dsp:txBody>
      <dsp:txXfrm>
        <a:off x="2659994" y="214726"/>
        <a:ext cx="1010961" cy="1010961"/>
      </dsp:txXfrm>
    </dsp:sp>
    <dsp:sp modelId="{3D26F4B6-D8E2-4F36-8AE3-2D157120CA4B}">
      <dsp:nvSpPr>
        <dsp:cNvPr id="0" name=""/>
        <dsp:cNvSpPr/>
      </dsp:nvSpPr>
      <dsp:spPr>
        <a:xfrm rot="19800000">
          <a:off x="3746330" y="1944019"/>
          <a:ext cx="292612" cy="390407"/>
        </a:xfrm>
        <a:prstGeom prst="rightArrow">
          <a:avLst>
            <a:gd name="adj1" fmla="val 60000"/>
            <a:gd name="adj2" fmla="val 50000"/>
          </a:avLst>
        </a:prstGeom>
        <a:solidFill>
          <a:srgbClr val="66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52210" y="2044046"/>
        <a:ext cx="204828" cy="234245"/>
      </dsp:txXfrm>
    </dsp:sp>
    <dsp:sp modelId="{0132E0AB-21DA-4047-BAE8-6B75CFA66A74}">
      <dsp:nvSpPr>
        <dsp:cNvPr id="0" name=""/>
        <dsp:cNvSpPr/>
      </dsp:nvSpPr>
      <dsp:spPr>
        <a:xfrm>
          <a:off x="4043102" y="924770"/>
          <a:ext cx="1429715" cy="1429715"/>
        </a:xfrm>
        <a:prstGeom prst="ellipse">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Core 4</a:t>
          </a:r>
          <a:endParaRPr lang="en-US" sz="1400" kern="1200" dirty="0"/>
        </a:p>
      </dsp:txBody>
      <dsp:txXfrm>
        <a:off x="4252479" y="1134147"/>
        <a:ext cx="1010961" cy="1010961"/>
      </dsp:txXfrm>
    </dsp:sp>
    <dsp:sp modelId="{FB39BD1E-2668-49BE-A64D-8C0AA2BE3A16}">
      <dsp:nvSpPr>
        <dsp:cNvPr id="0" name=""/>
        <dsp:cNvSpPr/>
      </dsp:nvSpPr>
      <dsp:spPr>
        <a:xfrm rot="1800000">
          <a:off x="3746330" y="2783673"/>
          <a:ext cx="292612" cy="39040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52210" y="2839808"/>
        <a:ext cx="204828" cy="234245"/>
      </dsp:txXfrm>
    </dsp:sp>
    <dsp:sp modelId="{360F45DB-2062-4D0C-ADE9-841E85500522}">
      <dsp:nvSpPr>
        <dsp:cNvPr id="0" name=""/>
        <dsp:cNvSpPr/>
      </dsp:nvSpPr>
      <dsp:spPr>
        <a:xfrm>
          <a:off x="4043102" y="2763613"/>
          <a:ext cx="1429715" cy="142971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Intl. Assistance</a:t>
          </a:r>
          <a:endParaRPr lang="en-US" sz="1400" kern="1200" dirty="0"/>
        </a:p>
      </dsp:txBody>
      <dsp:txXfrm>
        <a:off x="4252479" y="2972990"/>
        <a:ext cx="1010961" cy="1010961"/>
      </dsp:txXfrm>
    </dsp:sp>
    <dsp:sp modelId="{EC575EB9-1140-42F3-A116-37CB945622CC}">
      <dsp:nvSpPr>
        <dsp:cNvPr id="0" name=""/>
        <dsp:cNvSpPr/>
      </dsp:nvSpPr>
      <dsp:spPr>
        <a:xfrm rot="5400000">
          <a:off x="2985763" y="3229154"/>
          <a:ext cx="292612" cy="3904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029655" y="3263343"/>
        <a:ext cx="204828" cy="234245"/>
      </dsp:txXfrm>
    </dsp:sp>
    <dsp:sp modelId="{8E0C049D-65E9-4D59-AFA2-136C25F49EF1}">
      <dsp:nvSpPr>
        <dsp:cNvPr id="0" name=""/>
        <dsp:cNvSpPr/>
      </dsp:nvSpPr>
      <dsp:spPr>
        <a:xfrm>
          <a:off x="2450617" y="3683035"/>
          <a:ext cx="1429715" cy="142971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Emergency	</a:t>
          </a:r>
          <a:endParaRPr lang="en-US" sz="1400" kern="1200" dirty="0"/>
        </a:p>
      </dsp:txBody>
      <dsp:txXfrm>
        <a:off x="2659994" y="3892412"/>
        <a:ext cx="1010961" cy="1010961"/>
      </dsp:txXfrm>
    </dsp:sp>
    <dsp:sp modelId="{F4483085-BA39-42F2-A48B-9F3DB4CC38EE}">
      <dsp:nvSpPr>
        <dsp:cNvPr id="0" name=""/>
        <dsp:cNvSpPr/>
      </dsp:nvSpPr>
      <dsp:spPr>
        <a:xfrm rot="9000000">
          <a:off x="2292006" y="2783673"/>
          <a:ext cx="292612" cy="390407"/>
        </a:xfrm>
        <a:prstGeom prst="rightArrow">
          <a:avLst>
            <a:gd name="adj1" fmla="val 60000"/>
            <a:gd name="adj2" fmla="val 50000"/>
          </a:avLst>
        </a:prstGeom>
        <a:solidFill>
          <a:srgbClr val="0033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373910" y="2839808"/>
        <a:ext cx="204828" cy="234245"/>
      </dsp:txXfrm>
    </dsp:sp>
    <dsp:sp modelId="{593D2573-5F6B-499B-8A1E-8A766AFEC3A9}">
      <dsp:nvSpPr>
        <dsp:cNvPr id="0" name=""/>
        <dsp:cNvSpPr/>
      </dsp:nvSpPr>
      <dsp:spPr>
        <a:xfrm>
          <a:off x="858132" y="2763613"/>
          <a:ext cx="1429715" cy="1429715"/>
        </a:xfrm>
        <a:prstGeom prst="ellipse">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Major Catastrophe</a:t>
          </a:r>
          <a:endParaRPr lang="en-US" sz="1400" kern="1200" dirty="0"/>
        </a:p>
      </dsp:txBody>
      <dsp:txXfrm>
        <a:off x="1067509" y="2972990"/>
        <a:ext cx="1010961" cy="1010961"/>
      </dsp:txXfrm>
    </dsp:sp>
    <dsp:sp modelId="{68BC0D01-2EC9-4029-A4E0-DB71B3598F17}">
      <dsp:nvSpPr>
        <dsp:cNvPr id="0" name=""/>
        <dsp:cNvSpPr/>
      </dsp:nvSpPr>
      <dsp:spPr>
        <a:xfrm rot="12600000">
          <a:off x="2292006" y="1944019"/>
          <a:ext cx="292612" cy="390407"/>
        </a:xfrm>
        <a:prstGeom prst="rightArrow">
          <a:avLst>
            <a:gd name="adj1" fmla="val 60000"/>
            <a:gd name="adj2" fmla="val 50000"/>
          </a:avLst>
        </a:prstGeom>
        <a:solidFill>
          <a:srgbClr val="712A7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373910" y="2044046"/>
        <a:ext cx="204828" cy="234245"/>
      </dsp:txXfrm>
    </dsp:sp>
    <dsp:sp modelId="{FDC5E00F-1074-4707-894F-3125B2FE2F13}">
      <dsp:nvSpPr>
        <dsp:cNvPr id="0" name=""/>
        <dsp:cNvSpPr/>
      </dsp:nvSpPr>
      <dsp:spPr>
        <a:xfrm>
          <a:off x="858132" y="924770"/>
          <a:ext cx="1429715" cy="1429715"/>
        </a:xfrm>
        <a:prstGeom prst="ellipse">
          <a:avLst/>
        </a:prstGeom>
        <a:solidFill>
          <a:srgbClr val="712A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SightFirst</a:t>
          </a:r>
          <a:endParaRPr lang="en-US" sz="1400" kern="1200" dirty="0"/>
        </a:p>
      </dsp:txBody>
      <dsp:txXfrm>
        <a:off x="1067509" y="1134147"/>
        <a:ext cx="1010961" cy="1010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7E772-5C59-47F1-B930-F3061D33322D}">
      <dsp:nvSpPr>
        <dsp:cNvPr id="0" name=""/>
        <dsp:cNvSpPr/>
      </dsp:nvSpPr>
      <dsp:spPr>
        <a:xfrm>
          <a:off x="541533" y="1406"/>
          <a:ext cx="1697682" cy="1018609"/>
        </a:xfrm>
        <a:prstGeom prst="rect">
          <a:avLst/>
        </a:prstGeom>
        <a:solidFill>
          <a:srgbClr val="7030A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Preserving Sight</a:t>
          </a:r>
          <a:endParaRPr lang="en-US" sz="2400" kern="1200" dirty="0"/>
        </a:p>
      </dsp:txBody>
      <dsp:txXfrm>
        <a:off x="541533" y="1406"/>
        <a:ext cx="1697682" cy="1018609"/>
      </dsp:txXfrm>
    </dsp:sp>
    <dsp:sp modelId="{BDE1ACF8-5D30-49C0-BB52-4E75CCEF09BE}">
      <dsp:nvSpPr>
        <dsp:cNvPr id="0" name=""/>
        <dsp:cNvSpPr/>
      </dsp:nvSpPr>
      <dsp:spPr>
        <a:xfrm>
          <a:off x="2408984" y="1406"/>
          <a:ext cx="1697682" cy="1018609"/>
        </a:xfrm>
        <a:prstGeom prst="rect">
          <a:avLst/>
        </a:prstGeom>
        <a:solidFill>
          <a:srgbClr val="FFC00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Promoting Health</a:t>
          </a:r>
          <a:endParaRPr lang="en-US" sz="2400" kern="1200" dirty="0"/>
        </a:p>
      </dsp:txBody>
      <dsp:txXfrm>
        <a:off x="2408984" y="1406"/>
        <a:ext cx="1697682" cy="1018609"/>
      </dsp:txXfrm>
    </dsp:sp>
    <dsp:sp modelId="{D487EE50-625F-4189-A876-D78656C15F70}">
      <dsp:nvSpPr>
        <dsp:cNvPr id="0" name=""/>
        <dsp:cNvSpPr/>
      </dsp:nvSpPr>
      <dsp:spPr>
        <a:xfrm>
          <a:off x="541533" y="1189784"/>
          <a:ext cx="1697682" cy="1018609"/>
        </a:xfrm>
        <a:prstGeom prst="rect">
          <a:avLst/>
        </a:prstGeom>
        <a:solidFill>
          <a:srgbClr val="0070C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Serving Youth</a:t>
          </a:r>
          <a:endParaRPr lang="en-US" sz="2400" kern="1200" dirty="0"/>
        </a:p>
      </dsp:txBody>
      <dsp:txXfrm>
        <a:off x="541533" y="1189784"/>
        <a:ext cx="1697682" cy="1018609"/>
      </dsp:txXfrm>
    </dsp:sp>
    <dsp:sp modelId="{A3D6E354-C7C1-40B1-9AEC-B9FDB4A47EE5}">
      <dsp:nvSpPr>
        <dsp:cNvPr id="0" name=""/>
        <dsp:cNvSpPr/>
      </dsp:nvSpPr>
      <dsp:spPr>
        <a:xfrm>
          <a:off x="2408984" y="1189784"/>
          <a:ext cx="1697682" cy="1018609"/>
        </a:xfrm>
        <a:prstGeom prst="rect">
          <a:avLst/>
        </a:prstGeom>
        <a:solidFill>
          <a:srgbClr val="008E4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Combating Disability</a:t>
          </a:r>
          <a:endParaRPr lang="en-US" sz="2400" kern="1200" dirty="0"/>
        </a:p>
      </dsp:txBody>
      <dsp:txXfrm>
        <a:off x="2408984" y="1189784"/>
        <a:ext cx="1697682" cy="1018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9C587-1AED-4449-8DD3-38B0DDA21BFD}">
      <dsp:nvSpPr>
        <dsp:cNvPr id="0" name=""/>
        <dsp:cNvSpPr/>
      </dsp:nvSpPr>
      <dsp:spPr>
        <a:xfrm>
          <a:off x="5431145"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CADE7-8AB6-45DB-AA1D-2DCD8B3E3FD2}">
      <dsp:nvSpPr>
        <dsp:cNvPr id="0" name=""/>
        <dsp:cNvSpPr/>
      </dsp:nvSpPr>
      <dsp:spPr>
        <a:xfrm>
          <a:off x="5431145"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55920-B5FC-4014-AF50-3008AFE120CD}">
      <dsp:nvSpPr>
        <dsp:cNvPr id="0" name=""/>
        <dsp:cNvSpPr/>
      </dsp:nvSpPr>
      <dsp:spPr>
        <a:xfrm>
          <a:off x="5431145"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15575-2807-4397-AD27-33B92C5083B0}">
      <dsp:nvSpPr>
        <dsp:cNvPr id="0" name=""/>
        <dsp:cNvSpPr/>
      </dsp:nvSpPr>
      <dsp:spPr>
        <a:xfrm>
          <a:off x="4144906" y="796398"/>
          <a:ext cx="1921418" cy="333469"/>
        </a:xfrm>
        <a:custGeom>
          <a:avLst/>
          <a:gdLst/>
          <a:ahLst/>
          <a:cxnLst/>
          <a:rect l="0" t="0" r="0" b="0"/>
          <a:pathLst>
            <a:path>
              <a:moveTo>
                <a:pt x="0" y="0"/>
              </a:moveTo>
              <a:lnTo>
                <a:pt x="0" y="166734"/>
              </a:lnTo>
              <a:lnTo>
                <a:pt x="1921418" y="166734"/>
              </a:lnTo>
              <a:lnTo>
                <a:pt x="1921418"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D40A-0C16-4023-BB56-3C7BF069265C}">
      <dsp:nvSpPr>
        <dsp:cNvPr id="0" name=""/>
        <dsp:cNvSpPr/>
      </dsp:nvSpPr>
      <dsp:spPr>
        <a:xfrm>
          <a:off x="3509726"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E7D4E-62AD-4FA9-B5BF-B3358E891C45}">
      <dsp:nvSpPr>
        <dsp:cNvPr id="0" name=""/>
        <dsp:cNvSpPr/>
      </dsp:nvSpPr>
      <dsp:spPr>
        <a:xfrm>
          <a:off x="3509726"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6D399-5D61-4984-840F-429DF980F03F}">
      <dsp:nvSpPr>
        <dsp:cNvPr id="0" name=""/>
        <dsp:cNvSpPr/>
      </dsp:nvSpPr>
      <dsp:spPr>
        <a:xfrm>
          <a:off x="4099186" y="796398"/>
          <a:ext cx="91440" cy="333469"/>
        </a:xfrm>
        <a:custGeom>
          <a:avLst/>
          <a:gdLst/>
          <a:ahLst/>
          <a:cxnLst/>
          <a:rect l="0" t="0" r="0" b="0"/>
          <a:pathLst>
            <a:path>
              <a:moveTo>
                <a:pt x="45720" y="0"/>
              </a:moveTo>
              <a:lnTo>
                <a:pt x="4572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DA442-4579-489C-A7AA-DECED16DCEE2}">
      <dsp:nvSpPr>
        <dsp:cNvPr id="0" name=""/>
        <dsp:cNvSpPr/>
      </dsp:nvSpPr>
      <dsp:spPr>
        <a:xfrm>
          <a:off x="1588307"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DD737-2482-497C-AA6C-6AB8FF7109E9}">
      <dsp:nvSpPr>
        <dsp:cNvPr id="0" name=""/>
        <dsp:cNvSpPr/>
      </dsp:nvSpPr>
      <dsp:spPr>
        <a:xfrm>
          <a:off x="1588307"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19F64-6294-49A7-A9B1-831386682B89}">
      <dsp:nvSpPr>
        <dsp:cNvPr id="0" name=""/>
        <dsp:cNvSpPr/>
      </dsp:nvSpPr>
      <dsp:spPr>
        <a:xfrm>
          <a:off x="1588307"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A0734-AF2F-4A65-97B8-70E0A4B33793}">
      <dsp:nvSpPr>
        <dsp:cNvPr id="0" name=""/>
        <dsp:cNvSpPr/>
      </dsp:nvSpPr>
      <dsp:spPr>
        <a:xfrm>
          <a:off x="2223487" y="796398"/>
          <a:ext cx="1921418" cy="333469"/>
        </a:xfrm>
        <a:custGeom>
          <a:avLst/>
          <a:gdLst/>
          <a:ahLst/>
          <a:cxnLst/>
          <a:rect l="0" t="0" r="0" b="0"/>
          <a:pathLst>
            <a:path>
              <a:moveTo>
                <a:pt x="1921418" y="0"/>
              </a:moveTo>
              <a:lnTo>
                <a:pt x="1921418" y="166734"/>
              </a:lnTo>
              <a:lnTo>
                <a:pt x="0" y="166734"/>
              </a:lnTo>
              <a:lnTo>
                <a:pt x="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14F8-C0FB-4313-9FA9-8892B4545CC2}">
      <dsp:nvSpPr>
        <dsp:cNvPr id="0" name=""/>
        <dsp:cNvSpPr/>
      </dsp:nvSpPr>
      <dsp:spPr>
        <a:xfrm>
          <a:off x="3350931" y="2424"/>
          <a:ext cx="1587949" cy="793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MDC</a:t>
          </a:r>
          <a:endParaRPr lang="en-US" sz="2100" b="1" kern="1200" dirty="0"/>
        </a:p>
      </dsp:txBody>
      <dsp:txXfrm>
        <a:off x="3350931" y="2424"/>
        <a:ext cx="1587949" cy="793974"/>
      </dsp:txXfrm>
    </dsp:sp>
    <dsp:sp modelId="{08F50D53-F51C-4AF6-9137-5322867F1F5E}">
      <dsp:nvSpPr>
        <dsp:cNvPr id="0" name=""/>
        <dsp:cNvSpPr/>
      </dsp:nvSpPr>
      <dsp:spPr>
        <a:xfrm>
          <a:off x="1429512"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DC</a:t>
          </a:r>
          <a:endParaRPr lang="en-US" sz="2100" b="1" kern="1200" dirty="0"/>
        </a:p>
      </dsp:txBody>
      <dsp:txXfrm>
        <a:off x="1429512" y="1129868"/>
        <a:ext cx="1587949" cy="793974"/>
      </dsp:txXfrm>
    </dsp:sp>
    <dsp:sp modelId="{6D3321D4-BCBF-4930-AC75-099BCDEA12E1}">
      <dsp:nvSpPr>
        <dsp:cNvPr id="0" name=""/>
        <dsp:cNvSpPr/>
      </dsp:nvSpPr>
      <dsp:spPr>
        <a:xfrm>
          <a:off x="1826499"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1826499" y="2257312"/>
        <a:ext cx="1587949" cy="793974"/>
      </dsp:txXfrm>
    </dsp:sp>
    <dsp:sp modelId="{775687BD-E6D3-467F-8F50-0E888F24B454}">
      <dsp:nvSpPr>
        <dsp:cNvPr id="0" name=""/>
        <dsp:cNvSpPr/>
      </dsp:nvSpPr>
      <dsp:spPr>
        <a:xfrm>
          <a:off x="1826499"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1826499" y="3384756"/>
        <a:ext cx="1587949" cy="793974"/>
      </dsp:txXfrm>
    </dsp:sp>
    <dsp:sp modelId="{58745F5B-85B7-429A-8BBD-34BF8AC7965B}">
      <dsp:nvSpPr>
        <dsp:cNvPr id="0" name=""/>
        <dsp:cNvSpPr/>
      </dsp:nvSpPr>
      <dsp:spPr>
        <a:xfrm>
          <a:off x="1826499"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1826499" y="4512201"/>
        <a:ext cx="1587949" cy="793974"/>
      </dsp:txXfrm>
    </dsp:sp>
    <dsp:sp modelId="{B3E2CB6F-101F-44DA-B5DB-D018BB130A71}">
      <dsp:nvSpPr>
        <dsp:cNvPr id="0" name=""/>
        <dsp:cNvSpPr/>
      </dsp:nvSpPr>
      <dsp:spPr>
        <a:xfrm>
          <a:off x="3350931"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DC</a:t>
          </a:r>
          <a:endParaRPr lang="en-US" sz="2100" b="1" kern="1200" dirty="0"/>
        </a:p>
      </dsp:txBody>
      <dsp:txXfrm>
        <a:off x="3350931" y="1129868"/>
        <a:ext cx="1587949" cy="793974"/>
      </dsp:txXfrm>
    </dsp:sp>
    <dsp:sp modelId="{281D7043-9093-437C-895D-B54C2AF69C96}">
      <dsp:nvSpPr>
        <dsp:cNvPr id="0" name=""/>
        <dsp:cNvSpPr/>
      </dsp:nvSpPr>
      <dsp:spPr>
        <a:xfrm>
          <a:off x="3747918"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3747918" y="2257312"/>
        <a:ext cx="1587949" cy="793974"/>
      </dsp:txXfrm>
    </dsp:sp>
    <dsp:sp modelId="{05EA3B57-BE76-40D8-86ED-5FA7C9879AA6}">
      <dsp:nvSpPr>
        <dsp:cNvPr id="0" name=""/>
        <dsp:cNvSpPr/>
      </dsp:nvSpPr>
      <dsp:spPr>
        <a:xfrm>
          <a:off x="3747918"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3747918" y="3384756"/>
        <a:ext cx="1587949" cy="793974"/>
      </dsp:txXfrm>
    </dsp:sp>
    <dsp:sp modelId="{3BDF9023-3B62-4617-BEDE-5BBD3CBCD834}">
      <dsp:nvSpPr>
        <dsp:cNvPr id="0" name=""/>
        <dsp:cNvSpPr/>
      </dsp:nvSpPr>
      <dsp:spPr>
        <a:xfrm>
          <a:off x="5272350"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DC</a:t>
          </a:r>
          <a:endParaRPr lang="en-US" sz="2100" b="1" kern="1200" dirty="0"/>
        </a:p>
      </dsp:txBody>
      <dsp:txXfrm>
        <a:off x="5272350" y="1129868"/>
        <a:ext cx="1587949" cy="793974"/>
      </dsp:txXfrm>
    </dsp:sp>
    <dsp:sp modelId="{1F28FD0F-7FF9-4D57-851C-31040AC78D9A}">
      <dsp:nvSpPr>
        <dsp:cNvPr id="0" name=""/>
        <dsp:cNvSpPr/>
      </dsp:nvSpPr>
      <dsp:spPr>
        <a:xfrm>
          <a:off x="5669337"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5669337" y="2257312"/>
        <a:ext cx="1587949" cy="793974"/>
      </dsp:txXfrm>
    </dsp:sp>
    <dsp:sp modelId="{D27F517F-60EB-477D-B2E2-279288F447E0}">
      <dsp:nvSpPr>
        <dsp:cNvPr id="0" name=""/>
        <dsp:cNvSpPr/>
      </dsp:nvSpPr>
      <dsp:spPr>
        <a:xfrm>
          <a:off x="5669337"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5669337" y="3384756"/>
        <a:ext cx="1587949" cy="793974"/>
      </dsp:txXfrm>
    </dsp:sp>
    <dsp:sp modelId="{3E232F70-BF10-4764-A94C-2743DED7C5C2}">
      <dsp:nvSpPr>
        <dsp:cNvPr id="0" name=""/>
        <dsp:cNvSpPr/>
      </dsp:nvSpPr>
      <dsp:spPr>
        <a:xfrm>
          <a:off x="5669337"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Club Coordinator</a:t>
          </a:r>
          <a:endParaRPr lang="en-US" sz="2100" b="1" kern="1200" dirty="0"/>
        </a:p>
      </dsp:txBody>
      <dsp:txXfrm>
        <a:off x="5669337" y="4512201"/>
        <a:ext cx="1587949" cy="793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5B3C-4A5B-47CC-821C-CBB4E8817CEB}">
      <dsp:nvSpPr>
        <dsp:cNvPr id="0" name=""/>
        <dsp:cNvSpPr/>
      </dsp:nvSpPr>
      <dsp:spPr>
        <a:xfrm>
          <a:off x="716379" y="1176630"/>
          <a:ext cx="5842261" cy="178172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n-US" sz="4800" b="1" kern="1200" dirty="0" smtClean="0"/>
            <a:t>$39.48 million </a:t>
          </a:r>
          <a:br>
            <a:rPr lang="en-US" sz="4800" b="1" kern="1200" dirty="0" smtClean="0"/>
          </a:br>
          <a:r>
            <a:rPr lang="en-US" sz="4800" b="1" kern="1200" dirty="0" smtClean="0"/>
            <a:t>95% of goal</a:t>
          </a:r>
          <a:br>
            <a:rPr lang="en-US" sz="4800" b="1" kern="1200" dirty="0" smtClean="0"/>
          </a:br>
          <a:r>
            <a:rPr lang="en-US" sz="2400" b="1" kern="1200" dirty="0" err="1" smtClean="0"/>
            <a:t>Goal</a:t>
          </a:r>
          <a:r>
            <a:rPr lang="en-US" sz="2400" b="1" kern="1200" dirty="0" smtClean="0"/>
            <a:t>: $41.3 million</a:t>
          </a:r>
          <a:endParaRPr lang="en-US" sz="2400" b="1" kern="1200" dirty="0"/>
        </a:p>
      </dsp:txBody>
      <dsp:txXfrm>
        <a:off x="803355" y="1263606"/>
        <a:ext cx="5668309" cy="1607770"/>
      </dsp:txXfrm>
    </dsp:sp>
    <dsp:sp modelId="{E2A46C94-4454-47D5-97E6-A3A06E1AA4E1}">
      <dsp:nvSpPr>
        <dsp:cNvPr id="0" name=""/>
        <dsp:cNvSpPr/>
      </dsp:nvSpPr>
      <dsp:spPr>
        <a:xfrm rot="16219792">
          <a:off x="3547978" y="1081423"/>
          <a:ext cx="190417" cy="0"/>
        </a:xfrm>
        <a:custGeom>
          <a:avLst/>
          <a:gdLst/>
          <a:ahLst/>
          <a:cxnLst/>
          <a:rect l="0" t="0" r="0" b="0"/>
          <a:pathLst>
            <a:path>
              <a:moveTo>
                <a:pt x="0" y="0"/>
              </a:moveTo>
              <a:lnTo>
                <a:pt x="1904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8C889-CF11-484F-9697-77B634FD72BD}">
      <dsp:nvSpPr>
        <dsp:cNvPr id="0" name=""/>
        <dsp:cNvSpPr/>
      </dsp:nvSpPr>
      <dsp:spPr>
        <a:xfrm>
          <a:off x="2274782" y="67243"/>
          <a:ext cx="2743195" cy="91897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$24.2 million</a:t>
          </a:r>
        </a:p>
        <a:p>
          <a:pPr lvl="0" algn="ctr" defTabSz="1244600">
            <a:lnSpc>
              <a:spcPct val="90000"/>
            </a:lnSpc>
            <a:spcBef>
              <a:spcPct val="0"/>
            </a:spcBef>
            <a:spcAft>
              <a:spcPct val="35000"/>
            </a:spcAft>
          </a:pPr>
          <a:r>
            <a:rPr lang="en-US" sz="2800" kern="1200" dirty="0" smtClean="0"/>
            <a:t>Unrestricted</a:t>
          </a:r>
          <a:endParaRPr lang="en-US" sz="2800" kern="1200" dirty="0"/>
        </a:p>
      </dsp:txBody>
      <dsp:txXfrm>
        <a:off x="2319643" y="112104"/>
        <a:ext cx="2653473" cy="829250"/>
      </dsp:txXfrm>
    </dsp:sp>
    <dsp:sp modelId="{401C8EF9-4561-4EA5-906F-38535F28D600}">
      <dsp:nvSpPr>
        <dsp:cNvPr id="0" name=""/>
        <dsp:cNvSpPr/>
      </dsp:nvSpPr>
      <dsp:spPr>
        <a:xfrm rot="2593474">
          <a:off x="4513920" y="3138689"/>
          <a:ext cx="526638" cy="0"/>
        </a:xfrm>
        <a:custGeom>
          <a:avLst/>
          <a:gdLst/>
          <a:ahLst/>
          <a:cxnLst/>
          <a:rect l="0" t="0" r="0" b="0"/>
          <a:pathLst>
            <a:path>
              <a:moveTo>
                <a:pt x="0" y="0"/>
              </a:moveTo>
              <a:lnTo>
                <a:pt x="5266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0AE5B-69B9-417C-92B2-A866545DA90F}">
      <dsp:nvSpPr>
        <dsp:cNvPr id="0" name=""/>
        <dsp:cNvSpPr/>
      </dsp:nvSpPr>
      <dsp:spPr>
        <a:xfrm>
          <a:off x="4239726" y="3319026"/>
          <a:ext cx="2561441" cy="10363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$10.5 million restricted</a:t>
          </a:r>
          <a:endParaRPr lang="en-US" sz="2800" kern="1200" dirty="0"/>
        </a:p>
      </dsp:txBody>
      <dsp:txXfrm>
        <a:off x="4290317" y="3369617"/>
        <a:ext cx="2460259" cy="935179"/>
      </dsp:txXfrm>
    </dsp:sp>
    <dsp:sp modelId="{D8883AF8-2483-431D-87DF-3D204B9F3E2C}">
      <dsp:nvSpPr>
        <dsp:cNvPr id="0" name=""/>
        <dsp:cNvSpPr/>
      </dsp:nvSpPr>
      <dsp:spPr>
        <a:xfrm rot="8097553">
          <a:off x="2263136" y="3159357"/>
          <a:ext cx="568122" cy="0"/>
        </a:xfrm>
        <a:custGeom>
          <a:avLst/>
          <a:gdLst/>
          <a:ahLst/>
          <a:cxnLst/>
          <a:rect l="0" t="0" r="0" b="0"/>
          <a:pathLst>
            <a:path>
              <a:moveTo>
                <a:pt x="0" y="0"/>
              </a:moveTo>
              <a:lnTo>
                <a:pt x="5681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5755-8CAE-4FFE-ADF0-48D334864509}">
      <dsp:nvSpPr>
        <dsp:cNvPr id="0" name=""/>
        <dsp:cNvSpPr/>
      </dsp:nvSpPr>
      <dsp:spPr>
        <a:xfrm>
          <a:off x="437832" y="3360361"/>
          <a:ext cx="2864959" cy="9536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$4.6 million</a:t>
          </a:r>
          <a:br>
            <a:rPr lang="en-US" sz="2800" kern="1200" dirty="0" smtClean="0"/>
          </a:br>
          <a:r>
            <a:rPr lang="en-US" sz="2800" kern="1200" dirty="0" smtClean="0"/>
            <a:t>measles</a:t>
          </a:r>
          <a:endParaRPr lang="en-US" sz="2800" kern="1200" dirty="0"/>
        </a:p>
      </dsp:txBody>
      <dsp:txXfrm>
        <a:off x="484387" y="3406916"/>
        <a:ext cx="2771849" cy="860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18574-CBB1-43C4-B476-1756D7585C94}"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8CC17-5069-4402-A384-D37ADA5BBE93}" type="slidenum">
              <a:rPr lang="en-US" smtClean="0"/>
              <a:t>‹#›</a:t>
            </a:fld>
            <a:endParaRPr lang="en-US"/>
          </a:p>
        </p:txBody>
      </p:sp>
    </p:spTree>
    <p:extLst>
      <p:ext uri="{BB962C8B-B14F-4D97-AF65-F5344CB8AC3E}">
        <p14:creationId xmlns:p14="http://schemas.microsoft.com/office/powerpoint/2010/main" val="24811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ionsclubs.org/resources/EN/pdfs/lcif/lcif70.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en-US" dirty="0" smtClean="0"/>
              <a:t>As you all know, Lions Clubs International</a:t>
            </a:r>
            <a:r>
              <a:rPr lang="en-US" baseline="0" dirty="0" smtClean="0"/>
              <a:t> empowers Lions around the world to serve their communities, meet humanitarian needs, encourage peace, and promote international understanding through Lions Clubs. LCI is the global leader in humanitarian service. But how do Lions gather the resources to carry out large scale or global projects? LCIF!</a:t>
            </a:r>
            <a:endParaRPr lang="en-US" dirty="0"/>
          </a:p>
        </p:txBody>
      </p:sp>
      <p:sp>
        <p:nvSpPr>
          <p:cNvPr id="4" name="Slide Number Placeholder 3"/>
          <p:cNvSpPr>
            <a:spLocks noGrp="1"/>
          </p:cNvSpPr>
          <p:nvPr>
            <p:ph type="sldNum" sz="quarter" idx="10"/>
          </p:nvPr>
        </p:nvSpPr>
        <p:spPr/>
        <p:txBody>
          <a:bodyPr/>
          <a:lstStyle/>
          <a:p>
            <a:fld id="{41FF2F77-0B86-4815-80FF-D315A055CAE4}" type="slidenum">
              <a:rPr lang="en-US" smtClean="0"/>
              <a:t>2</a:t>
            </a:fld>
            <a:endParaRPr lang="en-US"/>
          </a:p>
        </p:txBody>
      </p:sp>
    </p:spTree>
    <p:extLst>
      <p:ext uri="{BB962C8B-B14F-4D97-AF65-F5344CB8AC3E}">
        <p14:creationId xmlns:p14="http://schemas.microsoft.com/office/powerpoint/2010/main" val="349128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cs typeface="Arial" charset="0"/>
              </a:rPr>
              <a:t>Here is a bit more detail about SightFirst grants and the criteria for these applications.  We continue to target underserved populations to deliver comprehensive eye care services. </a:t>
            </a:r>
          </a:p>
          <a:p>
            <a:endParaRPr lang="en-US" dirty="0" smtClean="0">
              <a:ea typeface="ＭＳ Ｐゴシック" pitchFamily="34" charset="-128"/>
              <a:cs typeface="Arial" charset="0"/>
            </a:endParaRPr>
          </a:p>
          <a:p>
            <a:r>
              <a:rPr lang="en-US" dirty="0" smtClean="0">
                <a:ea typeface="ＭＳ Ｐゴシック" pitchFamily="34" charset="-128"/>
                <a:cs typeface="Arial" charset="0"/>
              </a:rPr>
              <a:t>I would also point out that there are regional technical advisors and SightFirst district chairpersons that are trained to assist your districts in developing SightFirst applications. </a:t>
            </a:r>
          </a:p>
          <a:p>
            <a:endParaRPr lang="en-US" dirty="0" smtClean="0">
              <a:ea typeface="ＭＳ Ｐゴシック" pitchFamily="34" charset="-128"/>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12</a:t>
            </a:fld>
            <a:endParaRPr lang="en-US"/>
          </a:p>
        </p:txBody>
      </p:sp>
    </p:spTree>
    <p:extLst>
      <p:ext uri="{BB962C8B-B14F-4D97-AF65-F5344CB8AC3E}">
        <p14:creationId xmlns:p14="http://schemas.microsoft.com/office/powerpoint/2010/main" val="175341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ea typeface="ＭＳ Ｐゴシック" pitchFamily="34" charset="-128"/>
                <a:cs typeface="Arial" charset="0"/>
              </a:rPr>
              <a:t>This is our most popular grant category, with funds available from US10,000 up to US$100,000. These</a:t>
            </a:r>
            <a:r>
              <a:rPr lang="en-US" baseline="0" dirty="0" smtClean="0">
                <a:ea typeface="ＭＳ Ｐゴシック" pitchFamily="34" charset="-128"/>
                <a:cs typeface="Arial" charset="0"/>
              </a:rPr>
              <a:t> new funding amounts are effective towards grant applications submitted July 1, 2014 and later.</a:t>
            </a:r>
            <a:endParaRPr lang="en-US" dirty="0" smtClean="0">
              <a:ea typeface="ＭＳ Ｐゴシック" pitchFamily="34" charset="-128"/>
              <a:cs typeface="Arial" charset="0"/>
            </a:endParaRPr>
          </a:p>
          <a:p>
            <a:endParaRPr lang="en-US" dirty="0" smtClean="0">
              <a:ea typeface="ＭＳ Ｐゴシック" pitchFamily="34" charset="-128"/>
              <a:cs typeface="Arial" charset="0"/>
            </a:endParaRPr>
          </a:p>
          <a:p>
            <a:r>
              <a:rPr lang="en-US" dirty="0" smtClean="0">
                <a:ea typeface="ＭＳ Ｐゴシック" pitchFamily="34" charset="-128"/>
                <a:cs typeface="Arial" charset="0"/>
              </a:rPr>
              <a:t>Let me give you a few examples of what past standard grants have provided:</a:t>
            </a:r>
          </a:p>
          <a:p>
            <a:endParaRPr lang="en-US" dirty="0" smtClean="0">
              <a:ea typeface="ＭＳ Ｐゴシック" pitchFamily="34" charset="-128"/>
              <a:cs typeface="Arial" charset="0"/>
            </a:endParaRPr>
          </a:p>
          <a:p>
            <a:pPr>
              <a:buFontTx/>
              <a:buChar char="•"/>
            </a:pPr>
            <a:r>
              <a:rPr lang="en-US" dirty="0" smtClean="0">
                <a:ea typeface="ＭＳ Ｐゴシック" pitchFamily="34" charset="-128"/>
                <a:cs typeface="Arial" charset="0"/>
              </a:rPr>
              <a:t>A clean water and sanitation project in Togo with the assistance of Lions in France</a:t>
            </a:r>
          </a:p>
          <a:p>
            <a:pPr>
              <a:buFontTx/>
              <a:buChar char="•"/>
            </a:pPr>
            <a:endParaRPr lang="en-US" dirty="0" smtClean="0">
              <a:ea typeface="ＭＳ Ｐゴシック" pitchFamily="34" charset="-128"/>
              <a:cs typeface="Arial" charset="0"/>
            </a:endParaRPr>
          </a:p>
          <a:p>
            <a:pPr>
              <a:buFontTx/>
              <a:buChar char="•"/>
            </a:pPr>
            <a:r>
              <a:rPr lang="en-US" dirty="0" smtClean="0">
                <a:ea typeface="ＭＳ Ｐゴシック" pitchFamily="34" charset="-128"/>
                <a:cs typeface="Arial" charset="0"/>
              </a:rPr>
              <a:t>A playground for disabled children at a school in Argentina</a:t>
            </a:r>
          </a:p>
          <a:p>
            <a:pPr>
              <a:buFontTx/>
              <a:buChar char="•"/>
            </a:pPr>
            <a:endParaRPr lang="en-US" dirty="0" smtClean="0">
              <a:ea typeface="ＭＳ Ｐゴシック" pitchFamily="34" charset="-128"/>
              <a:cs typeface="Arial" charset="0"/>
            </a:endParaRPr>
          </a:p>
          <a:p>
            <a:pPr>
              <a:buFontTx/>
              <a:buChar char="•"/>
            </a:pPr>
            <a:r>
              <a:rPr lang="en-US" dirty="0" smtClean="0">
                <a:ea typeface="ＭＳ Ｐゴシック" pitchFamily="34" charset="-128"/>
                <a:cs typeface="Arial" charset="0"/>
              </a:rPr>
              <a:t>Mobile health screening units to reach people in rural areas in MD300 Taiwan</a:t>
            </a:r>
          </a:p>
          <a:p>
            <a:pPr>
              <a:buFontTx/>
              <a:buChar char="•"/>
            </a:pPr>
            <a:endParaRPr lang="en-US" dirty="0" smtClean="0">
              <a:ea typeface="ＭＳ Ｐゴシック" pitchFamily="34" charset="-128"/>
              <a:cs typeface="Arial" charset="0"/>
            </a:endParaRPr>
          </a:p>
          <a:p>
            <a:pPr>
              <a:buFontTx/>
              <a:buChar char="•"/>
            </a:pPr>
            <a:r>
              <a:rPr lang="en-US" dirty="0" smtClean="0">
                <a:ea typeface="ＭＳ Ｐゴシック" pitchFamily="34" charset="-128"/>
                <a:cs typeface="Arial" charset="0"/>
              </a:rPr>
              <a:t>Construction and expansion of a school in the Philippines, seen in this photo</a:t>
            </a:r>
          </a:p>
          <a:p>
            <a:pPr>
              <a:buFontTx/>
              <a:buChar char="•"/>
            </a:pPr>
            <a:endParaRPr lang="en-US" dirty="0" smtClean="0">
              <a:ea typeface="ＭＳ Ｐゴシック" pitchFamily="34" charset="-128"/>
              <a:cs typeface="Arial" charset="0"/>
            </a:endParaRPr>
          </a:p>
          <a:p>
            <a:pPr>
              <a:buFontTx/>
              <a:buChar char="•"/>
            </a:pPr>
            <a:r>
              <a:rPr lang="en-US" dirty="0" smtClean="0">
                <a:ea typeface="ＭＳ Ｐゴシック" pitchFamily="34" charset="-128"/>
                <a:cs typeface="Arial" charset="0"/>
              </a:rPr>
              <a:t>Vision screening devices to screen children’s sight in the United States</a:t>
            </a:r>
          </a:p>
          <a:p>
            <a:pPr>
              <a:buFontTx/>
              <a:buChar char="•"/>
            </a:pPr>
            <a:endParaRPr lang="en-US" dirty="0" smtClean="0">
              <a:ea typeface="ＭＳ Ｐゴシック" pitchFamily="34" charset="-128"/>
              <a:cs typeface="Arial" charset="0"/>
            </a:endParaRPr>
          </a:p>
          <a:p>
            <a:pPr>
              <a:buFontTx/>
              <a:buChar char="•"/>
            </a:pPr>
            <a:r>
              <a:rPr lang="en-US" dirty="0" smtClean="0">
                <a:ea typeface="ＭＳ Ｐゴシック" pitchFamily="34" charset="-128"/>
                <a:cs typeface="Arial" charset="0"/>
              </a:rPr>
              <a:t>And countless other humanitarian efforts that give hope to people in need. </a:t>
            </a:r>
          </a:p>
          <a:p>
            <a:pPr>
              <a:buFontTx/>
              <a:buNone/>
            </a:pPr>
            <a:endParaRPr lang="en-US" dirty="0" smtClean="0">
              <a:ea typeface="ＭＳ Ｐゴシック" pitchFamily="34" charset="-128"/>
              <a:cs typeface="Arial" charset="0"/>
            </a:endParaRPr>
          </a:p>
          <a:p>
            <a:pPr defTabSz="901228">
              <a:defRPr/>
            </a:pPr>
            <a:r>
              <a:rPr lang="en-US" i="1" dirty="0" smtClean="0">
                <a:solidFill>
                  <a:srgbClr val="6600FF"/>
                </a:solidFill>
              </a:rPr>
              <a:t>(Transition</a:t>
            </a:r>
            <a:r>
              <a:rPr lang="en-US" i="1" baseline="0" dirty="0" smtClean="0">
                <a:solidFill>
                  <a:srgbClr val="6600FF"/>
                </a:solidFill>
              </a:rPr>
              <a:t> to Core 4 Grants)</a:t>
            </a:r>
            <a:endParaRPr lang="en-US" dirty="0" smtClean="0">
              <a:solidFill>
                <a:srgbClr val="6600FF"/>
              </a:solidFill>
            </a:endParaRPr>
          </a:p>
          <a:p>
            <a:pPr>
              <a:buFontTx/>
              <a:buNone/>
            </a:pPr>
            <a:endParaRPr lang="en-US" dirty="0" smtClean="0">
              <a:ea typeface="ＭＳ Ｐゴシック" pitchFamily="34" charset="-128"/>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13</a:t>
            </a:fld>
            <a:endParaRPr lang="en-US"/>
          </a:p>
        </p:txBody>
      </p:sp>
    </p:spTree>
    <p:extLst>
      <p:ext uri="{BB962C8B-B14F-4D97-AF65-F5344CB8AC3E}">
        <p14:creationId xmlns:p14="http://schemas.microsoft.com/office/powerpoint/2010/main" val="197585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cs typeface="Arial" charset="0"/>
              </a:rPr>
              <a:t>There are special priority projects under the Core 4 grant program: preserving sight, promoting health, serving youth and combating disability.</a:t>
            </a:r>
          </a:p>
          <a:p>
            <a:endParaRPr lang="en-US" dirty="0" smtClean="0">
              <a:ea typeface="ＭＳ Ｐゴシック" pitchFamily="34" charset="-128"/>
              <a:cs typeface="Arial" charset="0"/>
            </a:endParaRPr>
          </a:p>
          <a:p>
            <a:r>
              <a:rPr lang="en-US" dirty="0" smtClean="0">
                <a:ea typeface="ＭＳ Ｐゴシック" pitchFamily="34" charset="-128"/>
                <a:cs typeface="Arial" charset="0"/>
              </a:rPr>
              <a:t>For example, Lions Quest is a popular grant activity as the foundation helps districts to implement the program in schools by providing matching funds for teacher training workshops and student materials.  You will hear more about Lions Quest from the manager of the program later in the presentation.</a:t>
            </a: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14</a:t>
            </a:fld>
            <a:endParaRPr lang="en-US"/>
          </a:p>
        </p:txBody>
      </p:sp>
    </p:spTree>
    <p:extLst>
      <p:ext uri="{BB962C8B-B14F-4D97-AF65-F5344CB8AC3E}">
        <p14:creationId xmlns:p14="http://schemas.microsoft.com/office/powerpoint/2010/main" val="147647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here today have Lions Quest in your district? </a:t>
            </a:r>
          </a:p>
          <a:p>
            <a:endParaRPr lang="en-US" dirty="0" smtClean="0"/>
          </a:p>
          <a:p>
            <a:r>
              <a:rPr lang="en-US" dirty="0" smtClean="0"/>
              <a:t>For those of you who are not as aware of Lions Quest, it is a life skills program owned by the Lions Clubs International Foundation.  It is our program, which means that Lions worldwide have the chance to improve education in their own communities.</a:t>
            </a:r>
          </a:p>
          <a:p>
            <a:endParaRPr lang="en-US" dirty="0" smtClean="0"/>
          </a:p>
          <a:p>
            <a:r>
              <a:rPr lang="en-US" dirty="0" smtClean="0"/>
              <a:t>Lions Quest teaches young people important skills so they can work together, develop positive behaviors and make good choices.  For 30 years, Lions Quest has brought positive change to the lives of children, their families and entire communities.</a:t>
            </a:r>
          </a:p>
          <a:p>
            <a:endParaRPr lang="en-US" dirty="0" smtClean="0"/>
          </a:p>
          <a:p>
            <a:pPr marL="341126" lvl="1" indent="-341126">
              <a:spcBef>
                <a:spcPct val="50000"/>
              </a:spcBef>
              <a:buClr>
                <a:srgbClr val="766A62"/>
              </a:buClr>
              <a:buFont typeface="Wingdings" pitchFamily="2" charset="2"/>
              <a:buChar char="§"/>
            </a:pPr>
            <a:r>
              <a:rPr lang="en-US" dirty="0" smtClean="0">
                <a:solidFill>
                  <a:srgbClr val="766A62"/>
                </a:solidFill>
                <a:latin typeface="Helvetica" charset="0"/>
              </a:rPr>
              <a:t>K – 12 Social and emotional learning (SEL) curriculum</a:t>
            </a:r>
          </a:p>
          <a:p>
            <a:pPr marL="341126" lvl="1" indent="-341126">
              <a:spcBef>
                <a:spcPct val="50000"/>
              </a:spcBef>
              <a:buClr>
                <a:srgbClr val="766A62"/>
              </a:buClr>
              <a:buFont typeface="Wingdings" pitchFamily="2" charset="2"/>
              <a:buChar char="§"/>
            </a:pPr>
            <a:r>
              <a:rPr lang="en-US" dirty="0" smtClean="0">
                <a:solidFill>
                  <a:srgbClr val="766A62"/>
                </a:solidFill>
                <a:latin typeface="Helvetica" charset="0"/>
              </a:rPr>
              <a:t>Social and emotional skills can be taught and learned in the same way as academic skills </a:t>
            </a:r>
          </a:p>
          <a:p>
            <a:pPr marL="341126" lvl="1" indent="-341126">
              <a:spcBef>
                <a:spcPct val="50000"/>
              </a:spcBef>
              <a:buClr>
                <a:srgbClr val="766A62"/>
              </a:buClr>
              <a:buFont typeface="Wingdings" pitchFamily="2" charset="2"/>
              <a:buChar char="§"/>
            </a:pPr>
            <a:r>
              <a:rPr lang="en-US" dirty="0" smtClean="0">
                <a:solidFill>
                  <a:srgbClr val="766A62"/>
                </a:solidFill>
                <a:latin typeface="Helvetica" charset="0"/>
              </a:rPr>
              <a:t>Classroom curriculum that may be integrated into existing courses or taught on its own</a:t>
            </a:r>
          </a:p>
          <a:p>
            <a:endParaRPr lang="en-US"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15</a:t>
            </a:fld>
            <a:endParaRPr lang="en-US"/>
          </a:p>
        </p:txBody>
      </p:sp>
    </p:spTree>
    <p:extLst>
      <p:ext uri="{BB962C8B-B14F-4D97-AF65-F5344CB8AC3E}">
        <p14:creationId xmlns:p14="http://schemas.microsoft.com/office/powerpoint/2010/main" val="249608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cs typeface="Arial" charset="0"/>
              </a:rPr>
              <a:t>Through the International Assistance Grant program, the foundation has provided for water wells, medical missions and eyeglass recycling.</a:t>
            </a:r>
          </a:p>
          <a:p>
            <a:endParaRPr lang="en-US" dirty="0" smtClean="0">
              <a:ea typeface="ＭＳ Ｐゴシック" pitchFamily="34" charset="-128"/>
              <a:cs typeface="Arial" charset="0"/>
            </a:endParaRPr>
          </a:p>
          <a:p>
            <a:r>
              <a:rPr lang="en-US" dirty="0" smtClean="0">
                <a:ea typeface="ＭＳ Ｐゴシック" pitchFamily="34" charset="-128"/>
                <a:cs typeface="Arial" charset="0"/>
              </a:rPr>
              <a:t>Lions in two countries partner, and the sponsoring club fundraises and applies for the grant. The host club then helps implement the project.</a:t>
            </a:r>
          </a:p>
          <a:p>
            <a:endParaRPr lang="en-US" dirty="0" smtClean="0">
              <a:ea typeface="ＭＳ Ｐゴシック" pitchFamily="34" charset="-128"/>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16</a:t>
            </a:fld>
            <a:endParaRPr lang="en-US"/>
          </a:p>
        </p:txBody>
      </p:sp>
    </p:spTree>
    <p:extLst>
      <p:ext uri="{BB962C8B-B14F-4D97-AF65-F5344CB8AC3E}">
        <p14:creationId xmlns:p14="http://schemas.microsoft.com/office/powerpoint/2010/main" val="14774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Many of you probably already know our emergency grant program for natural disasters.  Emergency grant funds can be used to purchase and distribute immediate relief supplies.  Major Catastrophe grants are awarded for long-term rebuilding efforts after catastrophic disasters. And Disaster Preparedness grants support natural disaster preparedness, response and recovery efforts.</a:t>
            </a:r>
          </a:p>
          <a:p>
            <a:endParaRPr lang="en-US" dirty="0" smtClean="0"/>
          </a:p>
          <a:p>
            <a:r>
              <a:rPr lang="en-US" dirty="0" smtClean="0"/>
              <a:t>Perhaps the most relevant of these is the Emergency</a:t>
            </a:r>
            <a:r>
              <a:rPr lang="en-US" baseline="0" dirty="0" smtClean="0"/>
              <a:t> grant. Some key points to remember about emergency grants are:</a:t>
            </a:r>
          </a:p>
          <a:p>
            <a:endParaRPr lang="en-US" dirty="0" smtClean="0">
              <a:ea typeface="ＭＳ Ｐゴシック" pitchFamily="34" charset="-128"/>
              <a:cs typeface="Arial" charset="0"/>
            </a:endParaRPr>
          </a:p>
          <a:p>
            <a:pPr>
              <a:buFontTx/>
              <a:buChar char="-"/>
            </a:pPr>
            <a:r>
              <a:rPr lang="en-US" dirty="0" smtClean="0">
                <a:ea typeface="ＭＳ Ｐゴシック" pitchFamily="34" charset="-128"/>
                <a:cs typeface="Arial" charset="0"/>
              </a:rPr>
              <a:t>Natural disaster and affecting 100 or more people</a:t>
            </a:r>
          </a:p>
          <a:p>
            <a:pPr>
              <a:buFontTx/>
              <a:buChar char="-"/>
            </a:pPr>
            <a:r>
              <a:rPr lang="en-US" dirty="0" smtClean="0">
                <a:ea typeface="ＭＳ Ｐゴシック" pitchFamily="34" charset="-128"/>
                <a:cs typeface="Arial" charset="0"/>
              </a:rPr>
              <a:t>Lions must be involved in the relief efforts; grants are not given so that the funds can be given to another organization</a:t>
            </a:r>
          </a:p>
          <a:p>
            <a:pPr>
              <a:buFontTx/>
              <a:buChar char="-"/>
            </a:pPr>
            <a:r>
              <a:rPr lang="en-US" dirty="0" smtClean="0">
                <a:ea typeface="ＭＳ Ｐゴシック" pitchFamily="34" charset="-128"/>
                <a:cs typeface="Arial" charset="0"/>
              </a:rPr>
              <a:t>Request should be made as soon as possible by the district governor and within 30 days of the disaster.  Sometimes, given the scope, we will even contact you.</a:t>
            </a:r>
          </a:p>
          <a:p>
            <a:pPr>
              <a:buFontTx/>
              <a:buChar char="-"/>
            </a:pPr>
            <a:r>
              <a:rPr lang="en-US" dirty="0" smtClean="0">
                <a:ea typeface="ＭＳ Ｐゴシック" pitchFamily="34" charset="-128"/>
                <a:cs typeface="Arial" charset="0"/>
              </a:rPr>
              <a:t>Funds must be spent within 60 days.</a:t>
            </a:r>
          </a:p>
          <a:p>
            <a:pPr>
              <a:buFontTx/>
              <a:buChar char="-"/>
            </a:pPr>
            <a:r>
              <a:rPr lang="en-US" dirty="0" smtClean="0">
                <a:ea typeface="ＭＳ Ｐゴシック" pitchFamily="34" charset="-128"/>
                <a:cs typeface="Arial" charset="0"/>
              </a:rPr>
              <a:t>One grant per disaster, per district.</a:t>
            </a:r>
          </a:p>
          <a:p>
            <a:pPr>
              <a:buFontTx/>
              <a:buChar char="-"/>
            </a:pPr>
            <a:r>
              <a:rPr lang="en-US" dirty="0" smtClean="0">
                <a:ea typeface="ＭＳ Ｐゴシック" pitchFamily="34" charset="-128"/>
                <a:cs typeface="Arial" charset="0"/>
              </a:rPr>
              <a:t>Please submit a final report on how the funds were used. </a:t>
            </a:r>
          </a:p>
          <a:p>
            <a:endParaRPr lang="en-US"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17</a:t>
            </a:fld>
            <a:endParaRPr lang="en-US"/>
          </a:p>
        </p:txBody>
      </p:sp>
    </p:spTree>
    <p:extLst>
      <p:ext uri="{BB962C8B-B14F-4D97-AF65-F5344CB8AC3E}">
        <p14:creationId xmlns:p14="http://schemas.microsoft.com/office/powerpoint/2010/main" val="236224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1936">
              <a:defRPr/>
            </a:pPr>
            <a:r>
              <a:rPr lang="en-US" dirty="0" smtClean="0">
                <a:ea typeface="ＭＳ Ｐゴシック" pitchFamily="34" charset="-128"/>
                <a:cs typeface="Arial" charset="0"/>
              </a:rPr>
              <a:t>The results of these grants are tremendous.  </a:t>
            </a:r>
          </a:p>
          <a:p>
            <a:pPr defTabSz="861936">
              <a:defRPr/>
            </a:pPr>
            <a:endParaRPr lang="en-US" dirty="0" smtClean="0">
              <a:ea typeface="ＭＳ Ｐゴシック" pitchFamily="34" charset="-128"/>
              <a:cs typeface="Arial" charset="0"/>
            </a:endParaRPr>
          </a:p>
          <a:p>
            <a:pPr defTabSz="861936">
              <a:defRPr/>
            </a:pPr>
            <a:r>
              <a:rPr lang="en-US" dirty="0" smtClean="0">
                <a:ea typeface="ＭＳ Ｐゴシック" pitchFamily="34" charset="-128"/>
                <a:cs typeface="Arial" charset="0"/>
              </a:rPr>
              <a:t>It is easy for us to say we awarded more than US$45</a:t>
            </a:r>
            <a:r>
              <a:rPr lang="en-US" baseline="0" dirty="0" smtClean="0">
                <a:ea typeface="ＭＳ Ｐゴシック" pitchFamily="34" charset="-128"/>
                <a:cs typeface="Arial" charset="0"/>
              </a:rPr>
              <a:t> </a:t>
            </a:r>
            <a:r>
              <a:rPr lang="en-US" dirty="0" smtClean="0">
                <a:ea typeface="ＭＳ Ｐゴシック" pitchFamily="34" charset="-128"/>
                <a:cs typeface="Arial" charset="0"/>
              </a:rPr>
              <a:t>million in grants this past year and more than three-quarters of a billion dollars in grants throughout our history.  But, it is really about the individual lives that are being changed because of what you are doing with support from our foundation.  </a:t>
            </a:r>
          </a:p>
          <a:p>
            <a:pPr defTabSz="861936">
              <a:defRPr/>
            </a:pPr>
            <a:endParaRPr lang="en-US" dirty="0" smtClean="0">
              <a:ea typeface="ＭＳ Ｐゴシック" pitchFamily="34" charset="-128"/>
              <a:cs typeface="Arial" charset="0"/>
            </a:endParaRPr>
          </a:p>
          <a:p>
            <a:pPr defTabSz="901324" eaLnBrk="0" fontAlgn="base" hangingPunct="0">
              <a:spcBef>
                <a:spcPct val="30000"/>
              </a:spcBef>
              <a:spcAft>
                <a:spcPct val="0"/>
              </a:spcAft>
              <a:defRPr/>
            </a:pPr>
            <a:r>
              <a:rPr lang="en-US" dirty="0" smtClean="0">
                <a:ea typeface="ＭＳ Ｐゴシック" pitchFamily="34" charset="-128"/>
                <a:cs typeface="Arial" charset="0"/>
              </a:rPr>
              <a:t>We now have a short video to share with</a:t>
            </a:r>
            <a:r>
              <a:rPr lang="en-US" baseline="0" dirty="0" smtClean="0">
                <a:ea typeface="ＭＳ Ｐゴシック" pitchFamily="34" charset="-128"/>
                <a:cs typeface="Arial" charset="0"/>
              </a:rPr>
              <a:t> you that highlights the great work of LCIF and also encourages District Governors to work with LCIF coordinators to increase awareness of the foundation. Following the video, Nate Miles, the Chief Development Manager for the foundation, will present. </a:t>
            </a:r>
            <a:endParaRPr lang="en-US" dirty="0" smtClean="0">
              <a:ea typeface="ＭＳ Ｐゴシック" pitchFamily="34" charset="-128"/>
              <a:cs typeface="Arial" charset="0"/>
            </a:endParaRPr>
          </a:p>
          <a:p>
            <a:endParaRPr lang="en-US" dirty="0" smtClean="0"/>
          </a:p>
          <a:p>
            <a:pPr defTabSz="901324" eaLnBrk="0" fontAlgn="base" hangingPunct="0">
              <a:spcBef>
                <a:spcPct val="30000"/>
              </a:spcBef>
              <a:spcAft>
                <a:spcPct val="0"/>
              </a:spcAft>
              <a:defRPr/>
            </a:pPr>
            <a:r>
              <a:rPr lang="en-US" i="1" dirty="0" smtClean="0">
                <a:solidFill>
                  <a:srgbClr val="6600FF"/>
                </a:solidFill>
              </a:rPr>
              <a:t>(Transition</a:t>
            </a:r>
            <a:r>
              <a:rPr lang="en-US" i="1" baseline="0" dirty="0" smtClean="0">
                <a:solidFill>
                  <a:srgbClr val="6600FF"/>
                </a:solidFill>
              </a:rPr>
              <a:t> to video)</a:t>
            </a:r>
            <a:endParaRPr lang="en-US" dirty="0" smtClean="0">
              <a:solidFill>
                <a:srgbClr val="6600FF"/>
              </a:solidFill>
            </a:endParaRP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18</a:t>
            </a:fld>
            <a:endParaRPr lang="en-US"/>
          </a:p>
        </p:txBody>
      </p:sp>
    </p:spTree>
    <p:extLst>
      <p:ext uri="{BB962C8B-B14F-4D97-AF65-F5344CB8AC3E}">
        <p14:creationId xmlns:p14="http://schemas.microsoft.com/office/powerpoint/2010/main" val="162997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LCIF Chairpersons will serve as ambassadors for Lions Clubs International Foundation in their clubs.  They will share the stories of LCIF programs, motivate others to support LCIF, and enable the foundation to advance its humanitarian work in their communities and around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20</a:t>
            </a:fld>
            <a:endParaRPr lang="en-US"/>
          </a:p>
        </p:txBody>
      </p:sp>
    </p:spTree>
    <p:extLst>
      <p:ext uri="{BB962C8B-B14F-4D97-AF65-F5344CB8AC3E}">
        <p14:creationId xmlns:p14="http://schemas.microsoft.com/office/powerpoint/2010/main" val="192502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en-US" dirty="0">
                <a:ea typeface="ヒラギノ角ゴ Pro W3" charset="0"/>
                <a:cs typeface="ヒラギノ角ゴ Pro W3" charset="0"/>
              </a:rPr>
              <a:t>The LCIF Club Chairperson is nominated by the clubs nominating committee, elected as an officer  and will serve a one-year term until re-nominated the following year.  LCIF Club Chairperson works closely with local club leadership and communicates directly to LCIF DCs to ensure alignment with district goals.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ヒラギノ角ゴ Pro W3" charset="0"/>
                <a:cs typeface="ヒラギノ角ゴ Pro W3" charset="0"/>
              </a:rPr>
              <a:t>The LCIF Club Coordinator will serve as ambassadors for Lions Clubs International Foundation in their clubs. They will share the stories of LCIF programs, motivate others to support LCIF, and enable the foundation to advance its humanitarian work in their communities and around the world.  </a:t>
            </a:r>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21</a:t>
            </a:fld>
            <a:endParaRPr lang="en-US" dirty="0"/>
          </a:p>
        </p:txBody>
      </p:sp>
    </p:spTree>
    <p:extLst>
      <p:ext uri="{BB962C8B-B14F-4D97-AF65-F5344CB8AC3E}">
        <p14:creationId xmlns:p14="http://schemas.microsoft.com/office/powerpoint/2010/main" val="2632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call – train</a:t>
            </a:r>
            <a:r>
              <a:rPr lang="en-US" baseline="0" dirty="0" smtClean="0"/>
              <a:t> the trainer</a:t>
            </a:r>
            <a:endParaRPr lang="en-US" dirty="0" smtClean="0"/>
          </a:p>
          <a:p>
            <a:r>
              <a:rPr lang="en-US" dirty="0" smtClean="0"/>
              <a:t>Second</a:t>
            </a:r>
            <a:r>
              <a:rPr lang="en-US" baseline="0" dirty="0" smtClean="0"/>
              <a:t> – half way update</a:t>
            </a:r>
          </a:p>
          <a:p>
            <a:r>
              <a:rPr lang="en-US" baseline="0" dirty="0" smtClean="0"/>
              <a:t>Third – convention preparation</a:t>
            </a:r>
          </a:p>
          <a:p>
            <a:r>
              <a:rPr lang="en-US" baseline="0" dirty="0" smtClean="0"/>
              <a:t>Fourth – thank you </a:t>
            </a:r>
            <a:endParaRPr lang="en-US" dirty="0" smtClean="0"/>
          </a:p>
        </p:txBody>
      </p:sp>
      <p:sp>
        <p:nvSpPr>
          <p:cNvPr id="4" name="Slide Number Placeholder 3"/>
          <p:cNvSpPr>
            <a:spLocks noGrp="1"/>
          </p:cNvSpPr>
          <p:nvPr>
            <p:ph type="sldNum" sz="quarter" idx="10"/>
          </p:nvPr>
        </p:nvSpPr>
        <p:spPr/>
        <p:txBody>
          <a:bodyPr/>
          <a:lstStyle/>
          <a:p>
            <a:fld id="{9C3908C1-9C48-489B-8F3B-383DC5512110}" type="slidenum">
              <a:rPr lang="en-US" smtClean="0"/>
              <a:t>22</a:t>
            </a:fld>
            <a:endParaRPr lang="en-US"/>
          </a:p>
        </p:txBody>
      </p:sp>
    </p:spTree>
    <p:extLst>
      <p:ext uri="{BB962C8B-B14F-4D97-AF65-F5344CB8AC3E}">
        <p14:creationId xmlns:p14="http://schemas.microsoft.com/office/powerpoint/2010/main" val="182383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en-US" dirty="0" smtClean="0"/>
              <a:t>LCIF</a:t>
            </a:r>
            <a:r>
              <a:rPr lang="en-US" baseline="0" dirty="0" smtClean="0"/>
              <a:t> is your Foundation! LCIF supports Lions’ efforts to serve their communities worldwide. The foundation receives no funding from membership does.  The programs are funded by donations from Lions like you.  </a:t>
            </a:r>
            <a:endParaRPr lang="en-US" dirty="0" smtClean="0"/>
          </a:p>
        </p:txBody>
      </p:sp>
      <p:sp>
        <p:nvSpPr>
          <p:cNvPr id="4" name="Slide Number Placeholder 3"/>
          <p:cNvSpPr>
            <a:spLocks noGrp="1"/>
          </p:cNvSpPr>
          <p:nvPr>
            <p:ph type="sldNum" sz="quarter" idx="10"/>
          </p:nvPr>
        </p:nvSpPr>
        <p:spPr/>
        <p:txBody>
          <a:bodyPr/>
          <a:lstStyle/>
          <a:p>
            <a:fld id="{41FF2F77-0B86-4815-80FF-D315A055CAE4}" type="slidenum">
              <a:rPr lang="en-US" smtClean="0"/>
              <a:t>3</a:t>
            </a:fld>
            <a:endParaRPr lang="en-US"/>
          </a:p>
        </p:txBody>
      </p:sp>
    </p:spTree>
    <p:extLst>
      <p:ext uri="{BB962C8B-B14F-4D97-AF65-F5344CB8AC3E}">
        <p14:creationId xmlns:p14="http://schemas.microsoft.com/office/powerpoint/2010/main" val="34912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new position, the club visit model will change a bit</a:t>
            </a:r>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23</a:t>
            </a:fld>
            <a:endParaRPr lang="en-US" dirty="0"/>
          </a:p>
        </p:txBody>
      </p:sp>
    </p:spTree>
    <p:extLst>
      <p:ext uri="{BB962C8B-B14F-4D97-AF65-F5344CB8AC3E}">
        <p14:creationId xmlns:p14="http://schemas.microsoft.com/office/powerpoint/2010/main" val="91772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LCIF goal is for each club to receive a presentation</a:t>
            </a:r>
          </a:p>
          <a:p>
            <a:r>
              <a:rPr lang="en-US" dirty="0" smtClean="0"/>
              <a:t>Worldwide club participation rate is ___</a:t>
            </a:r>
          </a:p>
          <a:p>
            <a:r>
              <a:rPr lang="en-US" dirty="0" smtClean="0"/>
              <a:t>Club participation rate in your CA is ___</a:t>
            </a:r>
          </a:p>
          <a:p>
            <a:r>
              <a:rPr lang="en-US" dirty="0" smtClean="0"/>
              <a:t>DCs need to work with Club </a:t>
            </a:r>
            <a:r>
              <a:rPr lang="en-US" dirty="0" err="1" smtClean="0"/>
              <a:t>Coords</a:t>
            </a:r>
            <a:endParaRPr lang="en-US" dirty="0" smtClean="0"/>
          </a:p>
          <a:p>
            <a:r>
              <a:rPr lang="en-US" dirty="0" smtClean="0"/>
              <a:t>DC is responsible for presenting at any club with no appointed Club Coordinator</a:t>
            </a:r>
          </a:p>
          <a:p>
            <a:r>
              <a:rPr lang="en-US" dirty="0" smtClean="0"/>
              <a:t>DC will personally visit top clubs in area (we recommend at least 20/4 visits per ¼)</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24</a:t>
            </a:fld>
            <a:endParaRPr lang="en-US" dirty="0"/>
          </a:p>
        </p:txBody>
      </p:sp>
    </p:spTree>
    <p:extLst>
      <p:ext uri="{BB962C8B-B14F-4D97-AF65-F5344CB8AC3E}">
        <p14:creationId xmlns:p14="http://schemas.microsoft.com/office/powerpoint/2010/main" val="352683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Club visits</a:t>
            </a:r>
            <a:r>
              <a:rPr lang="en-US" baseline="0" dirty="0" smtClean="0"/>
              <a:t> should be tailored to the specific club that is being visited.  </a:t>
            </a:r>
          </a:p>
          <a:p>
            <a:endParaRPr lang="en-US" baseline="0" dirty="0" smtClean="0"/>
          </a:p>
          <a:p>
            <a:pPr marL="168989" indent="-168989">
              <a:buFont typeface="Arial" panose="020B0604020202020204" pitchFamily="34" charset="0"/>
              <a:buChar char="•"/>
            </a:pPr>
            <a:r>
              <a:rPr lang="en-US" baseline="0" dirty="0" smtClean="0"/>
              <a:t>If there is the ability to present, use the standard PowerPoint presentation and adjust for your audience.</a:t>
            </a:r>
          </a:p>
          <a:p>
            <a:pPr marL="168989" indent="-168989">
              <a:buFont typeface="Arial" panose="020B0604020202020204" pitchFamily="34" charset="0"/>
              <a:buChar char="•"/>
            </a:pPr>
            <a:r>
              <a:rPr lang="en-US" baseline="0" dirty="0" smtClean="0"/>
              <a:t>Bring brochures and other resources to hand out</a:t>
            </a:r>
          </a:p>
          <a:p>
            <a:pPr marL="168989" indent="-168989">
              <a:buFont typeface="Arial" panose="020B0604020202020204" pitchFamily="34" charset="0"/>
              <a:buChar char="•"/>
            </a:pPr>
            <a:r>
              <a:rPr lang="en-US" baseline="0" dirty="0" smtClean="0"/>
              <a:t>Give out your contact information and business card in case anyone has questions in the future </a:t>
            </a:r>
          </a:p>
          <a:p>
            <a:pPr marL="168989" indent="-168989">
              <a:buFont typeface="Arial" panose="020B0604020202020204" pitchFamily="34" charset="0"/>
              <a:buChar char="•"/>
            </a:pPr>
            <a:endParaRPr lang="en-US" baseline="0" dirty="0" smtClean="0"/>
          </a:p>
          <a:p>
            <a:pPr marL="168989" indent="-168989">
              <a:buFont typeface="Arial" panose="020B0604020202020204" pitchFamily="34" charset="0"/>
              <a:buChar char="•"/>
            </a:pPr>
            <a:r>
              <a:rPr lang="en-US" baseline="0" dirty="0" smtClean="0"/>
              <a:t>If your area has recently received a grant:</a:t>
            </a:r>
          </a:p>
          <a:p>
            <a:pPr marL="619626" lvl="1" indent="-168989">
              <a:buFont typeface="Arial" panose="020B0604020202020204" pitchFamily="34" charset="0"/>
              <a:buChar char="•"/>
            </a:pPr>
            <a:r>
              <a:rPr lang="en-US" baseline="0" dirty="0" smtClean="0"/>
              <a:t>consider asking a grant beneficiary to come and talk about their experience, for example if </a:t>
            </a:r>
            <a:r>
              <a:rPr lang="en-US" baseline="0" dirty="0" err="1" smtClean="0"/>
              <a:t>LionsQuest</a:t>
            </a:r>
            <a:r>
              <a:rPr lang="en-US" baseline="0" dirty="0" smtClean="0"/>
              <a:t> is active in your area, you may ask a student who has participated in the program to come and talk about their experience</a:t>
            </a:r>
          </a:p>
          <a:p>
            <a:pPr marL="619626" lvl="1" indent="-168989">
              <a:buFont typeface="Arial" panose="020B0604020202020204" pitchFamily="34" charset="0"/>
              <a:buChar char="•"/>
            </a:pPr>
            <a:r>
              <a:rPr lang="en-US" baseline="0" dirty="0" smtClean="0"/>
              <a:t>Consider asking a Lion who was involved with the project to talk about what the experience meant to them</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25</a:t>
            </a:fld>
            <a:endParaRPr lang="en-US" dirty="0"/>
          </a:p>
        </p:txBody>
      </p:sp>
    </p:spTree>
    <p:extLst>
      <p:ext uri="{BB962C8B-B14F-4D97-AF65-F5344CB8AC3E}">
        <p14:creationId xmlns:p14="http://schemas.microsoft.com/office/powerpoint/2010/main" val="353730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Always follow up after a club visit:</a:t>
            </a:r>
          </a:p>
          <a:p>
            <a:r>
              <a:rPr lang="en-US" u="sng" dirty="0" smtClean="0"/>
              <a:t>DO NOT EXPECT THAT A CLUB WILL DONATE JUST BECAUSE</a:t>
            </a:r>
            <a:r>
              <a:rPr lang="en-US" u="sng" baseline="0" dirty="0" smtClean="0"/>
              <a:t> YOU PRESENTED TO THEM.  YOU ALWAYS NEED TO FOLLOW-UP!!!!!!</a:t>
            </a:r>
            <a:endParaRPr lang="en-US" u="sng" dirty="0" smtClean="0"/>
          </a:p>
          <a:p>
            <a:pPr marL="168989" indent="-168989">
              <a:buFont typeface="Arial" panose="020B0604020202020204" pitchFamily="34" charset="0"/>
              <a:buChar char="•"/>
            </a:pPr>
            <a:r>
              <a:rPr lang="en-US" dirty="0" smtClean="0"/>
              <a:t>Thank the club</a:t>
            </a:r>
            <a:r>
              <a:rPr lang="en-US" baseline="0" dirty="0" smtClean="0"/>
              <a:t> for hosting you.</a:t>
            </a:r>
          </a:p>
          <a:p>
            <a:pPr marL="168989" indent="-168989">
              <a:buFont typeface="Arial" panose="020B0604020202020204" pitchFamily="34" charset="0"/>
              <a:buChar char="•"/>
            </a:pPr>
            <a:r>
              <a:rPr lang="en-US" baseline="0" dirty="0" smtClean="0"/>
              <a:t>Provide answers to any questions that were asked.</a:t>
            </a:r>
          </a:p>
          <a:p>
            <a:pPr marL="168989" indent="-168989">
              <a:buFont typeface="Arial" panose="020B0604020202020204" pitchFamily="34" charset="0"/>
              <a:buChar char="•"/>
            </a:pPr>
            <a:r>
              <a:rPr lang="en-US" baseline="0" dirty="0" smtClean="0"/>
              <a:t>If the club is interested, but not ready to make a donation:</a:t>
            </a:r>
          </a:p>
          <a:p>
            <a:pPr marL="619626" lvl="1" indent="-168989">
              <a:buFont typeface="Arial" panose="020B0604020202020204" pitchFamily="34" charset="0"/>
              <a:buChar char="•"/>
            </a:pPr>
            <a:r>
              <a:rPr lang="en-US" baseline="0" dirty="0" smtClean="0"/>
              <a:t>Offer to meet with them again</a:t>
            </a:r>
          </a:p>
          <a:p>
            <a:pPr marL="619626" lvl="1" indent="-168989">
              <a:buFont typeface="Arial" panose="020B0604020202020204" pitchFamily="34" charset="0"/>
              <a:buChar char="•"/>
            </a:pPr>
            <a:r>
              <a:rPr lang="en-US" baseline="0" dirty="0" smtClean="0"/>
              <a:t>If there is an active LCIF project in your area, see if it’s possible to engage the club</a:t>
            </a:r>
          </a:p>
          <a:p>
            <a:pPr marL="619626" lvl="1" indent="-168989">
              <a:buFont typeface="Arial" panose="020B0604020202020204" pitchFamily="34" charset="0"/>
              <a:buChar char="•"/>
            </a:pPr>
            <a:r>
              <a:rPr lang="en-US" baseline="0" dirty="0" smtClean="0"/>
              <a:t>Invite them to any fundraisers or events that you are planning</a:t>
            </a:r>
          </a:p>
          <a:p>
            <a:pPr marL="168989" indent="-168989">
              <a:buFont typeface="Arial" panose="020B0604020202020204" pitchFamily="34" charset="0"/>
              <a:buChar char="•"/>
            </a:pPr>
            <a:r>
              <a:rPr lang="en-US" baseline="0" dirty="0" smtClean="0"/>
              <a:t>If the visit was positive, ask the club president if they are planning to make a donation</a:t>
            </a:r>
          </a:p>
          <a:p>
            <a:pPr marL="619626" lvl="1" indent="-168989">
              <a:buFont typeface="Arial" panose="020B0604020202020204" pitchFamily="34" charset="0"/>
              <a:buChar char="•"/>
            </a:pPr>
            <a:r>
              <a:rPr lang="en-US" baseline="0" dirty="0" smtClean="0"/>
              <a:t>Provide them with logistical info (how to make a donation)</a:t>
            </a:r>
          </a:p>
          <a:p>
            <a:pPr marL="619626" lvl="1" indent="-168989">
              <a:buFont typeface="Arial" panose="020B0604020202020204" pitchFamily="34" charset="0"/>
              <a:buChar char="•"/>
            </a:pPr>
            <a:r>
              <a:rPr lang="en-US" baseline="0" dirty="0" smtClean="0"/>
              <a:t>Provide information regarding recognition programs that may interest the club</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26</a:t>
            </a:fld>
            <a:endParaRPr lang="en-US" dirty="0"/>
          </a:p>
        </p:txBody>
      </p:sp>
    </p:spTree>
    <p:extLst>
      <p:ext uri="{BB962C8B-B14F-4D97-AF65-F5344CB8AC3E}">
        <p14:creationId xmlns:p14="http://schemas.microsoft.com/office/powerpoint/2010/main" val="3892075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be equipped with a basic LCIF 101 PowerPoint for use during your club visit. </a:t>
            </a:r>
          </a:p>
          <a:p>
            <a:endParaRPr lang="en-US" baseline="0" smtClean="0"/>
          </a:p>
          <a:p>
            <a:r>
              <a:rPr lang="en-US" smtClean="0"/>
              <a:t>Among </a:t>
            </a:r>
            <a:r>
              <a:rPr lang="en-US" dirty="0" smtClean="0"/>
              <a:t>others,</a:t>
            </a:r>
            <a:r>
              <a:rPr lang="en-US" baseline="0" dirty="0" smtClean="0"/>
              <a:t> these are some of the resources we can send to you for distribution.</a:t>
            </a:r>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27</a:t>
            </a:fld>
            <a:endParaRPr lang="en-US" dirty="0"/>
          </a:p>
        </p:txBody>
      </p:sp>
    </p:spTree>
    <p:extLst>
      <p:ext uri="{BB962C8B-B14F-4D97-AF65-F5344CB8AC3E}">
        <p14:creationId xmlns:p14="http://schemas.microsoft.com/office/powerpoint/2010/main" val="112163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pitchFamily="34" charset="-128"/>
              </a:rPr>
              <a:t>Donations received last year total US$39.48 million, which is 95% of our goal for the year.</a:t>
            </a:r>
          </a:p>
          <a:p>
            <a:endParaRPr lang="en-US" dirty="0" smtClean="0"/>
          </a:p>
          <a:p>
            <a:r>
              <a:rPr lang="en-US" dirty="0" smtClean="0"/>
              <a:t>Thank you for your support. </a:t>
            </a:r>
            <a:br>
              <a:rPr lang="en-US" dirty="0" smtClean="0"/>
            </a:br>
            <a:endParaRPr lang="en-US" dirty="0" smtClean="0"/>
          </a:p>
          <a:p>
            <a:r>
              <a:rPr lang="en-US" dirty="0" smtClean="0"/>
              <a:t>I am asking for your help in continuing to encourage Lions to support our foundation. Specifically, you can see here that we received a total of US$24.2 million in unrestricted donations last year. However, we awarded more than US$23 million in grants from that fund. When you are speaking to Lions about LCIF, please encourage them to donate to the area of greatest need. These donations allow </a:t>
            </a:r>
            <a:r>
              <a:rPr lang="en-US" dirty="0" smtClean="0">
                <a:latin typeface="Arial" charset="0"/>
                <a:ea typeface="ＭＳ Ｐゴシック" pitchFamily="34" charset="-128"/>
              </a:rPr>
              <a:t>LCIF the flexibility to supplement initiatives where additional funding is necessary or where the need is most urgent. These funds meet diverse community needs beyond sight, disaster and youth, such as the measles program, water wells and vocational training programs for the disabled.</a:t>
            </a:r>
          </a:p>
          <a:p>
            <a:endParaRPr lang="en-US" dirty="0" smtClean="0">
              <a:latin typeface="Arial"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29</a:t>
            </a:fld>
            <a:endParaRPr lang="en-US"/>
          </a:p>
        </p:txBody>
      </p:sp>
    </p:spTree>
    <p:extLst>
      <p:ext uri="{BB962C8B-B14F-4D97-AF65-F5344CB8AC3E}">
        <p14:creationId xmlns:p14="http://schemas.microsoft.com/office/powerpoint/2010/main" val="31423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4588" y="684213"/>
            <a:ext cx="4570412" cy="3429000"/>
          </a:xfrm>
          <a:prstGeom prst="rect">
            <a:avLst/>
          </a:prstGeo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700" dirty="0">
                <a:cs typeface="Arial" charset="0"/>
              </a:rPr>
              <a:t>The LCIF Board of Trustees has outlined a 5 year goal so the Foundation can continue to support these wonderful initiatives. In 2017-2018, LCIF will celebrate its 50 year anniversary - fifty years of helping those most vulnerable and at risk within our communities.  The goals reflect the growing demand for financial support by Lions around the world. As Lions serve their communities at an increased rate, the demand for LCIF funds also grows.  </a:t>
            </a:r>
          </a:p>
          <a:p>
            <a:pPr>
              <a:spcBef>
                <a:spcPct val="0"/>
              </a:spcBef>
            </a:pPr>
            <a:endParaRPr lang="en-US" altLang="en-US" sz="1700" dirty="0">
              <a:cs typeface="Arial" charset="0"/>
            </a:endParaRPr>
          </a:p>
          <a:p>
            <a:pPr>
              <a:spcBef>
                <a:spcPct val="0"/>
              </a:spcBef>
            </a:pPr>
            <a:r>
              <a:rPr lang="en-US" altLang="en-US" sz="1700" dirty="0">
                <a:cs typeface="Arial" charset="0"/>
              </a:rPr>
              <a:t>The goal for </a:t>
            </a:r>
            <a:r>
              <a:rPr lang="en-US" altLang="en-US" sz="1700" dirty="0" smtClean="0">
                <a:cs typeface="Arial" charset="0"/>
              </a:rPr>
              <a:t>2016-2017 </a:t>
            </a:r>
            <a:r>
              <a:rPr lang="en-US" altLang="en-US" sz="1700" dirty="0">
                <a:cs typeface="Arial" charset="0"/>
              </a:rPr>
              <a:t>is </a:t>
            </a:r>
            <a:r>
              <a:rPr lang="en-US" altLang="en-US" sz="1700" dirty="0" smtClean="0">
                <a:cs typeface="Arial" charset="0"/>
              </a:rPr>
              <a:t>US$45.3 </a:t>
            </a:r>
            <a:r>
              <a:rPr lang="en-US" altLang="en-US" sz="1700" dirty="0">
                <a:cs typeface="Arial" charset="0"/>
              </a:rPr>
              <a:t>million.  Why does LCIF need to grow?</a:t>
            </a:r>
          </a:p>
          <a:p>
            <a:pPr>
              <a:spcBef>
                <a:spcPct val="0"/>
              </a:spcBef>
            </a:pPr>
            <a:endParaRPr lang="en-US" altLang="en-US" sz="1700"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ea typeface="ＭＳ Ｐゴシック" pitchFamily="34" charset="-128"/>
                <a:cs typeface="Arial" charset="0"/>
              </a:rPr>
              <a:t>It’s simple. There is more </a:t>
            </a:r>
            <a:r>
              <a:rPr lang="en-US" altLang="en-US" dirty="0">
                <a:solidFill>
                  <a:srgbClr val="000000"/>
                </a:solidFill>
                <a:ea typeface="ＭＳ Ｐゴシック" pitchFamily="34" charset="-128"/>
                <a:cs typeface="Arial" charset="0"/>
              </a:rPr>
              <a:t>demand for grants and we are also moving into new areas in response to global needs and the interests of our members.  </a:t>
            </a:r>
          </a:p>
          <a:p>
            <a:pPr>
              <a:spcBef>
                <a:spcPct val="0"/>
              </a:spcBef>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31</a:t>
            </a:fld>
            <a:endParaRPr lang="en-US" dirty="0"/>
          </a:p>
        </p:txBody>
      </p:sp>
    </p:spTree>
    <p:extLst>
      <p:ext uri="{BB962C8B-B14F-4D97-AF65-F5344CB8AC3E}">
        <p14:creationId xmlns:p14="http://schemas.microsoft.com/office/powerpoint/2010/main" val="1771018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t>
            </a:r>
            <a:r>
              <a:rPr lang="en-US" dirty="0"/>
              <a:t>can see in this bar graph that grants approved exceeded our grant budget for several years. This graph does not include fundraising or grants for our work in the Measles Initiative or other restricted programs such as SightFirst.  </a:t>
            </a:r>
          </a:p>
          <a:p>
            <a:r>
              <a:rPr lang="en-US" dirty="0"/>
              <a:t>  </a:t>
            </a:r>
          </a:p>
          <a:p>
            <a:r>
              <a:rPr lang="en-US" dirty="0"/>
              <a:t>We have been able to approve more than we budgeted in some years because of our fiscal responsibility in managing donations prudently through investments, and also keeping our fundraising and administrative expenses low. But, there is great potential to achieve more donations – currently less than 50% of our clubs give to LCIF.  </a:t>
            </a:r>
          </a:p>
          <a:p>
            <a:r>
              <a:rPr lang="en-US" dirty="0"/>
              <a:t> </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32</a:t>
            </a:fld>
            <a:endParaRPr lang="en-US"/>
          </a:p>
        </p:txBody>
      </p:sp>
    </p:spTree>
    <p:extLst>
      <p:ext uri="{BB962C8B-B14F-4D97-AF65-F5344CB8AC3E}">
        <p14:creationId xmlns:p14="http://schemas.microsoft.com/office/powerpoint/2010/main" val="380924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unrestricted</a:t>
            </a:r>
            <a:r>
              <a:rPr lang="en-US" baseline="0" dirty="0" smtClean="0"/>
              <a:t> donation to LCIF per fiscal year will count toward CSC recognition. Only clubs that report their LCIF CSC donation through </a:t>
            </a:r>
            <a:r>
              <a:rPr lang="en-US" baseline="0" dirty="0" err="1" smtClean="0"/>
              <a:t>MyLCI</a:t>
            </a:r>
            <a:r>
              <a:rPr lang="en-US" baseline="0" dirty="0" smtClean="0"/>
              <a:t> will receive credit. </a:t>
            </a:r>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34</a:t>
            </a:fld>
            <a:endParaRPr lang="en-US"/>
          </a:p>
        </p:txBody>
      </p:sp>
    </p:spTree>
    <p:extLst>
      <p:ext uri="{BB962C8B-B14F-4D97-AF65-F5344CB8AC3E}">
        <p14:creationId xmlns:p14="http://schemas.microsoft.com/office/powerpoint/2010/main" val="41454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a typeface="ＭＳ Ｐゴシック" pitchFamily="34" charset="-128"/>
              </a:rPr>
              <a:t>This is the governing structure of the LCIF Board of Trustees.  You’ll notice that a lot is the same as before in terms of the structure.  However, in addition to the composition change we have also added three more committees:  marketing, programs and development.  </a:t>
            </a:r>
          </a:p>
          <a:p>
            <a:endParaRPr lang="en-US" baseline="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a:t>
            </a:fld>
            <a:endParaRPr lang="en-US"/>
          </a:p>
        </p:txBody>
      </p:sp>
    </p:spTree>
    <p:extLst>
      <p:ext uri="{BB962C8B-B14F-4D97-AF65-F5344CB8AC3E}">
        <p14:creationId xmlns:p14="http://schemas.microsoft.com/office/powerpoint/2010/main" val="311404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35</a:t>
            </a:fld>
            <a:endParaRPr lang="en-US"/>
          </a:p>
        </p:txBody>
      </p:sp>
    </p:spTree>
    <p:extLst>
      <p:ext uri="{BB962C8B-B14F-4D97-AF65-F5344CB8AC3E}">
        <p14:creationId xmlns:p14="http://schemas.microsoft.com/office/powerpoint/2010/main" val="399630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select a CSC Campaign for your club’s donation!</a:t>
            </a:r>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37</a:t>
            </a:fld>
            <a:endParaRPr lang="en-US"/>
          </a:p>
        </p:txBody>
      </p:sp>
    </p:spTree>
    <p:extLst>
      <p:ext uri="{BB962C8B-B14F-4D97-AF65-F5344CB8AC3E}">
        <p14:creationId xmlns:p14="http://schemas.microsoft.com/office/powerpoint/2010/main" val="143327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giving criteria will remain at the following levels: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US$20 		Bronze pin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US$50		Silver pin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US$100 		Gold pin</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Every donation will qualify for both Contributing Member and Melvin Jones Fellowship credit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Contributing Member pins will not be sent automatically. Donors must request a Contributing Member pin by checking the appropriate box located on the Contributing Member form</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clubs where each individual has given US$20 or more will qualify as a 100% Contributing Member club</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Club donations do not qualify for Contributing Membership credit</a:t>
            </a:r>
            <a:endParaRPr lang="en-US" sz="11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C3908C1-9C48-489B-8F3B-383DC5512110}" type="slidenum">
              <a:rPr lang="en-US" smtClean="0"/>
              <a:t>38</a:t>
            </a:fld>
            <a:endParaRPr lang="en-US"/>
          </a:p>
        </p:txBody>
      </p:sp>
    </p:spTree>
    <p:extLst>
      <p:ext uri="{BB962C8B-B14F-4D97-AF65-F5344CB8AC3E}">
        <p14:creationId xmlns:p14="http://schemas.microsoft.com/office/powerpoint/2010/main" val="2726849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talked about earlier, all CM</a:t>
            </a:r>
            <a:r>
              <a:rPr lang="en-US" baseline="0" dirty="0" smtClean="0"/>
              <a:t> contributions are now MJF eligible</a:t>
            </a:r>
          </a:p>
          <a:p>
            <a:r>
              <a:rPr lang="en-US" baseline="0" dirty="0" smtClean="0"/>
              <a:t>As usual, we want to encourage MJF recognition, as well as moving up the levels of the Fellowship program</a:t>
            </a:r>
          </a:p>
          <a:p>
            <a:r>
              <a:rPr lang="en-US" baseline="0" dirty="0" smtClean="0"/>
              <a:t>Friend of Humanity Award - </a:t>
            </a:r>
            <a:r>
              <a:rPr lang="en-US" dirty="0">
                <a:ea typeface="ヒラギノ角ゴ Pro W3" charset="0"/>
                <a:cs typeface="ヒラギノ角ゴ Pro W3" charset="0"/>
              </a:rPr>
              <a:t>recognizes a few Lions each year who have supported LCIF at the highest level. The LCIF Chairperson determines the recipients, who are awarded with a medal.</a:t>
            </a:r>
          </a:p>
          <a:p>
            <a:r>
              <a:rPr lang="en-US" dirty="0"/>
              <a:t>LCIF Helping Hands Award - </a:t>
            </a:r>
            <a:r>
              <a:rPr lang="en-US" dirty="0">
                <a:ea typeface="ヒラギノ角ゴ Pro W3" charset="0"/>
                <a:cs typeface="ヒラギノ角ゴ Pro W3" charset="0"/>
              </a:rPr>
              <a:t>recognizes Lions who promote greater awareness of and support for LCIF at the club, regional, district or multiple district level or through the media. To apply, complete the </a:t>
            </a:r>
            <a:r>
              <a:rPr lang="en-US" dirty="0">
                <a:ea typeface="ヒラギノ角ゴ Pro W3" charset="0"/>
                <a:cs typeface="ヒラギノ角ゴ Pro W3" charset="0"/>
                <a:hlinkClick r:id="rId3"/>
              </a:rPr>
              <a:t>nomination form</a:t>
            </a:r>
            <a:r>
              <a:rPr lang="en-US" dirty="0">
                <a:ea typeface="ヒラギノ角ゴ Pro W3" charset="0"/>
                <a:cs typeface="ヒラギノ角ゴ Pro W3" charset="0"/>
              </a:rPr>
              <a:t> and provide documentation of the Lion’s efforts</a:t>
            </a:r>
          </a:p>
          <a:p>
            <a:r>
              <a:rPr lang="en-US" dirty="0"/>
              <a:t>Humanitarian Partners - </a:t>
            </a:r>
            <a:r>
              <a:rPr lang="en-US" dirty="0">
                <a:ea typeface="ヒラギノ角ゴ Pro W3" charset="0"/>
                <a:cs typeface="ヒラギノ角ゴ Pro W3" charset="0"/>
              </a:rPr>
              <a:t>honors individuals whose cumulative donations exceed US$100,000, $200,000, $300,000 and $500,000, respectively. Recipients receive an elegant bronze, silver, gold or platinum pin, respectively. The program has recently introduced new pin levels recognizing donations in US$20,000 increments through the US$300,000 level.</a:t>
            </a:r>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39</a:t>
            </a:fld>
            <a:endParaRPr lang="en-US" dirty="0"/>
          </a:p>
        </p:txBody>
      </p:sp>
    </p:spTree>
    <p:extLst>
      <p:ext uri="{BB962C8B-B14F-4D97-AF65-F5344CB8AC3E}">
        <p14:creationId xmlns:p14="http://schemas.microsoft.com/office/powerpoint/2010/main" val="71526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end of every year, we distribute certificates based on the above criteria </a:t>
            </a:r>
          </a:p>
          <a:p>
            <a:endParaRPr lang="en-US" baseline="0" dirty="0" smtClean="0"/>
          </a:p>
          <a:p>
            <a:r>
              <a:rPr lang="en-US" baseline="0" dirty="0" smtClean="0"/>
              <a:t>Recognize any MDC in the room who may have received recognition</a:t>
            </a:r>
          </a:p>
          <a:p>
            <a:endParaRPr lang="en-US" baseline="0" dirty="0" smtClean="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40</a:t>
            </a:fld>
            <a:endParaRPr lang="en-US" dirty="0"/>
          </a:p>
        </p:txBody>
      </p:sp>
    </p:spTree>
    <p:extLst>
      <p:ext uri="{BB962C8B-B14F-4D97-AF65-F5344CB8AC3E}">
        <p14:creationId xmlns:p14="http://schemas.microsoft.com/office/powerpoint/2010/main" val="401302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 plaque/patch/chevron – clubs that donate $1,000 or more to</a:t>
            </a:r>
          </a:p>
          <a:p>
            <a:r>
              <a:rPr lang="en-US" dirty="0"/>
              <a:t>100 Percent MJF Banner – all current club members are MJFs </a:t>
            </a:r>
          </a:p>
          <a:p>
            <a:r>
              <a:rPr lang="en-US" dirty="0"/>
              <a:t>100 Percent Contributing Member banner patch – all current club members are contributing members</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41</a:t>
            </a:fld>
            <a:endParaRPr lang="en-US" dirty="0"/>
          </a:p>
        </p:txBody>
      </p:sp>
    </p:spTree>
    <p:extLst>
      <p:ext uri="{BB962C8B-B14F-4D97-AF65-F5344CB8AC3E}">
        <p14:creationId xmlns:p14="http://schemas.microsoft.com/office/powerpoint/2010/main" val="61532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42</a:t>
            </a:fld>
            <a:endParaRPr lang="en-US"/>
          </a:p>
        </p:txBody>
      </p:sp>
    </p:spTree>
    <p:extLst>
      <p:ext uri="{BB962C8B-B14F-4D97-AF65-F5344CB8AC3E}">
        <p14:creationId xmlns:p14="http://schemas.microsoft.com/office/powerpoint/2010/main" val="74620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ea typeface="ヒラギノ角ゴ Pro W3" charset="0"/>
                <a:cs typeface="ヒラギノ角ゴ Pro W3" charset="0"/>
              </a:rPr>
              <a:t>Thank you very much for your time today, and thank you for your support. I am looking forward to working with you this year.</a:t>
            </a:r>
          </a:p>
          <a:p>
            <a:endParaRPr lang="en-US" sz="320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44</a:t>
            </a:fld>
            <a:endParaRPr lang="en-US"/>
          </a:p>
        </p:txBody>
      </p:sp>
    </p:spTree>
    <p:extLst>
      <p:ext uri="{BB962C8B-B14F-4D97-AF65-F5344CB8AC3E}">
        <p14:creationId xmlns:p14="http://schemas.microsoft.com/office/powerpoint/2010/main" val="2069899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C4F706A-74B8-41C2-BFC9-8DDAE073C0C9}" type="slidenum">
              <a:rPr lang="en-US" smtClean="0">
                <a:ea typeface="ＭＳ Ｐゴシック" pitchFamily="34" charset="-128"/>
              </a:rPr>
              <a:pPr/>
              <a:t>45</a:t>
            </a:fld>
            <a:endParaRPr lang="en-US" smtClean="0">
              <a:ea typeface="ＭＳ Ｐゴシック" pitchFamily="34" charset="-128"/>
            </a:endParaRPr>
          </a:p>
        </p:txBody>
      </p:sp>
      <p:sp>
        <p:nvSpPr>
          <p:cNvPr id="2048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Thank you!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en-US" dirty="0" smtClean="0">
                <a:ea typeface="ＭＳ Ｐゴシック" pitchFamily="34" charset="-128"/>
              </a:rPr>
              <a:t>This is the group of LCIF Trustees for the </a:t>
            </a:r>
            <a:r>
              <a:rPr lang="en-US" baseline="0" dirty="0" smtClean="0">
                <a:ea typeface="ＭＳ Ｐゴシック" pitchFamily="34" charset="-128"/>
              </a:rPr>
              <a:t>year of 2016-2017. Current trustees and current directors of Lions Clubs International nominated Lions to serve on the LCIF Board of Trustees. These Trustees will serve a three year term.</a:t>
            </a:r>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en-US" dirty="0"/>
          </a:p>
        </p:txBody>
      </p:sp>
    </p:spTree>
    <p:extLst>
      <p:ext uri="{BB962C8B-B14F-4D97-AF65-F5344CB8AC3E}">
        <p14:creationId xmlns:p14="http://schemas.microsoft.com/office/powerpoint/2010/main" val="89491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pPr>
              <a:spcBef>
                <a:spcPct val="20000"/>
              </a:spcBef>
              <a:buClr>
                <a:srgbClr val="FCC274"/>
              </a:buClr>
            </a:pPr>
            <a:r>
              <a:rPr lang="en-US" altLang="en-US" sz="1100" dirty="0"/>
              <a:t>At a glance, LCIF seems simple – providing support for the efforts of clubs worldwide in serving their local  and global community through grants.  And, while it is true that the concept is simple, the results are life-changing for so many individuals throughout the world.  </a:t>
            </a:r>
          </a:p>
          <a:p>
            <a:pPr>
              <a:spcBef>
                <a:spcPct val="20000"/>
              </a:spcBef>
              <a:buClr>
                <a:srgbClr val="FCC274"/>
              </a:buClr>
              <a:buFontTx/>
              <a:buChar char="•"/>
            </a:pPr>
            <a:endParaRPr lang="en-US" altLang="en-US" sz="1100" dirty="0"/>
          </a:p>
          <a:p>
            <a:pPr>
              <a:spcBef>
                <a:spcPct val="20000"/>
              </a:spcBef>
              <a:buClr>
                <a:srgbClr val="FCC274"/>
              </a:buClr>
            </a:pPr>
            <a:r>
              <a:rPr lang="en-US" altLang="en-US" sz="1100" dirty="0"/>
              <a:t>The Foundation provides grant funding for large-scale projects that clubs can’t do on their own.</a:t>
            </a:r>
          </a:p>
          <a:p>
            <a:pPr>
              <a:spcBef>
                <a:spcPct val="20000"/>
              </a:spcBef>
              <a:buClr>
                <a:srgbClr val="FCC274"/>
              </a:buClr>
              <a:buFontTx/>
              <a:buChar char="•"/>
            </a:pPr>
            <a:endParaRPr lang="en-US" altLang="en-US" sz="1100" dirty="0"/>
          </a:p>
          <a:p>
            <a:pPr>
              <a:spcBef>
                <a:spcPct val="20000"/>
              </a:spcBef>
              <a:buClr>
                <a:srgbClr val="FCC274"/>
              </a:buClr>
            </a:pPr>
            <a:r>
              <a:rPr lang="en-US" altLang="en-US" sz="1100" dirty="0"/>
              <a:t>As a nonprofit, LCIF relies solely on donations from Lions and others who share our mission, which is why it is important for not only our clubs to support the Foundation but for us as individual Lions, too.</a:t>
            </a:r>
          </a:p>
          <a:p>
            <a:pPr>
              <a:spcBef>
                <a:spcPct val="20000"/>
              </a:spcBef>
              <a:buClr>
                <a:srgbClr val="FCC274"/>
              </a:buClr>
            </a:pPr>
            <a:endParaRPr lang="en-US" altLang="en-US" sz="1100" dirty="0"/>
          </a:p>
          <a:p>
            <a:pPr>
              <a:spcBef>
                <a:spcPct val="20000"/>
              </a:spcBef>
              <a:buClr>
                <a:srgbClr val="FCC274"/>
              </a:buClr>
            </a:pPr>
            <a:r>
              <a:rPr lang="en-US" altLang="en-US" sz="1100" dirty="0"/>
              <a:t>Since being founded in 1968, LCIF has given out more than US$870 million in grants! It is always impressive to hear that number, but it is even more impressive and touching when you think about the millions of lives that Lions changed through those grants.</a:t>
            </a:r>
          </a:p>
          <a:p>
            <a:pPr>
              <a:spcBef>
                <a:spcPct val="20000"/>
              </a:spcBef>
              <a:buClr>
                <a:srgbClr val="FCC274"/>
              </a:buClr>
              <a:buFontTx/>
              <a:buChar char="•"/>
            </a:pPr>
            <a:endParaRPr lang="en-US" altLang="en-US" sz="1100" dirty="0"/>
          </a:p>
          <a:p>
            <a:r>
              <a:rPr lang="en-US" altLang="en-US" sz="1100" dirty="0"/>
              <a:t>Our Foundation changes lives around the world.  It does this through four areas of service…</a:t>
            </a:r>
          </a:p>
          <a:p>
            <a:endParaRPr lang="en-US" dirty="0"/>
          </a:p>
        </p:txBody>
      </p:sp>
      <p:sp>
        <p:nvSpPr>
          <p:cNvPr id="4" name="Slide Number Placeholder 3"/>
          <p:cNvSpPr>
            <a:spLocks noGrp="1"/>
          </p:cNvSpPr>
          <p:nvPr>
            <p:ph type="sldNum" sz="quarter" idx="10"/>
          </p:nvPr>
        </p:nvSpPr>
        <p:spPr/>
        <p:txBody>
          <a:bodyPr/>
          <a:lstStyle/>
          <a:p>
            <a:fld id="{41FF2F77-0B86-4815-80FF-D315A055CAE4}" type="slidenum">
              <a:rPr lang="en-US" smtClean="0"/>
              <a:t>6</a:t>
            </a:fld>
            <a:endParaRPr lang="en-US"/>
          </a:p>
        </p:txBody>
      </p:sp>
    </p:spTree>
    <p:extLst>
      <p:ext uri="{BB962C8B-B14F-4D97-AF65-F5344CB8AC3E}">
        <p14:creationId xmlns:p14="http://schemas.microsoft.com/office/powerpoint/2010/main" val="349128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71439" y="4136571"/>
            <a:ext cx="6786563" cy="5007429"/>
          </a:xfrm>
        </p:spPr>
        <p:txBody>
          <a:bodyPr/>
          <a:lstStyle/>
          <a:p>
            <a:pPr eaLnBrk="1" hangingPunct="1">
              <a:spcBef>
                <a:spcPct val="0"/>
              </a:spcBef>
            </a:pPr>
            <a:r>
              <a:rPr lang="en-US" altLang="en-US" dirty="0" smtClean="0">
                <a:latin typeface="Arial" charset="0"/>
                <a:cs typeface="Arial" charset="0"/>
              </a:rPr>
              <a:t>The Foundation’s four pillars of service include serving youth, providing disaster relief, meeting humanitarian needs, and saving sight. </a:t>
            </a:r>
          </a:p>
          <a:p>
            <a:pPr defTabSz="897061">
              <a:spcBef>
                <a:spcPct val="0"/>
              </a:spcBef>
              <a:defRPr/>
            </a:pPr>
            <a:endParaRPr lang="en-US" dirty="0" smtClean="0">
              <a:ea typeface="ＭＳ Ｐゴシック" pitchFamily="34" charset="-128"/>
            </a:endParaRPr>
          </a:p>
          <a:p>
            <a:pPr defTabSz="897061">
              <a:spcBef>
                <a:spcPct val="0"/>
              </a:spcBef>
              <a:defRPr/>
            </a:pPr>
            <a:r>
              <a:rPr lang="en-US" dirty="0" smtClean="0">
                <a:ea typeface="ＭＳ Ｐゴシック" pitchFamily="34" charset="-128"/>
              </a:rPr>
              <a:t>The</a:t>
            </a:r>
            <a:r>
              <a:rPr lang="en-US" baseline="0" dirty="0" smtClean="0">
                <a:ea typeface="ＭＳ Ｐゴシック" pitchFamily="34" charset="-128"/>
              </a:rPr>
              <a:t> first area of service is, of course, </a:t>
            </a:r>
            <a:r>
              <a:rPr lang="en-US" b="1" baseline="0" dirty="0" smtClean="0">
                <a:ea typeface="ＭＳ Ｐゴシック" pitchFamily="34" charset="-128"/>
              </a:rPr>
              <a:t>SAVING SIGHT. </a:t>
            </a:r>
          </a:p>
          <a:p>
            <a:pPr defTabSz="897061">
              <a:spcBef>
                <a:spcPct val="0"/>
              </a:spcBef>
              <a:defRPr/>
            </a:pPr>
            <a:endParaRPr lang="en-US" b="1" baseline="0" dirty="0" smtClean="0">
              <a:ea typeface="ＭＳ Ｐゴシック" pitchFamily="34" charset="-128"/>
            </a:endParaRPr>
          </a:p>
          <a:p>
            <a:pPr defTabSz="897061">
              <a:spcBef>
                <a:spcPct val="0"/>
              </a:spcBef>
              <a:defRPr/>
            </a:pPr>
            <a:r>
              <a:rPr lang="en-US" baseline="0" dirty="0" smtClean="0">
                <a:ea typeface="ＭＳ Ｐゴシック" pitchFamily="34" charset="-128"/>
              </a:rPr>
              <a:t>Campaign SightFirst II was a huge success for LCIF. Thank to that campaign, we are saving sight and preventing blindness, while helping to change the lives of those who have lost their sight.  </a:t>
            </a:r>
          </a:p>
          <a:p>
            <a:pPr lvl="0">
              <a:buFont typeface="Arial" pitchFamily="34" charset="0"/>
              <a:buNone/>
            </a:pPr>
            <a:endParaRPr lang="en-US" i="1" kern="1200" baseline="0" dirty="0" smtClean="0">
              <a:solidFill>
                <a:schemeClr val="tx1"/>
              </a:solidFill>
            </a:endParaRPr>
          </a:p>
          <a:p>
            <a:pPr defTabSz="897061">
              <a:spcBef>
                <a:spcPct val="0"/>
              </a:spcBef>
              <a:defRPr/>
            </a:pPr>
            <a:r>
              <a:rPr lang="en-US" dirty="0" smtClean="0"/>
              <a:t>The next area of service is </a:t>
            </a:r>
            <a:r>
              <a:rPr lang="en-US" b="1" dirty="0" smtClean="0"/>
              <a:t>PROVIDING</a:t>
            </a:r>
            <a:r>
              <a:rPr lang="en-US" b="1" baseline="0" dirty="0" smtClean="0"/>
              <a:t> DISASTER RELIEF.</a:t>
            </a:r>
          </a:p>
          <a:p>
            <a:pPr defTabSz="897061">
              <a:spcBef>
                <a:spcPct val="0"/>
              </a:spcBef>
              <a:defRPr/>
            </a:pPr>
            <a:endParaRPr lang="en-US" dirty="0">
              <a:ea typeface="ＭＳ Ｐゴシック" pitchFamily="34" charset="-128"/>
            </a:endParaRPr>
          </a:p>
          <a:p>
            <a:pPr defTabSz="897061">
              <a:spcBef>
                <a:spcPct val="0"/>
              </a:spcBef>
              <a:defRPr/>
            </a:pPr>
            <a:r>
              <a:rPr lang="en-US" dirty="0" smtClean="0">
                <a:ea typeface="ＭＳ Ｐゴシック" pitchFamily="34" charset="-128"/>
              </a:rPr>
              <a:t>LCIF’s relief efforts continue around the world where needed – we have been seeing an increase in requests</a:t>
            </a:r>
            <a:r>
              <a:rPr lang="en-US" baseline="0" dirty="0" smtClean="0">
                <a:ea typeface="ＭＳ Ｐゴシック" pitchFamily="34" charset="-128"/>
              </a:rPr>
              <a:t> for disaster relief grants. It is a good feeling knowing that LCIF can help Lions around the world in their time of need, like we did last year in the Philippines.</a:t>
            </a:r>
          </a:p>
          <a:p>
            <a:pPr defTabSz="897061">
              <a:spcBef>
                <a:spcPct val="0"/>
              </a:spcBef>
              <a:defRPr/>
            </a:pPr>
            <a:endParaRPr lang="en-US" dirty="0"/>
          </a:p>
          <a:p>
            <a:pPr lvl="0"/>
            <a:r>
              <a:rPr lang="en-US" i="0" baseline="0" dirty="0" smtClean="0"/>
              <a:t>LCIF also helps Lions </a:t>
            </a:r>
            <a:r>
              <a:rPr lang="en-US" b="1" i="0" baseline="0" dirty="0" smtClean="0"/>
              <a:t>SUPPORT YOUTH </a:t>
            </a:r>
            <a:r>
              <a:rPr lang="en-US" b="1" dirty="0" smtClean="0">
                <a:ea typeface="ＭＳ Ｐゴシック" pitchFamily="34" charset="-128"/>
              </a:rPr>
              <a:t> </a:t>
            </a:r>
            <a:r>
              <a:rPr lang="en-US" dirty="0" smtClean="0">
                <a:ea typeface="ＭＳ Ｐゴシック" pitchFamily="34" charset="-128"/>
              </a:rPr>
              <a:t>in many ways, our most important</a:t>
            </a:r>
            <a:r>
              <a:rPr lang="en-US" baseline="0" dirty="0" smtClean="0">
                <a:ea typeface="ＭＳ Ｐゴシック" pitchFamily="34" charset="-128"/>
              </a:rPr>
              <a:t> program being </a:t>
            </a:r>
            <a:r>
              <a:rPr lang="en-US" dirty="0" smtClean="0">
                <a:ea typeface="ＭＳ Ｐゴシック" pitchFamily="34" charset="-128"/>
              </a:rPr>
              <a:t>Lions Quest</a:t>
            </a:r>
            <a:r>
              <a:rPr lang="en-US" baseline="0" dirty="0" smtClean="0">
                <a:ea typeface="ＭＳ Ｐゴシック" pitchFamily="34" charset="-128"/>
              </a:rPr>
              <a:t> – a social and emotional learning program which is implemented in schools through Lions’ assistance and promotion.</a:t>
            </a:r>
          </a:p>
          <a:p>
            <a:pPr lvl="0">
              <a:buFont typeface="Arial" pitchFamily="34" charset="0"/>
              <a:buNone/>
            </a:pPr>
            <a:endParaRPr lang="en-US" i="0" baseline="0" dirty="0" smtClean="0">
              <a:ea typeface="ＭＳ Ｐゴシック" pitchFamily="34" charset="-128"/>
            </a:endParaRPr>
          </a:p>
          <a:p>
            <a:pPr lvl="0"/>
            <a:r>
              <a:rPr lang="en-US" i="0" baseline="0" dirty="0" smtClean="0">
                <a:ea typeface="ＭＳ Ｐゴシック" pitchFamily="34" charset="-128"/>
              </a:rPr>
              <a:t>Finally, LCIF helps Lions </a:t>
            </a:r>
            <a:r>
              <a:rPr lang="en-US" b="1" i="0" baseline="0" dirty="0" smtClean="0">
                <a:ea typeface="ＭＳ Ｐゴシック" pitchFamily="34" charset="-128"/>
              </a:rPr>
              <a:t>MEET HUMANITARIAN NEEDS </a:t>
            </a:r>
            <a:r>
              <a:rPr lang="en-US" i="0" baseline="0" dirty="0" smtClean="0">
                <a:ea typeface="ＭＳ Ｐゴシック" pitchFamily="34" charset="-128"/>
              </a:rPr>
              <a:t>in communities throughout the world.</a:t>
            </a:r>
            <a:r>
              <a:rPr lang="en-US" i="0" dirty="0" smtClean="0">
                <a:ea typeface="ＭＳ Ｐゴシック" pitchFamily="34" charset="-128"/>
              </a:rPr>
              <a:t>  </a:t>
            </a:r>
            <a:r>
              <a:rPr lang="en-US" dirty="0" smtClean="0">
                <a:ea typeface="ＭＳ Ｐゴシック" pitchFamily="34" charset="-128"/>
              </a:rPr>
              <a:t>We address global health issues such as measles, and </a:t>
            </a:r>
            <a:r>
              <a:rPr lang="en-US" baseline="0" dirty="0" smtClean="0">
                <a:ea typeface="ＭＳ Ｐゴシック" pitchFamily="34" charset="-128"/>
              </a:rPr>
              <a:t>diabetes prevention and education.</a:t>
            </a:r>
            <a:r>
              <a:rPr lang="en-US" dirty="0" smtClean="0">
                <a:ea typeface="ＭＳ Ｐゴシック" pitchFamily="34" charset="-128"/>
              </a:rPr>
              <a:t>   We also empower people with disabilities</a:t>
            </a:r>
            <a:r>
              <a:rPr lang="en-US" baseline="0" dirty="0" smtClean="0">
                <a:ea typeface="ＭＳ Ｐゴシック" pitchFamily="34" charset="-128"/>
              </a:rPr>
              <a:t> and are exploring the ways that we can make a difference through microenterprise.  </a:t>
            </a:r>
          </a:p>
        </p:txBody>
      </p:sp>
      <p:sp>
        <p:nvSpPr>
          <p:cNvPr id="4" name="Slide Number Placeholder 3"/>
          <p:cNvSpPr>
            <a:spLocks noGrp="1"/>
          </p:cNvSpPr>
          <p:nvPr>
            <p:ph type="sldNum" sz="quarter" idx="10"/>
          </p:nvPr>
        </p:nvSpPr>
        <p:spPr/>
        <p:txBody>
          <a:bodyPr/>
          <a:lstStyle/>
          <a:p>
            <a:pPr>
              <a:defRPr/>
            </a:pPr>
            <a:fld id="{67601C8E-EF22-4010-B3A8-A5C88A14BB46}" type="slidenum">
              <a:rPr lang="en-US" smtClean="0"/>
              <a:pPr>
                <a:defRPr/>
              </a:pPr>
              <a:t>7</a:t>
            </a:fld>
            <a:endParaRPr lang="en-US"/>
          </a:p>
        </p:txBody>
      </p:sp>
    </p:spTree>
    <p:extLst>
      <p:ext uri="{BB962C8B-B14F-4D97-AF65-F5344CB8AC3E}">
        <p14:creationId xmlns:p14="http://schemas.microsoft.com/office/powerpoint/2010/main" val="21872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4588" y="685800"/>
            <a:ext cx="4570412"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smtClean="0"/>
              <a:t>How does LCIF help us as Lions?</a:t>
            </a:r>
          </a:p>
          <a:p>
            <a:endParaRPr lang="en-US" altLang="en-US" sz="1100" dirty="0" smtClean="0"/>
          </a:p>
          <a:p>
            <a:r>
              <a:rPr lang="en-US" altLang="en-US" sz="1100" dirty="0" smtClean="0"/>
              <a:t>We respond collectively.  We encourage Lions in one region to show their global friendship and help out Lions in another region during a time of calamity.  We make possible what may be beyond the capacity of a single club or district.  And, more and more often, we are giving service opportunities to Lions.</a:t>
            </a:r>
          </a:p>
          <a:p>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28663" indent="-279400">
              <a:defRPr sz="2400">
                <a:solidFill>
                  <a:schemeClr val="tx1"/>
                </a:solidFill>
                <a:latin typeface="Arial" charset="0"/>
                <a:ea typeface="ＭＳ Ｐゴシック" charset="-128"/>
              </a:defRPr>
            </a:lvl2pPr>
            <a:lvl3pPr marL="1120775" indent="-223838">
              <a:defRPr sz="2400">
                <a:solidFill>
                  <a:schemeClr val="tx1"/>
                </a:solidFill>
                <a:latin typeface="Arial" charset="0"/>
                <a:ea typeface="ＭＳ Ｐゴシック" charset="-128"/>
              </a:defRPr>
            </a:lvl3pPr>
            <a:lvl4pPr marL="1570038" indent="-223838">
              <a:defRPr sz="2400">
                <a:solidFill>
                  <a:schemeClr val="tx1"/>
                </a:solidFill>
                <a:latin typeface="Arial" charset="0"/>
                <a:ea typeface="ＭＳ Ｐゴシック" charset="-128"/>
              </a:defRPr>
            </a:lvl4pPr>
            <a:lvl5pPr marL="2017713" indent="-223838">
              <a:defRPr sz="2400">
                <a:solidFill>
                  <a:schemeClr val="tx1"/>
                </a:solidFill>
                <a:latin typeface="Arial" charset="0"/>
                <a:ea typeface="ＭＳ Ｐゴシック" charset="-128"/>
              </a:defRPr>
            </a:lvl5pPr>
            <a:lvl6pPr marL="2474913" indent="-223838" eaLnBrk="0" fontAlgn="base" hangingPunct="0">
              <a:spcBef>
                <a:spcPct val="0"/>
              </a:spcBef>
              <a:spcAft>
                <a:spcPct val="0"/>
              </a:spcAft>
              <a:defRPr sz="2400">
                <a:solidFill>
                  <a:schemeClr val="tx1"/>
                </a:solidFill>
                <a:latin typeface="Arial" charset="0"/>
                <a:ea typeface="ＭＳ Ｐゴシック" charset="-128"/>
              </a:defRPr>
            </a:lvl6pPr>
            <a:lvl7pPr marL="2932113" indent="-223838" eaLnBrk="0" fontAlgn="base" hangingPunct="0">
              <a:spcBef>
                <a:spcPct val="0"/>
              </a:spcBef>
              <a:spcAft>
                <a:spcPct val="0"/>
              </a:spcAft>
              <a:defRPr sz="2400">
                <a:solidFill>
                  <a:schemeClr val="tx1"/>
                </a:solidFill>
                <a:latin typeface="Arial" charset="0"/>
                <a:ea typeface="ＭＳ Ｐゴシック" charset="-128"/>
              </a:defRPr>
            </a:lvl7pPr>
            <a:lvl8pPr marL="3389313" indent="-223838" eaLnBrk="0" fontAlgn="base" hangingPunct="0">
              <a:spcBef>
                <a:spcPct val="0"/>
              </a:spcBef>
              <a:spcAft>
                <a:spcPct val="0"/>
              </a:spcAft>
              <a:defRPr sz="2400">
                <a:solidFill>
                  <a:schemeClr val="tx1"/>
                </a:solidFill>
                <a:latin typeface="Arial" charset="0"/>
                <a:ea typeface="ＭＳ Ｐゴシック" charset="-128"/>
              </a:defRPr>
            </a:lvl8pPr>
            <a:lvl9pPr marL="3846513" indent="-223838" eaLnBrk="0" fontAlgn="base" hangingPunct="0">
              <a:spcBef>
                <a:spcPct val="0"/>
              </a:spcBef>
              <a:spcAft>
                <a:spcPct val="0"/>
              </a:spcAft>
              <a:defRPr sz="2400">
                <a:solidFill>
                  <a:schemeClr val="tx1"/>
                </a:solidFill>
                <a:latin typeface="Arial" charset="0"/>
                <a:ea typeface="ＭＳ Ｐゴシック" charset="-128"/>
              </a:defRPr>
            </a:lvl9pPr>
          </a:lstStyle>
          <a:p>
            <a:fld id="{4B9BE56D-96DF-442E-9142-8CC6AA70D3C4}" type="slidenum">
              <a:rPr lang="en-US" altLang="en-US" sz="1100" smtClean="0"/>
              <a:pPr/>
              <a:t>8</a:t>
            </a:fld>
            <a:endParaRPr lang="en-US" altLang="en-US"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ea typeface="ヒラギノ角ゴ Pro W3" charset="0"/>
                <a:cs typeface="ヒラギノ角ゴ Pro W3" charset="0"/>
              </a:rPr>
              <a:t>LCIF is our foundation. The foundation should be supported by all clubs and all members. So we must work to increase the participation percentage.</a:t>
            </a:r>
          </a:p>
          <a:p>
            <a:endParaRPr lang="en-US" dirty="0">
              <a:ea typeface="ヒラギノ角ゴ Pro W3" charset="0"/>
              <a:cs typeface="ヒラギノ角ゴ Pro W3" charset="0"/>
            </a:endParaRPr>
          </a:p>
          <a:p>
            <a:r>
              <a:rPr lang="en-US" dirty="0">
                <a:ea typeface="ヒラギノ角ゴ Pro W3" charset="0"/>
                <a:cs typeface="ヒラギノ角ゴ Pro W3" charset="0"/>
              </a:rPr>
              <a:t>As </a:t>
            </a:r>
            <a:r>
              <a:rPr lang="en-US" dirty="0" smtClean="0">
                <a:ea typeface="ヒラギノ角ゴ Pro W3" charset="0"/>
                <a:cs typeface="ヒラギノ角ゴ Pro W3" charset="0"/>
              </a:rPr>
              <a:t>a club coordinator</a:t>
            </a:r>
            <a:r>
              <a:rPr lang="en-US" baseline="0" dirty="0" smtClean="0">
                <a:ea typeface="ヒラギノ角ゴ Pro W3" charset="0"/>
                <a:cs typeface="ヒラギノ角ゴ Pro W3" charset="0"/>
              </a:rPr>
              <a:t>, what can you do</a:t>
            </a:r>
            <a:r>
              <a:rPr lang="en-US" dirty="0" smtClean="0">
                <a:ea typeface="ヒラギノ角ゴ Pro W3" charset="0"/>
                <a:cs typeface="ヒラギノ角ゴ Pro W3" charset="0"/>
              </a:rPr>
              <a:t>? </a:t>
            </a:r>
            <a:r>
              <a:rPr lang="en-US" dirty="0">
                <a:ea typeface="ヒラギノ角ゴ Pro W3" charset="0"/>
                <a:cs typeface="ヒラギノ角ゴ Pro W3" charset="0"/>
              </a:rPr>
              <a:t>I ask you, please tell the LCIF Story. Tell how grants are making possible essential activities for clubs, and changing people’s lives. Please tell members that every dollar counts. Tell members how $20 can make a difference.</a:t>
            </a:r>
          </a:p>
          <a:p>
            <a:endParaRPr lang="en-US" dirty="0">
              <a:ea typeface="ヒラギノ角ゴ Pro W3" charset="0"/>
              <a:cs typeface="ヒラギノ角ゴ Pro W3" charset="0"/>
            </a:endParaRPr>
          </a:p>
          <a:p>
            <a:r>
              <a:rPr lang="en-US" dirty="0">
                <a:ea typeface="ヒラギノ角ゴ Pro W3" charset="0"/>
                <a:cs typeface="ヒラギノ角ゴ Pro W3" charset="0"/>
              </a:rPr>
              <a:t>Please help all Lions to understand that LCIF is our foundation – LCIF supports Lions to grow, and Lions are in charge of making LCIF grow. As a </a:t>
            </a:r>
            <a:r>
              <a:rPr lang="en-US" dirty="0" smtClean="0">
                <a:ea typeface="ヒラギノ角ゴ Pro W3" charset="0"/>
                <a:cs typeface="ヒラギノ角ゴ Pro W3" charset="0"/>
              </a:rPr>
              <a:t>leader </a:t>
            </a:r>
            <a:r>
              <a:rPr lang="en-US" dirty="0">
                <a:ea typeface="ヒラギノ角ゴ Pro W3" charset="0"/>
                <a:cs typeface="ヒラギノ角ゴ Pro W3" charset="0"/>
              </a:rPr>
              <a:t>in your area, you are in charge of LCIF as well. So when you have speaking opportunities, please also talk about LCIF. Please do not forget. This is our Foundation. And if we all do what we can, we will have a great year.</a:t>
            </a:r>
          </a:p>
          <a:p>
            <a:endParaRPr lang="en-US" dirty="0" smtClean="0">
              <a:solidFill>
                <a:srgbClr val="6600FF"/>
              </a:solidFill>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9</a:t>
            </a:fld>
            <a:endParaRPr lang="en-US"/>
          </a:p>
        </p:txBody>
      </p:sp>
    </p:spTree>
    <p:extLst>
      <p:ext uri="{BB962C8B-B14F-4D97-AF65-F5344CB8AC3E}">
        <p14:creationId xmlns:p14="http://schemas.microsoft.com/office/powerpoint/2010/main" val="40623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cs typeface="Arial" charset="0"/>
              </a:rPr>
              <a:t>As you can see, the foundation’s grants are grouped into six categories. </a:t>
            </a:r>
          </a:p>
          <a:p>
            <a:pPr marL="171450" indent="-171450">
              <a:spcAft>
                <a:spcPts val="600"/>
              </a:spcAft>
              <a:buFont typeface="Arial" panose="020B0604020202020204" pitchFamily="34" charset="0"/>
              <a:buChar char="•"/>
              <a:defRPr/>
            </a:pPr>
            <a:r>
              <a:rPr lang="en-US" altLang="en-US" dirty="0" smtClean="0">
                <a:cs typeface="Arial" charset="0"/>
              </a:rPr>
              <a:t>Standard Grants are the most common type of grant, awarded for large-scale Lions’ humanitarian projects. Grants must be for projects that serve a large number of people and are beyond the scope of a district or club to carry out alone.</a:t>
            </a:r>
          </a:p>
          <a:p>
            <a:pPr>
              <a:spcAft>
                <a:spcPts val="600"/>
              </a:spcAft>
              <a:buFont typeface="Arial" panose="020B0604020202020204" pitchFamily="34" charset="0"/>
              <a:buNone/>
              <a:defRPr/>
            </a:pPr>
            <a:endParaRPr lang="en-US"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cs typeface="Arial" charset="0"/>
              </a:rPr>
              <a:t>Core 4 fund large-scale projects in specific areas related to Lions’ four core service commitments: preserving sight, combatting disability, promoting health, and serving youth.</a:t>
            </a:r>
          </a:p>
          <a:p>
            <a:pPr>
              <a:spcAft>
                <a:spcPts val="600"/>
              </a:spcAft>
              <a:buFont typeface="Arial" panose="020B0604020202020204" pitchFamily="34" charset="0"/>
              <a:buNone/>
              <a:defRPr/>
            </a:pPr>
            <a:endParaRPr lang="en-US"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cs typeface="Arial" charset="0"/>
              </a:rPr>
              <a:t>International Assistance grants foster partnerships between Lions clubs in developed countries and those in less-developed regions. Grants can be used for projects such as medical missions, health care and clean water. </a:t>
            </a:r>
          </a:p>
          <a:p>
            <a:pPr>
              <a:spcAft>
                <a:spcPts val="600"/>
              </a:spcAft>
              <a:buFont typeface="Arial" panose="020B0604020202020204" pitchFamily="34" charset="0"/>
              <a:buNone/>
              <a:defRPr/>
            </a:pPr>
            <a:endParaRPr lang="en-US"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cs typeface="Arial" charset="0"/>
              </a:rPr>
              <a:t>Emergency grants assist Lions in helping their community following a natural disaster. Funds must be used for immediate needs like food, water and clothing. </a:t>
            </a:r>
          </a:p>
          <a:p>
            <a:pPr>
              <a:spcAft>
                <a:spcPts val="600"/>
              </a:spcAft>
              <a:buFont typeface="Arial" panose="020B0604020202020204" pitchFamily="34" charset="0"/>
              <a:buNone/>
              <a:defRPr/>
            </a:pPr>
            <a:endParaRPr lang="en-US"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cs typeface="Arial" charset="0"/>
              </a:rPr>
              <a:t>Major Catastrophe grants are awarded by the LCI President and the Chairperson of LCIF for major disasters. Lions do not apply for these grants. </a:t>
            </a:r>
          </a:p>
          <a:p>
            <a:pPr>
              <a:spcAft>
                <a:spcPts val="600"/>
              </a:spcAft>
              <a:buFont typeface="Arial" panose="020B0604020202020204" pitchFamily="34" charset="0"/>
              <a:buNone/>
              <a:defRPr/>
            </a:pPr>
            <a:endParaRPr lang="en-US" altLang="en-US" dirty="0" smtClean="0">
              <a:cs typeface="Arial" charset="0"/>
            </a:endParaRPr>
          </a:p>
          <a:p>
            <a:pPr marL="171450" indent="-171450">
              <a:spcAft>
                <a:spcPts val="600"/>
              </a:spcAft>
              <a:buFont typeface="Arial" panose="020B0604020202020204" pitchFamily="34" charset="0"/>
              <a:buChar char="•"/>
              <a:defRPr/>
            </a:pPr>
            <a:r>
              <a:rPr lang="en-US" altLang="en-US" dirty="0" err="1" smtClean="0">
                <a:cs typeface="Arial" charset="0"/>
              </a:rPr>
              <a:t>SightFirst</a:t>
            </a:r>
            <a:r>
              <a:rPr lang="en-US" altLang="en-US" dirty="0" smtClean="0">
                <a:cs typeface="Arial" charset="0"/>
              </a:rPr>
              <a:t> grants are awarded to fight preventable and reversible blindness. Grants can be used to build hospitals and clinics, train doctors, distribute medicine and raise awareness of eye-disease. </a:t>
            </a:r>
          </a:p>
          <a:p>
            <a:pPr>
              <a:defRPr/>
            </a:pPr>
            <a:endParaRPr lang="en-US" altLang="en-US" dirty="0" smtClean="0">
              <a:cs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ED7BE64-DFFD-4E28-9411-B995D79AB730}" type="slidenum">
              <a:rPr lang="en-US" altLang="en-US" sz="1200" smtClean="0"/>
              <a:pPr/>
              <a:t>11</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14601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9433309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152304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702497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3510205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511715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4607626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1676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2895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987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37063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694429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en-US" smtClean="0"/>
              <a:t>Click to edit Master title style</a:t>
            </a: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371957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203769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89269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96344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81000" y="28194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a:t>Click to edit Master title style</a:t>
            </a:r>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130207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2303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l" eaLnBrk="0" hangingPunct="0">
              <a:spcBef>
                <a:spcPct val="50000"/>
              </a:spcBef>
              <a:defRPr/>
            </a:pPr>
            <a:fld id="{A0B898CB-BA59-5C42-9FAD-B256D3A12F57}" type="slidenum">
              <a:rPr lang="en-US" sz="1000" smtClean="0">
                <a:solidFill>
                  <a:srgbClr val="FFFFFF"/>
                </a:solidFill>
              </a:rPr>
              <a:pPr algn="l" eaLnBrk="0" hangingPunct="0">
                <a:spcBef>
                  <a:spcPct val="50000"/>
                </a:spcBef>
                <a:defRPr/>
              </a:pPr>
              <a:t>‹#›</a:t>
            </a:fld>
            <a:endParaRPr lang="en-US" sz="1000"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0" r:id="rId14"/>
    <p:sldLayoutId id="2147483661" r:id="rId15"/>
    <p:sldLayoutId id="2147483677" r:id="rId16"/>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image" Target="../media/image41.tif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38.xml"/><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pn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Club Coordinator Training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956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LCIF Grants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002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sp>
        <p:nvSpPr>
          <p:cNvPr id="23556" name="Rectangle 5"/>
          <p:cNvSpPr>
            <a:spLocks noGrp="1" noChangeArrowheads="1"/>
          </p:cNvSpPr>
          <p:nvPr>
            <p:ph type="title"/>
          </p:nvPr>
        </p:nvSpPr>
        <p:spPr>
          <a:xfrm>
            <a:off x="304800" y="152400"/>
            <a:ext cx="8610600" cy="1066800"/>
          </a:xfrm>
          <a:noFill/>
        </p:spPr>
        <p:txBody>
          <a:bodyPr/>
          <a:lstStyle/>
          <a:p>
            <a:pPr algn="l" eaLnBrk="1" hangingPunct="1">
              <a:lnSpc>
                <a:spcPct val="90000"/>
              </a:lnSpc>
            </a:pPr>
            <a:r>
              <a:rPr lang="en-US" altLang="en-US" dirty="0">
                <a:solidFill>
                  <a:srgbClr val="073F88"/>
                </a:solidFill>
                <a:latin typeface="Candara" pitchFamily="34" charset="0"/>
              </a:rPr>
              <a:t>Types of Grants</a:t>
            </a:r>
          </a:p>
        </p:txBody>
      </p:sp>
      <p:graphicFrame>
        <p:nvGraphicFramePr>
          <p:cNvPr id="7" name="Diagram 6"/>
          <p:cNvGraphicFramePr/>
          <p:nvPr>
            <p:extLst>
              <p:ext uri="{D42A27DB-BD31-4B8C-83A1-F6EECF244321}">
                <p14:modId xmlns:p14="http://schemas.microsoft.com/office/powerpoint/2010/main" val="1046296176"/>
              </p:ext>
            </p:extLst>
          </p:nvPr>
        </p:nvGraphicFramePr>
        <p:xfrm>
          <a:off x="1371600" y="933599"/>
          <a:ext cx="633095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23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33400" y="838200"/>
            <a:ext cx="3581400" cy="5144710"/>
          </a:xfrm>
        </p:spPr>
      </p:pic>
      <p:sp>
        <p:nvSpPr>
          <p:cNvPr id="6" name="Content Placeholder 5"/>
          <p:cNvSpPr>
            <a:spLocks noGrp="1"/>
          </p:cNvSpPr>
          <p:nvPr>
            <p:ph sz="half" idx="10"/>
          </p:nvPr>
        </p:nvSpPr>
        <p:spPr/>
        <p:txBody>
          <a:bodyPr/>
          <a:lstStyle/>
          <a:p>
            <a:pPr>
              <a:spcBef>
                <a:spcPct val="50000"/>
              </a:spcBef>
              <a:buClr>
                <a:srgbClr val="766A62"/>
              </a:buClr>
              <a:buFont typeface="Wingdings" pitchFamily="2" charset="2"/>
              <a:buChar char="§"/>
            </a:pPr>
            <a:r>
              <a:rPr lang="en-US" kern="1200" dirty="0">
                <a:solidFill>
                  <a:schemeClr val="tx1"/>
                </a:solidFill>
                <a:ea typeface="+mn-ea"/>
              </a:rPr>
              <a:t>Focus on the major causes of blindness</a:t>
            </a:r>
          </a:p>
          <a:p>
            <a:pPr>
              <a:spcBef>
                <a:spcPct val="50000"/>
              </a:spcBef>
              <a:buClr>
                <a:srgbClr val="766A62"/>
              </a:buClr>
              <a:buFont typeface="Wingdings" pitchFamily="2" charset="2"/>
              <a:buChar char="§"/>
            </a:pPr>
            <a:r>
              <a:rPr lang="en-US" kern="1200" dirty="0">
                <a:solidFill>
                  <a:schemeClr val="tx1"/>
                </a:solidFill>
                <a:ea typeface="+mn-ea"/>
              </a:rPr>
              <a:t>Reach underserved populations</a:t>
            </a:r>
          </a:p>
          <a:p>
            <a:pPr>
              <a:spcBef>
                <a:spcPct val="50000"/>
              </a:spcBef>
              <a:buClr>
                <a:srgbClr val="766A62"/>
              </a:buClr>
              <a:buFont typeface="Wingdings" pitchFamily="2" charset="2"/>
              <a:buChar char="§"/>
            </a:pPr>
            <a:r>
              <a:rPr lang="en-US" kern="1200" dirty="0">
                <a:solidFill>
                  <a:schemeClr val="tx1"/>
                </a:solidFill>
                <a:ea typeface="+mn-ea"/>
              </a:rPr>
              <a:t>Funds sustainable projects that:</a:t>
            </a:r>
          </a:p>
          <a:p>
            <a:pPr lvl="2">
              <a:spcBef>
                <a:spcPct val="50000"/>
              </a:spcBef>
              <a:buClr>
                <a:srgbClr val="766A62"/>
              </a:buClr>
              <a:buFont typeface="Wingdings" pitchFamily="2" charset="2"/>
              <a:buChar char="§"/>
            </a:pPr>
            <a:r>
              <a:rPr lang="en-US" kern="1200" dirty="0">
                <a:solidFill>
                  <a:schemeClr val="tx1"/>
                </a:solidFill>
                <a:ea typeface="+mn-ea"/>
                <a:cs typeface="ヒラギノ角ゴ Pro W3" charset="0"/>
              </a:rPr>
              <a:t>Deliver eye care services </a:t>
            </a:r>
          </a:p>
          <a:p>
            <a:pPr lvl="2">
              <a:spcBef>
                <a:spcPct val="50000"/>
              </a:spcBef>
              <a:buClr>
                <a:srgbClr val="766A62"/>
              </a:buClr>
              <a:buFont typeface="Wingdings" pitchFamily="2" charset="2"/>
              <a:buChar char="§"/>
            </a:pPr>
            <a:r>
              <a:rPr lang="en-US" kern="1200" dirty="0">
                <a:solidFill>
                  <a:schemeClr val="tx1"/>
                </a:solidFill>
                <a:ea typeface="+mn-ea"/>
                <a:cs typeface="ヒラギノ角ゴ Pro W3" charset="0"/>
              </a:rPr>
              <a:t>Develop infrastructure</a:t>
            </a:r>
          </a:p>
          <a:p>
            <a:pPr lvl="2">
              <a:spcBef>
                <a:spcPct val="50000"/>
              </a:spcBef>
              <a:buClr>
                <a:srgbClr val="766A62"/>
              </a:buClr>
              <a:buFont typeface="Wingdings" pitchFamily="2" charset="2"/>
              <a:buChar char="§"/>
            </a:pPr>
            <a:r>
              <a:rPr lang="en-US" kern="1200" dirty="0">
                <a:solidFill>
                  <a:schemeClr val="tx1"/>
                </a:solidFill>
                <a:ea typeface="+mn-ea"/>
                <a:cs typeface="ヒラギノ角ゴ Pro W3" charset="0"/>
              </a:rPr>
              <a:t>Train personnel and/or provide rehabilitation </a:t>
            </a:r>
          </a:p>
          <a:p>
            <a:endParaRPr lang="en-US" dirty="0"/>
          </a:p>
        </p:txBody>
      </p:sp>
      <p:sp>
        <p:nvSpPr>
          <p:cNvPr id="4" name="Title 3"/>
          <p:cNvSpPr>
            <a:spLocks noGrp="1"/>
          </p:cNvSpPr>
          <p:nvPr>
            <p:ph type="title"/>
          </p:nvPr>
        </p:nvSpPr>
        <p:spPr/>
        <p:txBody>
          <a:bodyPr>
            <a:noAutofit/>
          </a:bodyPr>
          <a:lstStyle/>
          <a:p>
            <a:r>
              <a:rPr lang="en-US" dirty="0">
                <a:solidFill>
                  <a:srgbClr val="073F88"/>
                </a:solidFill>
                <a:latin typeface="Candara" pitchFamily="34" charset="0"/>
              </a:rPr>
              <a:t>SightFirst Grants</a:t>
            </a:r>
          </a:p>
        </p:txBody>
      </p:sp>
    </p:spTree>
    <p:extLst>
      <p:ext uri="{BB962C8B-B14F-4D97-AF65-F5344CB8AC3E}">
        <p14:creationId xmlns:p14="http://schemas.microsoft.com/office/powerpoint/2010/main" val="55087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ct val="50000"/>
              </a:spcBef>
              <a:buClr>
                <a:srgbClr val="766A62"/>
              </a:buClr>
              <a:buFont typeface="Wingdings" pitchFamily="2" charset="2"/>
              <a:buChar char="§"/>
            </a:pPr>
            <a:r>
              <a:rPr lang="en-US" kern="1200" dirty="0">
                <a:solidFill>
                  <a:schemeClr val="tx1"/>
                </a:solidFill>
                <a:ea typeface="+mn-ea"/>
              </a:rPr>
              <a:t>Broadest category of </a:t>
            </a:r>
            <a:br>
              <a:rPr lang="en-US" kern="1200" dirty="0">
                <a:solidFill>
                  <a:schemeClr val="tx1"/>
                </a:solidFill>
                <a:ea typeface="+mn-ea"/>
              </a:rPr>
            </a:br>
            <a:r>
              <a:rPr lang="en-US" kern="1200" dirty="0">
                <a:solidFill>
                  <a:schemeClr val="tx1"/>
                </a:solidFill>
                <a:ea typeface="+mn-ea"/>
              </a:rPr>
              <a:t>LCIF funding </a:t>
            </a:r>
          </a:p>
          <a:p>
            <a:pPr>
              <a:spcBef>
                <a:spcPct val="50000"/>
              </a:spcBef>
              <a:buClr>
                <a:srgbClr val="766A62"/>
              </a:buClr>
              <a:buFont typeface="Wingdings" pitchFamily="2" charset="2"/>
              <a:buChar char="§"/>
            </a:pPr>
            <a:r>
              <a:rPr lang="en-US" kern="1200" dirty="0">
                <a:solidFill>
                  <a:schemeClr val="tx1"/>
                </a:solidFill>
                <a:ea typeface="+mn-ea"/>
              </a:rPr>
              <a:t>Matching funds between US$10,000 and US$100,000 </a:t>
            </a:r>
          </a:p>
          <a:p>
            <a:pPr>
              <a:spcBef>
                <a:spcPct val="50000"/>
              </a:spcBef>
              <a:buClr>
                <a:srgbClr val="766A62"/>
              </a:buClr>
              <a:buFont typeface="Wingdings" pitchFamily="2" charset="2"/>
              <a:buChar char="§"/>
            </a:pPr>
            <a:r>
              <a:rPr lang="en-US" kern="1200" dirty="0">
                <a:solidFill>
                  <a:schemeClr val="tx1"/>
                </a:solidFill>
                <a:ea typeface="+mn-ea"/>
              </a:rPr>
              <a:t>Support large scale Lions projects (equipment or construction - no operating costs)</a:t>
            </a:r>
          </a:p>
          <a:p>
            <a:pPr>
              <a:spcBef>
                <a:spcPct val="50000"/>
              </a:spcBef>
              <a:buClr>
                <a:srgbClr val="766A62"/>
              </a:buClr>
              <a:buFont typeface="Wingdings" pitchFamily="2" charset="2"/>
              <a:buChar char="§"/>
            </a:pPr>
            <a:r>
              <a:rPr lang="en-US" kern="1200" dirty="0">
                <a:solidFill>
                  <a:schemeClr val="tx1"/>
                </a:solidFill>
                <a:ea typeface="+mn-ea"/>
              </a:rPr>
              <a:t>Lions identify/develop projects</a:t>
            </a:r>
          </a:p>
          <a:p>
            <a:pPr>
              <a:spcBef>
                <a:spcPct val="50000"/>
              </a:spcBef>
              <a:buClr>
                <a:srgbClr val="766A62"/>
              </a:buClr>
              <a:buFont typeface="Wingdings" pitchFamily="2" charset="2"/>
              <a:buChar char="§"/>
            </a:pPr>
            <a:r>
              <a:rPr lang="en-US" kern="1200" dirty="0">
                <a:solidFill>
                  <a:schemeClr val="tx1"/>
                </a:solidFill>
                <a:ea typeface="+mn-ea"/>
              </a:rPr>
              <a:t>Provides local impact and community visibility</a:t>
            </a:r>
          </a:p>
          <a:p>
            <a:endParaRPr lang="en-US" dirty="0"/>
          </a:p>
        </p:txBody>
      </p:sp>
      <p:pic>
        <p:nvPicPr>
          <p:cNvPr id="5" name="Content Placeholder 4"/>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724400" y="1485900"/>
            <a:ext cx="4191000" cy="3962399"/>
          </a:xfrm>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Standard Grants</a:t>
            </a:r>
          </a:p>
        </p:txBody>
      </p:sp>
    </p:spTree>
    <p:extLst>
      <p:ext uri="{BB962C8B-B14F-4D97-AF65-F5344CB8AC3E}">
        <p14:creationId xmlns:p14="http://schemas.microsoft.com/office/powerpoint/2010/main" val="157784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73F88"/>
                </a:solidFill>
                <a:latin typeface="Candara" pitchFamily="34" charset="0"/>
              </a:rPr>
              <a:t>Core 4 Grants</a:t>
            </a:r>
          </a:p>
        </p:txBody>
      </p:sp>
      <p:sp>
        <p:nvSpPr>
          <p:cNvPr id="6" name="Rectangle 5"/>
          <p:cNvSpPr/>
          <p:nvPr/>
        </p:nvSpPr>
        <p:spPr>
          <a:xfrm>
            <a:off x="304800" y="990600"/>
            <a:ext cx="8305800" cy="4293483"/>
          </a:xfrm>
          <a:prstGeom prst="rect">
            <a:avLst/>
          </a:prstGeom>
        </p:spPr>
        <p:txBody>
          <a:bodyPr wrap="square">
            <a:spAutoFit/>
          </a:bodyPr>
          <a:lstStyle/>
          <a:p>
            <a:pPr marL="122238">
              <a:spcBef>
                <a:spcPct val="50000"/>
              </a:spcBef>
              <a:defRPr/>
            </a:pPr>
            <a:r>
              <a:rPr lang="en-US" dirty="0">
                <a:latin typeface="+mn-lt"/>
                <a:ea typeface="+mn-ea"/>
              </a:rPr>
              <a:t>Support special initiatives under the four primary service commitments of Lions:</a:t>
            </a:r>
          </a:p>
          <a:p>
            <a:pPr marL="122238" indent="-122238">
              <a:spcBef>
                <a:spcPct val="50000"/>
              </a:spcBef>
              <a:defRPr/>
            </a:pPr>
            <a:endParaRPr lang="en-US" sz="2200" dirty="0">
              <a:solidFill>
                <a:srgbClr val="00338D"/>
              </a:solidFill>
              <a:latin typeface="Helvetica"/>
              <a:ea typeface="MS PGothic" pitchFamily="34" charset="-128"/>
            </a:endParaRPr>
          </a:p>
          <a:p>
            <a:pPr marL="122238" indent="-122238">
              <a:spcBef>
                <a:spcPct val="50000"/>
              </a:spcBef>
              <a:defRPr/>
            </a:pPr>
            <a:endParaRPr lang="en-US" sz="2200" dirty="0">
              <a:solidFill>
                <a:srgbClr val="00338D"/>
              </a:solidFill>
              <a:latin typeface="Helvetica"/>
              <a:ea typeface="MS PGothic" pitchFamily="34" charset="-128"/>
            </a:endParaRPr>
          </a:p>
          <a:p>
            <a:pPr marL="122238" indent="-122238">
              <a:spcBef>
                <a:spcPct val="50000"/>
              </a:spcBef>
              <a:defRPr/>
            </a:pPr>
            <a:endParaRPr lang="en-US" sz="2200" dirty="0">
              <a:solidFill>
                <a:srgbClr val="00338D"/>
              </a:solidFill>
              <a:latin typeface="Helvetica"/>
              <a:ea typeface="MS PGothic" pitchFamily="34" charset="-128"/>
            </a:endParaRPr>
          </a:p>
          <a:p>
            <a:pPr marL="122238" indent="-122238">
              <a:spcBef>
                <a:spcPct val="50000"/>
              </a:spcBef>
              <a:defRPr/>
            </a:pPr>
            <a:endParaRPr lang="en-US" sz="2200" dirty="0">
              <a:solidFill>
                <a:srgbClr val="00338D"/>
              </a:solidFill>
              <a:latin typeface="Helvetica"/>
              <a:ea typeface="MS PGothic" pitchFamily="34" charset="-128"/>
            </a:endParaRPr>
          </a:p>
          <a:p>
            <a:pPr marL="122238" indent="-122238">
              <a:spcBef>
                <a:spcPct val="50000"/>
              </a:spcBef>
              <a:defRPr/>
            </a:pPr>
            <a:endParaRPr lang="en-US" sz="2200" dirty="0">
              <a:solidFill>
                <a:srgbClr val="00338D"/>
              </a:solidFill>
              <a:latin typeface="Helvetica"/>
              <a:ea typeface="MS PGothic" pitchFamily="34" charset="-128"/>
            </a:endParaRPr>
          </a:p>
          <a:p>
            <a:pPr>
              <a:spcBef>
                <a:spcPct val="50000"/>
              </a:spcBef>
              <a:buClr>
                <a:srgbClr val="766A62"/>
              </a:buClr>
              <a:defRPr/>
            </a:pPr>
            <a:r>
              <a:rPr lang="en-US" dirty="0">
                <a:latin typeface="+mn-lt"/>
                <a:ea typeface="+mn-ea"/>
              </a:rPr>
              <a:t>Grants are given on a 3-to-1 matching basis in most instances (25% local funding), up to US$200,000</a:t>
            </a:r>
          </a:p>
          <a:p>
            <a:pPr>
              <a:spcBef>
                <a:spcPct val="50000"/>
              </a:spcBef>
              <a:buClr>
                <a:srgbClr val="766A62"/>
              </a:buClr>
              <a:defRPr/>
            </a:pPr>
            <a:r>
              <a:rPr lang="en-US" dirty="0">
                <a:latin typeface="+mn-lt"/>
                <a:ea typeface="+mn-ea"/>
              </a:rPr>
              <a:t>Lions Quest grants are under ‘Serving Youth’ for up to US$100,000</a:t>
            </a:r>
          </a:p>
        </p:txBody>
      </p:sp>
      <p:graphicFrame>
        <p:nvGraphicFramePr>
          <p:cNvPr id="7" name="Diagram 6"/>
          <p:cNvGraphicFramePr/>
          <p:nvPr>
            <p:extLst>
              <p:ext uri="{D42A27DB-BD31-4B8C-83A1-F6EECF244321}">
                <p14:modId xmlns:p14="http://schemas.microsoft.com/office/powerpoint/2010/main" val="3454329774"/>
              </p:ext>
            </p:extLst>
          </p:nvPr>
        </p:nvGraphicFramePr>
        <p:xfrm>
          <a:off x="2133600" y="1905000"/>
          <a:ext cx="4648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73F88"/>
                </a:solidFill>
                <a:latin typeface="Candara" pitchFamily="34" charset="0"/>
              </a:rPr>
              <a:t>What is Lions Quest?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 y="1219200"/>
            <a:ext cx="5281200"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O:\Foundation\Division\Photos\Youth - Lions Quest\2015 New Curriculum\LQ New Cov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3200400" cy="383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95275" y="1219200"/>
            <a:ext cx="4057650" cy="4495800"/>
          </a:xfrm>
        </p:spPr>
      </p:pic>
      <p:sp>
        <p:nvSpPr>
          <p:cNvPr id="6" name="Content Placeholder 5"/>
          <p:cNvSpPr>
            <a:spLocks noGrp="1"/>
          </p:cNvSpPr>
          <p:nvPr>
            <p:ph sz="half" idx="10"/>
          </p:nvPr>
        </p:nvSpPr>
        <p:spPr/>
        <p:txBody>
          <a:bodyPr>
            <a:normAutofit/>
          </a:bodyPr>
          <a:lstStyle/>
          <a:p>
            <a:pPr marL="347472" indent="-347472">
              <a:spcBef>
                <a:spcPct val="50000"/>
              </a:spcBef>
              <a:buClr>
                <a:srgbClr val="766A62"/>
              </a:buClr>
              <a:buFont typeface="Wingdings" pitchFamily="2" charset="2"/>
              <a:buChar char="§"/>
              <a:defRPr/>
            </a:pPr>
            <a:r>
              <a:rPr lang="en-US" kern="1200" dirty="0">
                <a:solidFill>
                  <a:schemeClr val="tx1"/>
                </a:solidFill>
                <a:ea typeface="+mn-ea"/>
              </a:rPr>
              <a:t>Support for international projects</a:t>
            </a:r>
          </a:p>
          <a:p>
            <a:pPr marL="347472" indent="-347472">
              <a:spcBef>
                <a:spcPct val="50000"/>
              </a:spcBef>
              <a:buClr>
                <a:srgbClr val="766A62"/>
              </a:buClr>
              <a:buFont typeface="Wingdings" pitchFamily="2" charset="2"/>
              <a:buChar char="§"/>
              <a:defRPr/>
            </a:pPr>
            <a:r>
              <a:rPr lang="en-US" kern="1200" dirty="0">
                <a:solidFill>
                  <a:schemeClr val="tx1"/>
                </a:solidFill>
                <a:ea typeface="+mn-ea"/>
              </a:rPr>
              <a:t>Lions clubs in at least two countries must partner – </a:t>
            </a:r>
            <a:br>
              <a:rPr lang="en-US" kern="1200" dirty="0">
                <a:solidFill>
                  <a:schemeClr val="tx1"/>
                </a:solidFill>
                <a:ea typeface="+mn-ea"/>
              </a:rPr>
            </a:br>
            <a:r>
              <a:rPr lang="en-US" kern="1200" dirty="0">
                <a:solidFill>
                  <a:schemeClr val="tx1"/>
                </a:solidFill>
                <a:ea typeface="+mn-ea"/>
              </a:rPr>
              <a:t>one developed and one </a:t>
            </a:r>
            <a:br>
              <a:rPr lang="en-US" kern="1200" dirty="0">
                <a:solidFill>
                  <a:schemeClr val="tx1"/>
                </a:solidFill>
                <a:ea typeface="+mn-ea"/>
              </a:rPr>
            </a:br>
            <a:r>
              <a:rPr lang="en-US" kern="1200" dirty="0">
                <a:solidFill>
                  <a:schemeClr val="tx1"/>
                </a:solidFill>
                <a:ea typeface="+mn-ea"/>
              </a:rPr>
              <a:t>lesser developed</a:t>
            </a:r>
          </a:p>
          <a:p>
            <a:pPr marL="347472" indent="-347472">
              <a:spcBef>
                <a:spcPct val="50000"/>
              </a:spcBef>
              <a:buClr>
                <a:srgbClr val="766A62"/>
              </a:buClr>
              <a:buFont typeface="Wingdings" pitchFamily="2" charset="2"/>
              <a:buChar char="§"/>
              <a:defRPr/>
            </a:pPr>
            <a:r>
              <a:rPr lang="en-US" kern="1200" dirty="0">
                <a:solidFill>
                  <a:schemeClr val="tx1"/>
                </a:solidFill>
                <a:ea typeface="+mn-ea"/>
              </a:rPr>
              <a:t>Sponsor club/district fundraise and apply for grant</a:t>
            </a:r>
          </a:p>
          <a:p>
            <a:pPr marL="347472" indent="-347472">
              <a:spcBef>
                <a:spcPct val="50000"/>
              </a:spcBef>
              <a:buClr>
                <a:srgbClr val="766A62"/>
              </a:buClr>
              <a:buFont typeface="Wingdings" pitchFamily="2" charset="2"/>
              <a:buChar char="§"/>
              <a:defRPr/>
            </a:pPr>
            <a:r>
              <a:rPr lang="en-US" kern="1200" dirty="0">
                <a:solidFill>
                  <a:schemeClr val="tx1"/>
                </a:solidFill>
                <a:ea typeface="+mn-ea"/>
              </a:rPr>
              <a:t>Host club helps implement</a:t>
            </a:r>
          </a:p>
          <a:p>
            <a:pPr marL="347472" indent="-347472">
              <a:spcBef>
                <a:spcPct val="50000"/>
              </a:spcBef>
              <a:buClr>
                <a:srgbClr val="766A62"/>
              </a:buClr>
              <a:buFont typeface="Wingdings" pitchFamily="2" charset="2"/>
              <a:buChar char="§"/>
              <a:defRPr/>
            </a:pPr>
            <a:r>
              <a:rPr lang="en-US" kern="1200" dirty="0">
                <a:solidFill>
                  <a:schemeClr val="tx1"/>
                </a:solidFill>
                <a:ea typeface="+mn-ea"/>
              </a:rPr>
              <a:t>Supports club twinning projects; US$5,000 to US$30,000 </a:t>
            </a:r>
            <a:br>
              <a:rPr lang="en-US" kern="1200" dirty="0">
                <a:solidFill>
                  <a:schemeClr val="tx1"/>
                </a:solidFill>
                <a:ea typeface="+mn-ea"/>
              </a:rPr>
            </a:br>
            <a:r>
              <a:rPr lang="en-US" kern="1200" dirty="0">
                <a:solidFill>
                  <a:schemeClr val="tx1"/>
                </a:solidFill>
                <a:ea typeface="+mn-ea"/>
              </a:rPr>
              <a:t>(one per district)</a:t>
            </a:r>
          </a:p>
        </p:txBody>
      </p:sp>
      <p:sp>
        <p:nvSpPr>
          <p:cNvPr id="4" name="Title 3"/>
          <p:cNvSpPr>
            <a:spLocks noGrp="1"/>
          </p:cNvSpPr>
          <p:nvPr>
            <p:ph type="title"/>
          </p:nvPr>
        </p:nvSpPr>
        <p:spPr/>
        <p:txBody>
          <a:bodyPr>
            <a:noAutofit/>
          </a:bodyPr>
          <a:lstStyle/>
          <a:p>
            <a:r>
              <a:rPr lang="en-US" dirty="0">
                <a:solidFill>
                  <a:srgbClr val="073F88"/>
                </a:solidFill>
                <a:latin typeface="Candara" pitchFamily="34" charset="0"/>
              </a:rPr>
              <a:t>International Assistance Grants (IAG)</a:t>
            </a:r>
          </a:p>
        </p:txBody>
      </p:sp>
    </p:spTree>
    <p:extLst>
      <p:ext uri="{BB962C8B-B14F-4D97-AF65-F5344CB8AC3E}">
        <p14:creationId xmlns:p14="http://schemas.microsoft.com/office/powerpoint/2010/main" val="2454679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6800"/>
            <a:ext cx="4191000" cy="5105400"/>
          </a:xfrm>
        </p:spPr>
        <p:txBody>
          <a:bodyPr/>
          <a:lstStyle/>
          <a:p>
            <a:pPr marL="0" indent="0">
              <a:spcBef>
                <a:spcPct val="50000"/>
              </a:spcBef>
              <a:buNone/>
              <a:defRPr/>
            </a:pPr>
            <a:r>
              <a:rPr lang="en-US" i="1" kern="1200" dirty="0">
                <a:solidFill>
                  <a:schemeClr val="tx1"/>
                </a:solidFill>
                <a:ea typeface="+mn-ea"/>
              </a:rPr>
              <a:t>Emergency Grants: </a:t>
            </a:r>
            <a:r>
              <a:rPr lang="en-US" kern="1200" dirty="0" smtClean="0">
                <a:solidFill>
                  <a:schemeClr val="tx1"/>
                </a:solidFill>
                <a:ea typeface="+mn-ea"/>
              </a:rPr>
              <a:t>Provide </a:t>
            </a:r>
            <a:r>
              <a:rPr lang="en-US" kern="1200" dirty="0">
                <a:solidFill>
                  <a:schemeClr val="tx1"/>
                </a:solidFill>
                <a:ea typeface="+mn-ea"/>
              </a:rPr>
              <a:t>up to US$10,000 for districts impacted by natural disaster. </a:t>
            </a:r>
          </a:p>
          <a:p>
            <a:pPr marL="0" indent="0">
              <a:spcBef>
                <a:spcPct val="50000"/>
              </a:spcBef>
              <a:buNone/>
              <a:defRPr/>
            </a:pPr>
            <a:r>
              <a:rPr lang="en-US" i="1" kern="1200" dirty="0">
                <a:solidFill>
                  <a:schemeClr val="tx1"/>
                </a:solidFill>
                <a:ea typeface="+mn-ea"/>
              </a:rPr>
              <a:t>Major Catastrophe Grants</a:t>
            </a:r>
            <a:r>
              <a:rPr lang="en-US" i="1" kern="1200" dirty="0" smtClean="0">
                <a:solidFill>
                  <a:schemeClr val="tx1"/>
                </a:solidFill>
                <a:ea typeface="+mn-ea"/>
              </a:rPr>
              <a:t>:</a:t>
            </a:r>
            <a:r>
              <a:rPr lang="en-US" kern="1200" dirty="0">
                <a:solidFill>
                  <a:schemeClr val="tx1"/>
                </a:solidFill>
                <a:ea typeface="+mn-ea"/>
              </a:rPr>
              <a:t/>
            </a:r>
            <a:br>
              <a:rPr lang="en-US" kern="1200" dirty="0">
                <a:solidFill>
                  <a:schemeClr val="tx1"/>
                </a:solidFill>
                <a:ea typeface="+mn-ea"/>
              </a:rPr>
            </a:br>
            <a:r>
              <a:rPr lang="en-US" kern="1200" dirty="0">
                <a:solidFill>
                  <a:schemeClr val="tx1"/>
                </a:solidFill>
                <a:ea typeface="+mn-ea"/>
              </a:rPr>
              <a:t>Awarded for long-term rebuilding </a:t>
            </a:r>
            <a:br>
              <a:rPr lang="en-US" kern="1200" dirty="0">
                <a:solidFill>
                  <a:schemeClr val="tx1"/>
                </a:solidFill>
                <a:ea typeface="+mn-ea"/>
              </a:rPr>
            </a:br>
            <a:r>
              <a:rPr lang="en-US" kern="1200" dirty="0">
                <a:solidFill>
                  <a:schemeClr val="tx1"/>
                </a:solidFill>
                <a:ea typeface="+mn-ea"/>
              </a:rPr>
              <a:t>efforts after catastrophic disasters</a:t>
            </a:r>
          </a:p>
          <a:p>
            <a:pPr marL="0" indent="0">
              <a:spcBef>
                <a:spcPct val="50000"/>
              </a:spcBef>
              <a:buNone/>
              <a:defRPr/>
            </a:pPr>
            <a:r>
              <a:rPr lang="en-US" i="1" kern="1200" dirty="0">
                <a:solidFill>
                  <a:schemeClr val="tx1"/>
                </a:solidFill>
                <a:ea typeface="+mn-ea"/>
              </a:rPr>
              <a:t>Disaster Preparedness Grants: </a:t>
            </a:r>
            <a:r>
              <a:rPr lang="en-US" kern="1200" dirty="0">
                <a:solidFill>
                  <a:schemeClr val="tx1"/>
                </a:solidFill>
                <a:ea typeface="+mn-ea"/>
              </a:rPr>
              <a:t>Support natural disaster </a:t>
            </a:r>
            <a:br>
              <a:rPr lang="en-US" kern="1200" dirty="0">
                <a:solidFill>
                  <a:schemeClr val="tx1"/>
                </a:solidFill>
                <a:ea typeface="+mn-ea"/>
              </a:rPr>
            </a:br>
            <a:r>
              <a:rPr lang="en-US" kern="1200" dirty="0">
                <a:solidFill>
                  <a:schemeClr val="tx1"/>
                </a:solidFill>
                <a:ea typeface="+mn-ea"/>
              </a:rPr>
              <a:t>preparedness, response and </a:t>
            </a:r>
            <a:br>
              <a:rPr lang="en-US" kern="1200" dirty="0">
                <a:solidFill>
                  <a:schemeClr val="tx1"/>
                </a:solidFill>
                <a:ea typeface="+mn-ea"/>
              </a:rPr>
            </a:br>
            <a:r>
              <a:rPr lang="en-US" kern="1200" dirty="0">
                <a:solidFill>
                  <a:schemeClr val="tx1"/>
                </a:solidFill>
                <a:ea typeface="+mn-ea"/>
              </a:rPr>
              <a:t>recovery efforts</a:t>
            </a:r>
          </a:p>
          <a:p>
            <a:endParaRPr lang="en-US" dirty="0"/>
          </a:p>
        </p:txBody>
      </p:sp>
      <p:pic>
        <p:nvPicPr>
          <p:cNvPr id="7" name="Content Placeholder 6"/>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640487" y="1143000"/>
            <a:ext cx="4483919" cy="4354940"/>
          </a:xfrm>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Disaster Grants</a:t>
            </a:r>
          </a:p>
        </p:txBody>
      </p:sp>
    </p:spTree>
    <p:extLst>
      <p:ext uri="{BB962C8B-B14F-4D97-AF65-F5344CB8AC3E}">
        <p14:creationId xmlns:p14="http://schemas.microsoft.com/office/powerpoint/2010/main" val="381657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73F88"/>
                </a:solidFill>
                <a:latin typeface="Candara" pitchFamily="34" charset="0"/>
              </a:rPr>
              <a:t>LCIF Grants 2015-2016</a:t>
            </a:r>
          </a:p>
        </p:txBody>
      </p:sp>
      <p:graphicFrame>
        <p:nvGraphicFramePr>
          <p:cNvPr id="6" name="Content Placeholder 13"/>
          <p:cNvGraphicFramePr>
            <a:graphicFrameLocks/>
          </p:cNvGraphicFramePr>
          <p:nvPr>
            <p:extLst>
              <p:ext uri="{D42A27DB-BD31-4B8C-83A1-F6EECF244321}">
                <p14:modId xmlns:p14="http://schemas.microsoft.com/office/powerpoint/2010/main" val="4201914465"/>
              </p:ext>
            </p:extLst>
          </p:nvPr>
        </p:nvGraphicFramePr>
        <p:xfrm>
          <a:off x="533400" y="838200"/>
          <a:ext cx="8153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47800" y="5257800"/>
            <a:ext cx="5562600" cy="707886"/>
          </a:xfrm>
          <a:prstGeom prst="rect">
            <a:avLst/>
          </a:prstGeom>
        </p:spPr>
        <p:txBody>
          <a:bodyPr wrap="square">
            <a:spAutoFit/>
          </a:bodyPr>
          <a:lstStyle/>
          <a:p>
            <a:pPr algn="ctr">
              <a:spcBef>
                <a:spcPct val="50000"/>
              </a:spcBef>
              <a:buClr>
                <a:srgbClr val="766A62"/>
              </a:buClr>
            </a:pPr>
            <a:r>
              <a:rPr lang="en-US" sz="2000" dirty="0" smtClean="0">
                <a:solidFill>
                  <a:srgbClr val="00338D"/>
                </a:solidFill>
                <a:latin typeface="Helvetica" charset="0"/>
              </a:rPr>
              <a:t>During the 2015-2016 year, LCIF awarded</a:t>
            </a:r>
            <a:br>
              <a:rPr lang="en-US" sz="2000" dirty="0" smtClean="0">
                <a:solidFill>
                  <a:srgbClr val="00338D"/>
                </a:solidFill>
                <a:latin typeface="Helvetica" charset="0"/>
              </a:rPr>
            </a:br>
            <a:r>
              <a:rPr lang="en-US" sz="2000" dirty="0" smtClean="0">
                <a:solidFill>
                  <a:srgbClr val="00338D"/>
                </a:solidFill>
                <a:latin typeface="Helvetica" charset="0"/>
              </a:rPr>
              <a:t>453 grants totaling more than US$45.2 million</a:t>
            </a:r>
            <a:endParaRPr lang="en-US" sz="2000" dirty="0">
              <a:solidFill>
                <a:srgbClr val="00338D"/>
              </a:solidFill>
              <a:latin typeface="Helvetica" charset="0"/>
            </a:endParaRPr>
          </a:p>
        </p:txBody>
      </p:sp>
    </p:spTree>
    <p:extLst>
      <p:ext uri="{BB962C8B-B14F-4D97-AF65-F5344CB8AC3E}">
        <p14:creationId xmlns:p14="http://schemas.microsoft.com/office/powerpoint/2010/main" val="427392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Roles and Responsibilities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48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2</a:t>
            </a:fld>
            <a:endParaRPr lang="en-US"/>
          </a:p>
        </p:txBody>
      </p:sp>
      <p:sp>
        <p:nvSpPr>
          <p:cNvPr id="3" name="Rectangle 2"/>
          <p:cNvSpPr/>
          <p:nvPr/>
        </p:nvSpPr>
        <p:spPr>
          <a:xfrm>
            <a:off x="990600" y="1598260"/>
            <a:ext cx="7086600" cy="2677656"/>
          </a:xfrm>
          <a:prstGeom prst="rect">
            <a:avLst/>
          </a:prstGeom>
        </p:spPr>
        <p:txBody>
          <a:bodyPr wrap="square">
            <a:spAutoFit/>
          </a:bodyPr>
          <a:lstStyle/>
          <a:p>
            <a:r>
              <a:rPr lang="en-US" b="1" i="1" dirty="0" smtClean="0"/>
              <a:t>Mission</a:t>
            </a:r>
            <a:r>
              <a:rPr lang="en-US" dirty="0" smtClean="0"/>
              <a:t>: to </a:t>
            </a:r>
            <a:r>
              <a:rPr lang="en-US" dirty="0"/>
              <a:t>empower volunteers to serve their communities, meet humanitarian needs, encourage peace and promote international understanding through Lions clubs</a:t>
            </a:r>
            <a:r>
              <a:rPr lang="en-US" dirty="0" smtClean="0"/>
              <a:t>.</a:t>
            </a:r>
          </a:p>
          <a:p>
            <a:endParaRPr lang="en-US" b="1" i="1" dirty="0"/>
          </a:p>
          <a:p>
            <a:r>
              <a:rPr lang="en-US" b="1" i="1" dirty="0" smtClean="0"/>
              <a:t>Vision: </a:t>
            </a:r>
            <a:r>
              <a:rPr lang="en-US" dirty="0"/>
              <a:t>To be the global leader in community and humanitarian service.</a:t>
            </a:r>
          </a:p>
        </p:txBody>
      </p:sp>
      <p:pic>
        <p:nvPicPr>
          <p:cNvPr id="1026" name="Picture 2" descr="http://www.lionsclubs.org/cs-assets/_files/images/logos/lionlogo_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810000"/>
            <a:ext cx="2438400" cy="230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25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LCIF Club Coordinator</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val="1243515383"/>
              </p:ext>
            </p:extLst>
          </p:nvPr>
        </p:nvGraphicFramePr>
        <p:xfrm>
          <a:off x="152400" y="304800"/>
          <a:ext cx="8686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90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5000" r="30833"/>
          <a:stretch/>
        </p:blipFill>
        <p:spPr>
          <a:xfrm>
            <a:off x="0" y="0"/>
            <a:ext cx="4953000" cy="6400800"/>
          </a:xfrm>
          <a:prstGeom prst="rect">
            <a:avLst/>
          </a:prstGeom>
        </p:spPr>
      </p:pic>
      <p:sp>
        <p:nvSpPr>
          <p:cNvPr id="2" name="Content Placeholder 1"/>
          <p:cNvSpPr>
            <a:spLocks noGrp="1"/>
          </p:cNvSpPr>
          <p:nvPr>
            <p:ph idx="1"/>
          </p:nvPr>
        </p:nvSpPr>
        <p:spPr>
          <a:xfrm>
            <a:off x="5257800" y="609600"/>
            <a:ext cx="3505200" cy="5410200"/>
          </a:xfrm>
        </p:spPr>
        <p:txBody>
          <a:bodyPr/>
          <a:lstStyle/>
          <a:p>
            <a:pPr lvl="0"/>
            <a:r>
              <a:rPr lang="en-US" sz="2400" dirty="0"/>
              <a:t>Educate Lions about the mission and success of LCIF and its importance to Lions Clubs </a:t>
            </a:r>
            <a:r>
              <a:rPr lang="en-US" sz="2400" dirty="0" smtClean="0"/>
              <a:t>International</a:t>
            </a:r>
          </a:p>
          <a:p>
            <a:pPr lvl="0"/>
            <a:r>
              <a:rPr lang="en-US" sz="2400" dirty="0" smtClean="0"/>
              <a:t>Make at least one presentation to club about LCIF</a:t>
            </a:r>
            <a:endParaRPr lang="en-US" sz="2400" dirty="0"/>
          </a:p>
          <a:p>
            <a:pPr lvl="0"/>
            <a:r>
              <a:rPr lang="en-US" sz="2400" dirty="0"/>
              <a:t>Implement LCIF development strategies within </a:t>
            </a:r>
            <a:r>
              <a:rPr lang="en-US" sz="2400" dirty="0" smtClean="0"/>
              <a:t>club</a:t>
            </a:r>
            <a:endParaRPr lang="en-US" sz="2400" dirty="0"/>
          </a:p>
          <a:p>
            <a:pPr lvl="0"/>
            <a:r>
              <a:rPr lang="en-US" sz="2400" dirty="0"/>
              <a:t>Collaborate with LCIF DC to promote </a:t>
            </a:r>
            <a:r>
              <a:rPr lang="en-US" sz="2400" dirty="0" smtClean="0"/>
              <a:t>LCIF</a:t>
            </a:r>
            <a:endParaRPr lang="en-US" sz="2400" dirty="0"/>
          </a:p>
        </p:txBody>
      </p:sp>
      <p:sp>
        <p:nvSpPr>
          <p:cNvPr id="3" name="Title 2"/>
          <p:cNvSpPr>
            <a:spLocks noGrp="1"/>
          </p:cNvSpPr>
          <p:nvPr>
            <p:ph type="title"/>
          </p:nvPr>
        </p:nvSpPr>
        <p:spPr/>
        <p:txBody>
          <a:bodyPr/>
          <a:lstStyle/>
          <a:p>
            <a:r>
              <a:rPr lang="en-US" dirty="0" smtClean="0">
                <a:latin typeface="Candara" panose="020E0502030303020204" pitchFamily="34" charset="0"/>
              </a:rPr>
              <a:t>Club Coordinator</a:t>
            </a:r>
            <a:endParaRPr lang="en-US" dirty="0">
              <a:latin typeface="Candara" panose="020E0502030303020204" pitchFamily="34" charset="0"/>
            </a:endParaRPr>
          </a:p>
        </p:txBody>
      </p:sp>
    </p:spTree>
    <p:extLst>
      <p:ext uri="{BB962C8B-B14F-4D97-AF65-F5344CB8AC3E}">
        <p14:creationId xmlns:p14="http://schemas.microsoft.com/office/powerpoint/2010/main" val="138043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4572000"/>
          </a:xfrm>
        </p:spPr>
        <p:txBody>
          <a:bodyPr/>
          <a:lstStyle/>
          <a:p>
            <a:pPr marL="0" indent="0">
              <a:buNone/>
            </a:pPr>
            <a:r>
              <a:rPr lang="en-US" sz="2400" dirty="0" smtClean="0"/>
              <a:t>Quarterly check-ins with District Coordinator</a:t>
            </a:r>
            <a:endParaRPr lang="en-US" sz="2400" dirty="0"/>
          </a:p>
          <a:p>
            <a:pPr lvl="1"/>
            <a:r>
              <a:rPr lang="en-US" sz="2400" dirty="0" smtClean="0"/>
              <a:t>September</a:t>
            </a:r>
          </a:p>
          <a:p>
            <a:pPr lvl="1"/>
            <a:r>
              <a:rPr lang="en-US" sz="2400" dirty="0" smtClean="0"/>
              <a:t>December</a:t>
            </a:r>
          </a:p>
          <a:p>
            <a:pPr lvl="1"/>
            <a:r>
              <a:rPr lang="en-US" sz="2400" dirty="0" smtClean="0"/>
              <a:t>March</a:t>
            </a:r>
          </a:p>
          <a:p>
            <a:pPr lvl="1"/>
            <a:r>
              <a:rPr lang="en-US" sz="2400" dirty="0" smtClean="0"/>
              <a:t>June</a:t>
            </a:r>
          </a:p>
          <a:p>
            <a:pPr marL="457200" lvl="1" indent="0">
              <a:buNone/>
            </a:pPr>
            <a:endParaRPr lang="en-US" dirty="0" smtClean="0"/>
          </a:p>
        </p:txBody>
      </p:sp>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Check-in Calls</a:t>
            </a:r>
          </a:p>
        </p:txBody>
      </p:sp>
    </p:spTree>
    <p:extLst>
      <p:ext uri="{BB962C8B-B14F-4D97-AF65-F5344CB8AC3E}">
        <p14:creationId xmlns:p14="http://schemas.microsoft.com/office/powerpoint/2010/main" val="421182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534400" cy="860425"/>
          </a:xfrm>
        </p:spPr>
        <p:txBody>
          <a:bodyPr/>
          <a:lstStyle/>
          <a:p>
            <a:r>
              <a:rPr lang="en-US" dirty="0" smtClean="0"/>
              <a:t>Club Visits</a:t>
            </a:r>
            <a:endParaRPr lang="en-US" dirty="0"/>
          </a:p>
        </p:txBody>
      </p:sp>
    </p:spTree>
    <p:extLst>
      <p:ext uri="{BB962C8B-B14F-4D97-AF65-F5344CB8AC3E}">
        <p14:creationId xmlns:p14="http://schemas.microsoft.com/office/powerpoint/2010/main" val="114427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14"/>
          <a:stretch/>
        </p:blipFill>
        <p:spPr>
          <a:xfrm>
            <a:off x="31595" y="2716147"/>
            <a:ext cx="5073805" cy="3651200"/>
          </a:xfrm>
          <a:prstGeom prst="rect">
            <a:avLst/>
          </a:prstGeom>
        </p:spPr>
      </p:pic>
      <p:sp>
        <p:nvSpPr>
          <p:cNvPr id="2" name="Content Placeholder 1"/>
          <p:cNvSpPr>
            <a:spLocks noGrp="1"/>
          </p:cNvSpPr>
          <p:nvPr>
            <p:ph idx="1"/>
          </p:nvPr>
        </p:nvSpPr>
        <p:spPr>
          <a:xfrm>
            <a:off x="4572000" y="849690"/>
            <a:ext cx="4572000" cy="5158619"/>
          </a:xfrm>
        </p:spPr>
        <p:txBody>
          <a:bodyPr/>
          <a:lstStyle/>
          <a:p>
            <a:r>
              <a:rPr lang="en-US" sz="2400" dirty="0" smtClean="0"/>
              <a:t>DC will follow up with Club Coordinators and Club Presidents after club presentations</a:t>
            </a:r>
          </a:p>
          <a:p>
            <a:pPr lvl="1"/>
            <a:r>
              <a:rPr lang="en-US" sz="2400" dirty="0" smtClean="0"/>
              <a:t>How was the presentation?</a:t>
            </a:r>
          </a:p>
          <a:p>
            <a:pPr lvl="1"/>
            <a:r>
              <a:rPr lang="en-US" sz="2400" dirty="0" smtClean="0"/>
              <a:t>Will you make a club gift?</a:t>
            </a:r>
          </a:p>
          <a:p>
            <a:pPr lvl="1"/>
            <a:r>
              <a:rPr lang="en-US" sz="2400" dirty="0" smtClean="0"/>
              <a:t>Will you make a personal gift?</a:t>
            </a:r>
            <a:endParaRPr lang="en-US" sz="2400" dirty="0"/>
          </a:p>
        </p:txBody>
      </p:sp>
      <p:sp>
        <p:nvSpPr>
          <p:cNvPr id="3" name="Title 2"/>
          <p:cNvSpPr>
            <a:spLocks noGrp="1"/>
          </p:cNvSpPr>
          <p:nvPr>
            <p:ph type="title"/>
          </p:nvPr>
        </p:nvSpPr>
        <p:spPr/>
        <p:txBody>
          <a:bodyPr/>
          <a:lstStyle/>
          <a:p>
            <a:r>
              <a:rPr lang="en-US" dirty="0" smtClean="0">
                <a:latin typeface="Candara" panose="020E0502030303020204" pitchFamily="34" charset="0"/>
              </a:rPr>
              <a:t>Club Presentation Goals</a:t>
            </a:r>
            <a:endParaRPr lang="en-US" dirty="0">
              <a:latin typeface="Candara" panose="020E0502030303020204" pitchFamily="34" charset="0"/>
            </a:endParaRPr>
          </a:p>
        </p:txBody>
      </p:sp>
      <p:sp>
        <p:nvSpPr>
          <p:cNvPr id="5" name="TextBox 4"/>
          <p:cNvSpPr txBox="1"/>
          <p:nvPr/>
        </p:nvSpPr>
        <p:spPr>
          <a:xfrm>
            <a:off x="-24161" y="861041"/>
            <a:ext cx="4572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lumMod val="65000"/>
                    <a:lumOff val="35000"/>
                  </a:schemeClr>
                </a:solidFill>
              </a:rPr>
              <a:t>LCIF goal: every club receives a </a:t>
            </a:r>
            <a:r>
              <a:rPr lang="en-US" sz="2400" dirty="0" smtClean="0">
                <a:solidFill>
                  <a:schemeClr val="tx1">
                    <a:lumMod val="65000"/>
                    <a:lumOff val="35000"/>
                  </a:schemeClr>
                </a:solidFill>
              </a:rPr>
              <a:t>presentation</a:t>
            </a:r>
          </a:p>
          <a:p>
            <a:endParaRPr lang="en-US" sz="2400" dirty="0" smtClean="0">
              <a:solidFill>
                <a:schemeClr val="tx1">
                  <a:lumMod val="65000"/>
                  <a:lumOff val="35000"/>
                </a:schemeClr>
              </a:solidFill>
            </a:endParaRPr>
          </a:p>
          <a:p>
            <a:pPr marL="457200" indent="-457200">
              <a:buFont typeface="Arial" panose="020B0604020202020204" pitchFamily="34" charset="0"/>
              <a:buChar char="•"/>
            </a:pPr>
            <a:r>
              <a:rPr lang="en-US" sz="2400" dirty="0">
                <a:solidFill>
                  <a:schemeClr val="tx1">
                    <a:lumMod val="65000"/>
                    <a:lumOff val="35000"/>
                  </a:schemeClr>
                </a:solidFill>
              </a:rPr>
              <a:t>DCs work with Club Coordinators </a:t>
            </a:r>
            <a:endParaRPr lang="en-US" sz="2400" dirty="0" smtClean="0">
              <a:solidFill>
                <a:schemeClr val="tx1">
                  <a:lumMod val="65000"/>
                  <a:lumOff val="35000"/>
                </a:schemeClr>
              </a:solidFill>
            </a:endParaRPr>
          </a:p>
        </p:txBody>
      </p:sp>
    </p:spTree>
    <p:extLst>
      <p:ext uri="{BB962C8B-B14F-4D97-AF65-F5344CB8AC3E}">
        <p14:creationId xmlns:p14="http://schemas.microsoft.com/office/powerpoint/2010/main" val="74938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68587"/>
            <a:ext cx="3048000" cy="2752203"/>
          </a:xfrm>
          <a:prstGeom prst="rect">
            <a:avLst/>
          </a:prstGeom>
        </p:spPr>
      </p:pic>
      <p:sp>
        <p:nvSpPr>
          <p:cNvPr id="2" name="Content Placeholder 1"/>
          <p:cNvSpPr>
            <a:spLocks noGrp="1"/>
          </p:cNvSpPr>
          <p:nvPr>
            <p:ph idx="1"/>
          </p:nvPr>
        </p:nvSpPr>
        <p:spPr>
          <a:xfrm>
            <a:off x="228600" y="914400"/>
            <a:ext cx="8534400" cy="3505200"/>
          </a:xfrm>
        </p:spPr>
        <p:txBody>
          <a:bodyPr/>
          <a:lstStyle/>
          <a:p>
            <a:pPr marL="171441" indent="-171441"/>
            <a:r>
              <a:rPr lang="en-US" sz="2800" dirty="0"/>
              <a:t>Tailor club presentation to specific club</a:t>
            </a:r>
          </a:p>
          <a:p>
            <a:pPr marL="171441" indent="-171441"/>
            <a:r>
              <a:rPr lang="en-US" sz="2800" dirty="0" smtClean="0"/>
              <a:t>Use </a:t>
            </a:r>
            <a:r>
              <a:rPr lang="en-US" sz="2800" dirty="0"/>
              <a:t>standard </a:t>
            </a:r>
            <a:r>
              <a:rPr lang="en-US" sz="2800" dirty="0" smtClean="0"/>
              <a:t>LCIF PowerPoint </a:t>
            </a:r>
            <a:r>
              <a:rPr lang="en-US" sz="2800" dirty="0"/>
              <a:t>presentation if possible </a:t>
            </a:r>
          </a:p>
          <a:p>
            <a:pPr marL="171441" indent="-171441"/>
            <a:r>
              <a:rPr lang="en-US" sz="2800" dirty="0"/>
              <a:t>Hand out brochures and other resources</a:t>
            </a:r>
          </a:p>
          <a:p>
            <a:pPr marL="171441" indent="-171441"/>
            <a:r>
              <a:rPr lang="en-US" sz="2800" dirty="0"/>
              <a:t>Leave contact information and business </a:t>
            </a:r>
            <a:r>
              <a:rPr lang="en-US" sz="2800" dirty="0" smtClean="0"/>
              <a:t>card</a:t>
            </a:r>
            <a:endParaRPr lang="en-US" sz="2800" dirty="0"/>
          </a:p>
          <a:p>
            <a:pPr marL="171441" indent="-171441"/>
            <a:r>
              <a:rPr lang="en-US" sz="2800" dirty="0"/>
              <a:t>Consider asking a grant beneficiary to speak about their experience</a:t>
            </a:r>
          </a:p>
          <a:p>
            <a:endParaRPr lang="en-US" dirty="0"/>
          </a:p>
        </p:txBody>
      </p:sp>
      <p:sp>
        <p:nvSpPr>
          <p:cNvPr id="3" name="Title 2"/>
          <p:cNvSpPr>
            <a:spLocks noGrp="1"/>
          </p:cNvSpPr>
          <p:nvPr>
            <p:ph type="title"/>
          </p:nvPr>
        </p:nvSpPr>
        <p:spPr/>
        <p:txBody>
          <a:bodyPr/>
          <a:lstStyle/>
          <a:p>
            <a:r>
              <a:rPr lang="en-US" dirty="0" smtClean="0">
                <a:latin typeface="Candara" panose="020E0502030303020204" pitchFamily="34" charset="0"/>
              </a:rPr>
              <a:t>Club Presentations</a:t>
            </a:r>
            <a:endParaRPr lang="en-US" dirty="0">
              <a:latin typeface="Candara" panose="020E0502030303020204" pitchFamily="34" charset="0"/>
            </a:endParaRPr>
          </a:p>
        </p:txBody>
      </p:sp>
    </p:spTree>
    <p:extLst>
      <p:ext uri="{BB962C8B-B14F-4D97-AF65-F5344CB8AC3E}">
        <p14:creationId xmlns:p14="http://schemas.microsoft.com/office/powerpoint/2010/main" val="4042733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0" b="5059"/>
          <a:stretch/>
        </p:blipFill>
        <p:spPr>
          <a:xfrm>
            <a:off x="5359401" y="3459480"/>
            <a:ext cx="3784600" cy="2550160"/>
          </a:xfrm>
          <a:prstGeom prst="rect">
            <a:avLst/>
          </a:prstGeom>
        </p:spPr>
      </p:pic>
      <p:sp>
        <p:nvSpPr>
          <p:cNvPr id="2" name="Content Placeholder 1"/>
          <p:cNvSpPr>
            <a:spLocks noGrp="1"/>
          </p:cNvSpPr>
          <p:nvPr>
            <p:ph idx="1"/>
          </p:nvPr>
        </p:nvSpPr>
        <p:spPr>
          <a:xfrm>
            <a:off x="228600" y="762000"/>
            <a:ext cx="8534400" cy="5486400"/>
          </a:xfrm>
        </p:spPr>
        <p:txBody>
          <a:bodyPr/>
          <a:lstStyle/>
          <a:p>
            <a:r>
              <a:rPr lang="en-US" sz="2200" dirty="0"/>
              <a:t>DO NOT EXPECT THAT A CLUB WILL DONATE JUST BECAUSE YOU </a:t>
            </a:r>
            <a:r>
              <a:rPr lang="en-US" sz="2200" dirty="0" smtClean="0"/>
              <a:t>PRESENTED </a:t>
            </a:r>
            <a:r>
              <a:rPr lang="en-US" sz="2200" dirty="0"/>
              <a:t>THEM. </a:t>
            </a:r>
            <a:r>
              <a:rPr lang="en-US" sz="2200" dirty="0" smtClean="0"/>
              <a:t>ALWAYS FOLLOW-UP</a:t>
            </a:r>
            <a:r>
              <a:rPr lang="en-US" sz="2200" dirty="0"/>
              <a:t>!</a:t>
            </a:r>
          </a:p>
          <a:p>
            <a:r>
              <a:rPr lang="en-US" sz="2200" dirty="0"/>
              <a:t>Thank the club!</a:t>
            </a:r>
          </a:p>
          <a:p>
            <a:r>
              <a:rPr lang="en-US" sz="2200" dirty="0"/>
              <a:t>Answer questions </a:t>
            </a:r>
          </a:p>
          <a:p>
            <a:pPr marL="171441" indent="-171441"/>
            <a:r>
              <a:rPr lang="en-US" sz="2200" dirty="0"/>
              <a:t>If the club is interested, but not ready to make a donation:</a:t>
            </a:r>
          </a:p>
          <a:p>
            <a:pPr marL="800074" lvl="1" indent="-342900">
              <a:buFont typeface="Wingdings" panose="05000000000000000000" pitchFamily="2" charset="2"/>
              <a:buChar char="§"/>
            </a:pPr>
            <a:r>
              <a:rPr lang="en-US" sz="2200" dirty="0"/>
              <a:t>Offer to visit again</a:t>
            </a:r>
          </a:p>
          <a:p>
            <a:pPr marL="800074" lvl="1" indent="-342900">
              <a:buFont typeface="Wingdings" panose="05000000000000000000" pitchFamily="2" charset="2"/>
              <a:buChar char="§"/>
            </a:pPr>
            <a:r>
              <a:rPr lang="en-US" sz="2200" dirty="0"/>
              <a:t>If there is an active LCIF project in your area, see if it’s possible to engage the club</a:t>
            </a:r>
          </a:p>
          <a:p>
            <a:pPr marL="800074" lvl="1" indent="-342900">
              <a:buFont typeface="Wingdings" panose="05000000000000000000" pitchFamily="2" charset="2"/>
              <a:buChar char="§"/>
            </a:pPr>
            <a:r>
              <a:rPr lang="en-US" sz="2200" dirty="0"/>
              <a:t>Invite them to any fundraisers or events that you are </a:t>
            </a:r>
            <a:r>
              <a:rPr lang="en-US" sz="2200" dirty="0" smtClean="0"/>
              <a:t>planning</a:t>
            </a:r>
          </a:p>
          <a:p>
            <a:pPr marL="169863" lvl="1" indent="-169863">
              <a:buFont typeface="Arial" panose="020B0604020202020204" pitchFamily="34" charset="0"/>
              <a:buChar char="•"/>
            </a:pPr>
            <a:r>
              <a:rPr lang="en-US" sz="2200" dirty="0" smtClean="0"/>
              <a:t>If </a:t>
            </a:r>
            <a:r>
              <a:rPr lang="en-US" sz="2200" dirty="0"/>
              <a:t>the visit was positive, ask club president </a:t>
            </a:r>
            <a:endParaRPr lang="en-US" sz="2200" dirty="0" smtClean="0"/>
          </a:p>
          <a:p>
            <a:pPr marL="0" lvl="1" indent="0">
              <a:buNone/>
            </a:pPr>
            <a:r>
              <a:rPr lang="en-US" sz="2200" dirty="0" smtClean="0"/>
              <a:t>if </a:t>
            </a:r>
            <a:r>
              <a:rPr lang="en-US" sz="2200" dirty="0"/>
              <a:t>they are planning to make a donation</a:t>
            </a:r>
          </a:p>
          <a:p>
            <a:pPr marL="800074" lvl="1" indent="-342900">
              <a:buFont typeface="Wingdings" panose="05000000000000000000" pitchFamily="2" charset="2"/>
              <a:buChar char="§"/>
            </a:pPr>
            <a:r>
              <a:rPr lang="en-US" sz="2200" dirty="0"/>
              <a:t>How to make a donation</a:t>
            </a:r>
          </a:p>
          <a:p>
            <a:pPr marL="800074" lvl="1" indent="-342900">
              <a:buFont typeface="Wingdings" panose="05000000000000000000" pitchFamily="2" charset="2"/>
              <a:buChar char="§"/>
            </a:pPr>
            <a:r>
              <a:rPr lang="en-US" sz="2200" dirty="0"/>
              <a:t>Recognition programs </a:t>
            </a:r>
          </a:p>
          <a:p>
            <a:pPr marL="628615" lvl="1" indent="-171441">
              <a:buFont typeface="Arial" panose="020B0604020202020204" pitchFamily="34" charset="0"/>
              <a:buChar char="•"/>
            </a:pPr>
            <a:endParaRPr lang="en-US" sz="2400" dirty="0" smtClean="0"/>
          </a:p>
          <a:p>
            <a:endParaRPr lang="en-US" dirty="0"/>
          </a:p>
        </p:txBody>
      </p:sp>
      <p:sp>
        <p:nvSpPr>
          <p:cNvPr id="3" name="Title 2"/>
          <p:cNvSpPr>
            <a:spLocks noGrp="1"/>
          </p:cNvSpPr>
          <p:nvPr>
            <p:ph type="title"/>
          </p:nvPr>
        </p:nvSpPr>
        <p:spPr/>
        <p:txBody>
          <a:bodyPr/>
          <a:lstStyle/>
          <a:p>
            <a:r>
              <a:rPr lang="en-US" dirty="0" smtClean="0">
                <a:latin typeface="Candara" panose="020E0502030303020204" pitchFamily="34" charset="0"/>
              </a:rPr>
              <a:t>Club Visit Follow-Up</a:t>
            </a:r>
            <a:endParaRPr lang="en-US" dirty="0">
              <a:latin typeface="Candara" panose="020E0502030303020204" pitchFamily="34" charset="0"/>
            </a:endParaRPr>
          </a:p>
        </p:txBody>
      </p:sp>
    </p:spTree>
    <p:extLst>
      <p:ext uri="{BB962C8B-B14F-4D97-AF65-F5344CB8AC3E}">
        <p14:creationId xmlns:p14="http://schemas.microsoft.com/office/powerpoint/2010/main" val="2652654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53395">
            <a:off x="4061163" y="465867"/>
            <a:ext cx="4565801" cy="5194936"/>
            <a:chOff x="3276600" y="579080"/>
            <a:chExt cx="5586212" cy="6355952"/>
          </a:xfrm>
        </p:grpSpPr>
        <p:grpSp>
          <p:nvGrpSpPr>
            <p:cNvPr id="5" name="Group 4"/>
            <p:cNvGrpSpPr/>
            <p:nvPr/>
          </p:nvGrpSpPr>
          <p:grpSpPr>
            <a:xfrm>
              <a:off x="3276600" y="579080"/>
              <a:ext cx="5586212" cy="3975753"/>
              <a:chOff x="3118514" y="3200400"/>
              <a:chExt cx="5586212" cy="3975753"/>
            </a:xfrm>
          </p:grpSpPr>
          <p:pic>
            <p:nvPicPr>
              <p:cNvPr id="9" name="Picture 8" descr="Layout 1 - lcif42m.pdf - Mozilla Firefox"/>
              <p:cNvPicPr>
                <a:picLocks noChangeAspect="1"/>
              </p:cNvPicPr>
              <p:nvPr/>
            </p:nvPicPr>
            <p:blipFill rotWithShape="1">
              <a:blip r:embed="rId3" cstate="email">
                <a:extLst>
                  <a:ext uri="{28A0092B-C50C-407E-A947-70E740481C1C}">
                    <a14:useLocalDpi xmlns:a14="http://schemas.microsoft.com/office/drawing/2010/main" val="0"/>
                  </a:ext>
                </a:extLst>
              </a:blip>
              <a:srcRect l="33285" t="17682" r="33431" b="1569"/>
              <a:stretch/>
            </p:blipFill>
            <p:spPr>
              <a:xfrm rot="-2400000">
                <a:off x="3118514" y="4258675"/>
                <a:ext cx="2220815" cy="2917478"/>
              </a:xfrm>
              <a:prstGeom prst="rect">
                <a:avLst/>
              </a:prstGeom>
            </p:spPr>
          </p:pic>
          <p:pic>
            <p:nvPicPr>
              <p:cNvPr id="10" name="Picture 9" descr="LCIF is Best NGO.pdf - Adobe Reader"/>
              <p:cNvPicPr>
                <a:picLocks noChangeAspect="1"/>
              </p:cNvPicPr>
              <p:nvPr/>
            </p:nvPicPr>
            <p:blipFill rotWithShape="1">
              <a:blip r:embed="rId4" cstate="email">
                <a:extLst>
                  <a:ext uri="{28A0092B-C50C-407E-A947-70E740481C1C}">
                    <a14:useLocalDpi xmlns:a14="http://schemas.microsoft.com/office/drawing/2010/main" val="0"/>
                  </a:ext>
                </a:extLst>
              </a:blip>
              <a:srcRect l="26569" t="8267" r="37157" b="4827"/>
              <a:stretch/>
            </p:blipFill>
            <p:spPr>
              <a:xfrm rot="-1200000">
                <a:off x="3711173" y="3608054"/>
                <a:ext cx="2248889" cy="2917478"/>
              </a:xfrm>
              <a:prstGeom prst="rect">
                <a:avLst/>
              </a:prstGeom>
            </p:spPr>
          </p:pic>
          <p:pic>
            <p:nvPicPr>
              <p:cNvPr id="11" name="Picture 10" descr="Layout 1 - lcif42r.pdf - Mozilla Firefox"/>
              <p:cNvPicPr>
                <a:picLocks noChangeAspect="1"/>
              </p:cNvPicPr>
              <p:nvPr/>
            </p:nvPicPr>
            <p:blipFill rotWithShape="1">
              <a:blip r:embed="rId5" cstate="email">
                <a:extLst>
                  <a:ext uri="{28A0092B-C50C-407E-A947-70E740481C1C}">
                    <a14:useLocalDpi xmlns:a14="http://schemas.microsoft.com/office/drawing/2010/main" val="0"/>
                  </a:ext>
                </a:extLst>
              </a:blip>
              <a:srcRect l="33285" t="11163" r="33431" b="7440"/>
              <a:stretch/>
            </p:blipFill>
            <p:spPr>
              <a:xfrm>
                <a:off x="5311994" y="3200400"/>
                <a:ext cx="2203172" cy="2917478"/>
              </a:xfrm>
              <a:prstGeom prst="rect">
                <a:avLst/>
              </a:prstGeom>
            </p:spPr>
          </p:pic>
          <p:pic>
            <p:nvPicPr>
              <p:cNvPr id="12" name="Picture 11" descr="Layout 1 - lcif30_14-15.pdf - Mozilla Firefox"/>
              <p:cNvPicPr>
                <a:picLocks noChangeAspect="1"/>
              </p:cNvPicPr>
              <p:nvPr/>
            </p:nvPicPr>
            <p:blipFill rotWithShape="1">
              <a:blip r:embed="rId6" cstate="email">
                <a:extLst>
                  <a:ext uri="{28A0092B-C50C-407E-A947-70E740481C1C}">
                    <a14:useLocalDpi xmlns:a14="http://schemas.microsoft.com/office/drawing/2010/main" val="0"/>
                  </a:ext>
                </a:extLst>
              </a:blip>
              <a:srcRect l="30686" t="11164" r="31274" b="4285"/>
              <a:stretch/>
            </p:blipFill>
            <p:spPr>
              <a:xfrm rot="1200000">
                <a:off x="6280783" y="3613977"/>
                <a:ext cx="2423943" cy="2917478"/>
              </a:xfrm>
              <a:prstGeom prst="rect">
                <a:avLst/>
              </a:prstGeom>
            </p:spPr>
          </p:pic>
        </p:grpSp>
        <p:pic>
          <p:nvPicPr>
            <p:cNvPr id="6" name="Picture 5" descr="LCIF At a Glance.pdf - Adobe Reader"/>
            <p:cNvPicPr>
              <a:picLocks noChangeAspect="1"/>
            </p:cNvPicPr>
            <p:nvPr/>
          </p:nvPicPr>
          <p:blipFill rotWithShape="1">
            <a:blip r:embed="rId7" cstate="email">
              <a:extLst>
                <a:ext uri="{28A0092B-C50C-407E-A947-70E740481C1C}">
                  <a14:useLocalDpi xmlns:a14="http://schemas.microsoft.com/office/drawing/2010/main" val="0"/>
                </a:ext>
              </a:extLst>
            </a:blip>
            <a:srcRect l="56176" t="8267" r="20687" b="1568"/>
            <a:stretch/>
          </p:blipFill>
          <p:spPr>
            <a:xfrm rot="1200000">
              <a:off x="6595394" y="3219161"/>
              <a:ext cx="1760935" cy="3715871"/>
            </a:xfrm>
            <a:prstGeom prst="rect">
              <a:avLst/>
            </a:prstGeom>
          </p:spPr>
        </p:pic>
        <p:pic>
          <p:nvPicPr>
            <p:cNvPr id="7" name="Picture 6" descr="Measles Brochure.pdf - Adobe Reader"/>
            <p:cNvPicPr>
              <a:picLocks noChangeAspect="1"/>
            </p:cNvPicPr>
            <p:nvPr/>
          </p:nvPicPr>
          <p:blipFill rotWithShape="1">
            <a:blip r:embed="rId8" cstate="email">
              <a:extLst>
                <a:ext uri="{28A0092B-C50C-407E-A947-70E740481C1C}">
                  <a14:useLocalDpi xmlns:a14="http://schemas.microsoft.com/office/drawing/2010/main" val="0"/>
                </a:ext>
              </a:extLst>
            </a:blip>
            <a:srcRect l="50686" t="8267" r="26765" b="2835"/>
            <a:stretch/>
          </p:blipFill>
          <p:spPr>
            <a:xfrm>
              <a:off x="5304973" y="3069374"/>
              <a:ext cx="1740632" cy="3715871"/>
            </a:xfrm>
            <a:prstGeom prst="rect">
              <a:avLst/>
            </a:prstGeom>
          </p:spPr>
        </p:pic>
        <p:pic>
          <p:nvPicPr>
            <p:cNvPr id="8" name="Picture 7" descr="LCIF By the Numbers.pdf - Adobe Reader"/>
            <p:cNvPicPr>
              <a:picLocks noChangeAspect="1"/>
            </p:cNvPicPr>
            <p:nvPr/>
          </p:nvPicPr>
          <p:blipFill rotWithShape="1">
            <a:blip r:embed="rId9" cstate="email">
              <a:extLst>
                <a:ext uri="{28A0092B-C50C-407E-A947-70E740481C1C}">
                  <a14:useLocalDpi xmlns:a14="http://schemas.microsoft.com/office/drawing/2010/main" val="0"/>
                </a:ext>
              </a:extLst>
            </a:blip>
            <a:srcRect l="40294" t="8266" r="38922" b="3109"/>
            <a:stretch/>
          </p:blipFill>
          <p:spPr>
            <a:xfrm rot="-1200000">
              <a:off x="4025077" y="3211164"/>
              <a:ext cx="1609325" cy="3715871"/>
            </a:xfrm>
            <a:prstGeom prst="rect">
              <a:avLst/>
            </a:prstGeom>
          </p:spPr>
        </p:pic>
      </p:grpSp>
      <p:sp>
        <p:nvSpPr>
          <p:cNvPr id="2" name="Content Placeholder 1"/>
          <p:cNvSpPr>
            <a:spLocks noGrp="1"/>
          </p:cNvSpPr>
          <p:nvPr>
            <p:ph idx="1"/>
          </p:nvPr>
        </p:nvSpPr>
        <p:spPr>
          <a:xfrm>
            <a:off x="-1" y="914400"/>
            <a:ext cx="4337351" cy="5410200"/>
          </a:xfrm>
        </p:spPr>
        <p:txBody>
          <a:bodyPr/>
          <a:lstStyle/>
          <a:p>
            <a:pPr marL="285750" indent="-285750">
              <a:buFont typeface="Arial" panose="020B0604020202020204" pitchFamily="34" charset="0"/>
              <a:buChar char="•"/>
            </a:pPr>
            <a:r>
              <a:rPr lang="en-US" sz="2400" dirty="0" smtClean="0"/>
              <a:t>LCIF </a:t>
            </a:r>
            <a:r>
              <a:rPr lang="en-US" sz="2400" dirty="0"/>
              <a:t>PowerPoint</a:t>
            </a:r>
          </a:p>
          <a:p>
            <a:pPr marL="285750" indent="-285750">
              <a:buFont typeface="Arial" panose="020B0604020202020204" pitchFamily="34" charset="0"/>
              <a:buChar char="•"/>
            </a:pPr>
            <a:r>
              <a:rPr lang="en-US" sz="2400" dirty="0"/>
              <a:t>Melvin Jones Fellowship</a:t>
            </a:r>
          </a:p>
          <a:p>
            <a:pPr marL="285750" indent="-285750">
              <a:buFont typeface="Arial" panose="020B0604020202020204" pitchFamily="34" charset="0"/>
              <a:buChar char="•"/>
            </a:pPr>
            <a:r>
              <a:rPr lang="en-US" sz="2400" dirty="0"/>
              <a:t>Donor Contribution Forms</a:t>
            </a:r>
          </a:p>
          <a:p>
            <a:pPr marL="285750" indent="-285750">
              <a:buFont typeface="Arial" panose="020B0604020202020204" pitchFamily="34" charset="0"/>
              <a:buChar char="•"/>
            </a:pPr>
            <a:r>
              <a:rPr lang="en-US" sz="2400" dirty="0" smtClean="0"/>
              <a:t>LCIF </a:t>
            </a:r>
            <a:r>
              <a:rPr lang="en-US" sz="2400" dirty="0"/>
              <a:t>By the Numbers</a:t>
            </a:r>
          </a:p>
          <a:p>
            <a:pPr marL="285750" indent="-285750">
              <a:buFont typeface="Arial" panose="020B0604020202020204" pitchFamily="34" charset="0"/>
              <a:buChar char="•"/>
            </a:pPr>
            <a:r>
              <a:rPr lang="en-US" sz="2400" dirty="0"/>
              <a:t>One Life One Shot: Measles</a:t>
            </a:r>
          </a:p>
          <a:p>
            <a:pPr marL="285750" indent="-285750">
              <a:buFont typeface="Arial" panose="020B0604020202020204" pitchFamily="34" charset="0"/>
              <a:buChar char="•"/>
            </a:pPr>
            <a:r>
              <a:rPr lang="en-US" sz="2400" dirty="0"/>
              <a:t>LCIF At A Glance</a:t>
            </a:r>
          </a:p>
          <a:p>
            <a:pPr marL="285750" indent="-285750">
              <a:buFont typeface="Arial" panose="020B0604020202020204" pitchFamily="34" charset="0"/>
              <a:buChar char="•"/>
            </a:pPr>
            <a:r>
              <a:rPr lang="en-US" sz="2400" dirty="0"/>
              <a:t>Help Support </a:t>
            </a:r>
          </a:p>
          <a:p>
            <a:pPr marL="285750" indent="-285750">
              <a:buFont typeface="Arial" panose="020B0604020202020204" pitchFamily="34" charset="0"/>
              <a:buChar char="•"/>
            </a:pPr>
            <a:r>
              <a:rPr lang="en-US" sz="2400" dirty="0"/>
              <a:t>Programs/Grants Overview</a:t>
            </a:r>
          </a:p>
          <a:p>
            <a:pPr marL="285750" indent="-285750">
              <a:buFont typeface="Arial" panose="020B0604020202020204" pitchFamily="34" charset="0"/>
              <a:buChar char="•"/>
            </a:pPr>
            <a:r>
              <a:rPr lang="en-US" sz="2400" dirty="0"/>
              <a:t>Pledge cards </a:t>
            </a:r>
            <a:endParaRPr lang="en-US" sz="2400" dirty="0" smtClean="0"/>
          </a:p>
          <a:p>
            <a:pPr marL="285750" indent="-285750">
              <a:buFont typeface="Arial" panose="020B0604020202020204" pitchFamily="34" charset="0"/>
              <a:buChar char="•"/>
            </a:pPr>
            <a:r>
              <a:rPr lang="en-US" sz="2400" dirty="0"/>
              <a:t>Ways to Give and Types of </a:t>
            </a:r>
            <a:r>
              <a:rPr lang="en-US" sz="2400" dirty="0" smtClean="0"/>
              <a:t>Recognition</a:t>
            </a:r>
            <a:endParaRPr lang="en-US" sz="2400" dirty="0"/>
          </a:p>
        </p:txBody>
      </p:sp>
      <p:sp>
        <p:nvSpPr>
          <p:cNvPr id="3" name="Title 2"/>
          <p:cNvSpPr>
            <a:spLocks noGrp="1"/>
          </p:cNvSpPr>
          <p:nvPr>
            <p:ph type="title"/>
          </p:nvPr>
        </p:nvSpPr>
        <p:spPr/>
        <p:txBody>
          <a:bodyPr/>
          <a:lstStyle/>
          <a:p>
            <a:r>
              <a:rPr lang="en-US" dirty="0" smtClean="0">
                <a:latin typeface="Candara" panose="020E0502030303020204" pitchFamily="34" charset="0"/>
              </a:rPr>
              <a:t>Resources for Club Visits</a:t>
            </a:r>
            <a:endParaRPr lang="en-US" dirty="0">
              <a:latin typeface="Candara" panose="020E0502030303020204" pitchFamily="34" charset="0"/>
            </a:endParaRPr>
          </a:p>
        </p:txBody>
      </p:sp>
    </p:spTree>
    <p:extLst>
      <p:ext uri="{BB962C8B-B14F-4D97-AF65-F5344CB8AC3E}">
        <p14:creationId xmlns:p14="http://schemas.microsoft.com/office/powerpoint/2010/main" val="208120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LCIF Five Year Goals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24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84238"/>
          </a:xfrm>
        </p:spPr>
        <p:txBody>
          <a:bodyPr>
            <a:normAutofit fontScale="90000"/>
          </a:bodyPr>
          <a:lstStyle/>
          <a:p>
            <a:r>
              <a:rPr lang="en-US" dirty="0" smtClean="0"/>
              <a:t/>
            </a:r>
            <a:br>
              <a:rPr lang="en-US" dirty="0" smtClean="0"/>
            </a:br>
            <a:r>
              <a:rPr lang="en-US" sz="3100" dirty="0">
                <a:solidFill>
                  <a:srgbClr val="073F88"/>
                </a:solidFill>
                <a:latin typeface="Candara" pitchFamily="34" charset="0"/>
              </a:rPr>
              <a:t>Donations from FY 2015-2016* June </a:t>
            </a:r>
            <a:r>
              <a:rPr lang="en-US" sz="3600" i="1" dirty="0">
                <a:solidFill>
                  <a:prstClr val="white"/>
                </a:solidFill>
                <a:latin typeface="Helvetica"/>
                <a:ea typeface="MS PGothic" pitchFamily="34" charset="-128"/>
                <a:cs typeface="Helvetica"/>
              </a:rPr>
              <a:t>30</a:t>
            </a:r>
            <a:r>
              <a:rPr lang="en-US" i="1" dirty="0">
                <a:solidFill>
                  <a:prstClr val="white"/>
                </a:solidFill>
                <a:latin typeface="Helvetica"/>
                <a:ea typeface="MS PGothic" pitchFamily="34" charset="-128"/>
                <a:cs typeface="Helvetica"/>
              </a:rPr>
              <a:t/>
            </a:r>
            <a:br>
              <a:rPr lang="en-US" i="1" dirty="0">
                <a:solidFill>
                  <a:prstClr val="white"/>
                </a:solidFill>
                <a:latin typeface="Helvetica"/>
                <a:ea typeface="MS PGothic" pitchFamily="34" charset="-128"/>
                <a:cs typeface="Helvetica"/>
              </a:rPr>
            </a:br>
            <a:r>
              <a:rPr lang="en-US" sz="2400" i="1" dirty="0"/>
              <a:t>*</a:t>
            </a:r>
            <a:r>
              <a:rPr lang="en-US" sz="2700" i="1" dirty="0">
                <a:solidFill>
                  <a:srgbClr val="073F88"/>
                </a:solidFill>
                <a:latin typeface="Candara" pitchFamily="34" charset="0"/>
              </a:rPr>
              <a:t>unaudited and figures in US$</a:t>
            </a:r>
          </a:p>
        </p:txBody>
      </p:sp>
      <p:graphicFrame>
        <p:nvGraphicFramePr>
          <p:cNvPr id="5" name="Diagram 4"/>
          <p:cNvGraphicFramePr/>
          <p:nvPr>
            <p:extLst>
              <p:ext uri="{D42A27DB-BD31-4B8C-83A1-F6EECF244321}">
                <p14:modId xmlns:p14="http://schemas.microsoft.com/office/powerpoint/2010/main" val="2024719126"/>
              </p:ext>
            </p:extLst>
          </p:nvPr>
        </p:nvGraphicFramePr>
        <p:xfrm>
          <a:off x="6858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14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Lions Clubs International Foundation</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3</a:t>
            </a:fld>
            <a:endParaRPr lang="en-US"/>
          </a:p>
        </p:txBody>
      </p:sp>
      <p:sp>
        <p:nvSpPr>
          <p:cNvPr id="3" name="Rectangle 2"/>
          <p:cNvSpPr/>
          <p:nvPr/>
        </p:nvSpPr>
        <p:spPr>
          <a:xfrm>
            <a:off x="990600" y="1598260"/>
            <a:ext cx="7086600" cy="1200329"/>
          </a:xfrm>
          <a:prstGeom prst="rect">
            <a:avLst/>
          </a:prstGeom>
        </p:spPr>
        <p:txBody>
          <a:bodyPr wrap="square">
            <a:spAutoFit/>
          </a:bodyPr>
          <a:lstStyle/>
          <a:p>
            <a:r>
              <a:rPr lang="en-US" b="1" i="1" dirty="0" smtClean="0"/>
              <a:t>Mission</a:t>
            </a:r>
            <a:r>
              <a:rPr lang="en-US" dirty="0" smtClean="0"/>
              <a:t>: </a:t>
            </a:r>
            <a:r>
              <a:rPr lang="en-US" dirty="0"/>
              <a:t>To support the efforts of Lions clubs and partners in serving communities locally and globally, giving hope and impacting lives through humanitarian service projects and </a:t>
            </a:r>
            <a:r>
              <a:rPr lang="en-US" dirty="0" smtClean="0"/>
              <a:t>grants.</a:t>
            </a:r>
          </a:p>
          <a:p>
            <a:endParaRPr lang="en-US" b="1" i="1" dirty="0" smtClean="0"/>
          </a:p>
        </p:txBody>
      </p:sp>
      <p:pic>
        <p:nvPicPr>
          <p:cNvPr id="5" name="Picture 2" descr="http://lionsdist410a.org.za/wp-content/uploads/2013/08/lcif_v2c-200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endParaRPr lang="en-US" dirty="0"/>
          </a:p>
        </p:txBody>
      </p:sp>
      <p:sp>
        <p:nvSpPr>
          <p:cNvPr id="23554" name="Title 1"/>
          <p:cNvSpPr>
            <a:spLocks noGrp="1"/>
          </p:cNvSpPr>
          <p:nvPr>
            <p:ph type="title"/>
          </p:nvPr>
        </p:nvSpPr>
        <p:spPr>
          <a:xfrm>
            <a:off x="1104900" y="228600"/>
            <a:ext cx="6934200" cy="808038"/>
          </a:xfrm>
        </p:spPr>
        <p:txBody>
          <a:bodyPr>
            <a:noAutofit/>
          </a:bodyPr>
          <a:lstStyle/>
          <a:p>
            <a:r>
              <a:rPr lang="en-US" altLang="en-US" sz="3600" dirty="0" smtClean="0">
                <a:solidFill>
                  <a:schemeClr val="bg1"/>
                </a:solidFill>
                <a:latin typeface="Arial" panose="020B0604020202020204" pitchFamily="34" charset="0"/>
                <a:cs typeface="Arial" panose="020B0604020202020204" pitchFamily="34" charset="0"/>
              </a:rPr>
              <a:t>LCIF’s Five Year Financial Goals</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vert="horz" lIns="91440" tIns="45720" rIns="91440" bIns="45720" rtlCol="0" anchor="ctr"/>
          <a:lstStyle/>
          <a:p>
            <a:pPr eaLnBrk="0" hangingPunct="0">
              <a:defRPr/>
            </a:pPr>
            <a:fld id="{93CDB60A-A9AB-490D-B0A5-84279A6787A1}" type="slidenum">
              <a:rPr lang="en-US" sz="1200" smtClean="0">
                <a:solidFill>
                  <a:schemeClr val="tx1">
                    <a:tint val="75000"/>
                  </a:schemeClr>
                </a:solidFill>
                <a:latin typeface="Arial" charset="0"/>
                <a:ea typeface="ＭＳ Ｐゴシック" charset="-128"/>
              </a:rPr>
              <a:pPr eaLnBrk="0" hangingPunct="0">
                <a:defRPr/>
              </a:pPr>
              <a:t>30</a:t>
            </a:fld>
            <a:endParaRPr lang="en-US" sz="1200" dirty="0">
              <a:solidFill>
                <a:schemeClr val="tx1">
                  <a:tint val="75000"/>
                </a:schemeClr>
              </a:solidFill>
              <a:latin typeface="Arial" charset="0"/>
              <a:ea typeface="ＭＳ Ｐゴシック" charset="-128"/>
            </a:endParaRPr>
          </a:p>
        </p:txBody>
      </p:sp>
      <p:grpSp>
        <p:nvGrpSpPr>
          <p:cNvPr id="10" name="Group 9"/>
          <p:cNvGrpSpPr/>
          <p:nvPr/>
        </p:nvGrpSpPr>
        <p:grpSpPr>
          <a:xfrm>
            <a:off x="762000" y="5257651"/>
            <a:ext cx="1440838" cy="800435"/>
            <a:chOff x="907861" y="617609"/>
            <a:chExt cx="617915" cy="238012"/>
          </a:xfrm>
          <a:scene3d>
            <a:camera prst="orthographicFront">
              <a:rot lat="0" lon="0" rev="0"/>
            </a:camera>
            <a:lightRig rig="threePt" dir="t">
              <a:rot lat="0" lon="0" rev="1200000"/>
            </a:lightRig>
          </a:scene3d>
        </p:grpSpPr>
        <p:sp>
          <p:nvSpPr>
            <p:cNvPr id="11" name="Rounded Rectangle 10"/>
            <p:cNvSpPr/>
            <p:nvPr/>
          </p:nvSpPr>
          <p:spPr>
            <a:xfrm>
              <a:off x="907861" y="617609"/>
              <a:ext cx="617915" cy="238012"/>
            </a:xfrm>
            <a:prstGeom prst="roundRect">
              <a:avLst>
                <a:gd name="adj" fmla="val 10000"/>
              </a:avLst>
            </a:prstGeom>
            <a:solidFill>
              <a:srgbClr val="808080">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Rounded Rectangle 4"/>
            <p:cNvSpPr/>
            <p:nvPr/>
          </p:nvSpPr>
          <p:spPr>
            <a:xfrm>
              <a:off x="914832" y="624580"/>
              <a:ext cx="603973" cy="224070"/>
            </a:xfrm>
            <a:prstGeom prst="rect">
              <a:avLst/>
            </a:prstGeom>
            <a:no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ea typeface="ＭＳ Ｐゴシック"/>
                </a:rPr>
                <a:t>US$ 35.7 million</a:t>
              </a:r>
            </a:p>
          </p:txBody>
        </p:sp>
      </p:grpSp>
      <p:grpSp>
        <p:nvGrpSpPr>
          <p:cNvPr id="13" name="Group 12"/>
          <p:cNvGrpSpPr/>
          <p:nvPr/>
        </p:nvGrpSpPr>
        <p:grpSpPr>
          <a:xfrm>
            <a:off x="2186583" y="4517968"/>
            <a:ext cx="1419425" cy="784897"/>
            <a:chOff x="907861" y="892239"/>
            <a:chExt cx="617915" cy="238012"/>
          </a:xfrm>
          <a:solidFill>
            <a:srgbClr val="808080">
              <a:lumMod val="75000"/>
            </a:srgbClr>
          </a:solidFill>
          <a:scene3d>
            <a:camera prst="orthographicFront">
              <a:rot lat="0" lon="0" rev="0"/>
            </a:camera>
            <a:lightRig rig="threePt" dir="t">
              <a:rot lat="0" lon="0" rev="1200000"/>
            </a:lightRig>
          </a:scene3d>
        </p:grpSpPr>
        <p:sp>
          <p:nvSpPr>
            <p:cNvPr id="14" name="Rounded Rectangle 13"/>
            <p:cNvSpPr/>
            <p:nvPr/>
          </p:nvSpPr>
          <p:spPr>
            <a:xfrm>
              <a:off x="907861" y="892239"/>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5" name="Rounded Rectangle 6"/>
            <p:cNvSpPr/>
            <p:nvPr/>
          </p:nvSpPr>
          <p:spPr>
            <a:xfrm>
              <a:off x="914832" y="899210"/>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ea typeface="ＭＳ Ｐゴシック"/>
                </a:rPr>
                <a:t>US$ 38.4 million</a:t>
              </a:r>
            </a:p>
          </p:txBody>
        </p:sp>
      </p:grpSp>
      <p:grpSp>
        <p:nvGrpSpPr>
          <p:cNvPr id="16" name="Group 15"/>
          <p:cNvGrpSpPr/>
          <p:nvPr/>
        </p:nvGrpSpPr>
        <p:grpSpPr>
          <a:xfrm>
            <a:off x="3577566" y="3739186"/>
            <a:ext cx="1422847" cy="853083"/>
            <a:chOff x="907861" y="1166868"/>
            <a:chExt cx="617915" cy="238012"/>
          </a:xfrm>
          <a:solidFill>
            <a:srgbClr val="808080">
              <a:lumMod val="75000"/>
            </a:srgbClr>
          </a:solidFill>
          <a:scene3d>
            <a:camera prst="orthographicFront">
              <a:rot lat="0" lon="0" rev="0"/>
            </a:camera>
            <a:lightRig rig="threePt" dir="t">
              <a:rot lat="0" lon="0" rev="1200000"/>
            </a:lightRig>
          </a:scene3d>
        </p:grpSpPr>
        <p:sp>
          <p:nvSpPr>
            <p:cNvPr id="17" name="Rounded Rectangle 16"/>
            <p:cNvSpPr/>
            <p:nvPr/>
          </p:nvSpPr>
          <p:spPr>
            <a:xfrm>
              <a:off x="907861" y="116686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8" name="Rounded Rectangle 8"/>
            <p:cNvSpPr/>
            <p:nvPr/>
          </p:nvSpPr>
          <p:spPr>
            <a:xfrm>
              <a:off x="914832" y="117383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ea typeface="ＭＳ Ｐゴシック"/>
                </a:rPr>
                <a:t>US$ 41.3 million</a:t>
              </a:r>
            </a:p>
          </p:txBody>
        </p:sp>
      </p:grpSp>
      <p:grpSp>
        <p:nvGrpSpPr>
          <p:cNvPr id="19" name="Group 18"/>
          <p:cNvGrpSpPr/>
          <p:nvPr/>
        </p:nvGrpSpPr>
        <p:grpSpPr>
          <a:xfrm>
            <a:off x="4984361" y="2962876"/>
            <a:ext cx="1419425" cy="812181"/>
            <a:chOff x="907861" y="1441498"/>
            <a:chExt cx="617915" cy="238012"/>
          </a:xfrm>
          <a:solidFill>
            <a:srgbClr val="808080">
              <a:lumMod val="75000"/>
            </a:srgbClr>
          </a:solidFill>
          <a:scene3d>
            <a:camera prst="orthographicFront">
              <a:rot lat="0" lon="0" rev="0"/>
            </a:camera>
            <a:lightRig rig="threePt" dir="t">
              <a:rot lat="0" lon="0" rev="1200000"/>
            </a:lightRig>
          </a:scene3d>
        </p:grpSpPr>
        <p:sp>
          <p:nvSpPr>
            <p:cNvPr id="20" name="Rounded Rectangle 19"/>
            <p:cNvSpPr/>
            <p:nvPr/>
          </p:nvSpPr>
          <p:spPr>
            <a:xfrm>
              <a:off x="907861" y="144149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1" name="Rounded Rectangle 10"/>
            <p:cNvSpPr/>
            <p:nvPr/>
          </p:nvSpPr>
          <p:spPr>
            <a:xfrm>
              <a:off x="914832" y="144846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ea typeface="ＭＳ Ｐゴシック"/>
                </a:rPr>
                <a:t>US$ 45.4 million</a:t>
              </a:r>
            </a:p>
          </p:txBody>
        </p:sp>
      </p:grpSp>
      <p:grpSp>
        <p:nvGrpSpPr>
          <p:cNvPr id="22" name="Group 21"/>
          <p:cNvGrpSpPr/>
          <p:nvPr/>
        </p:nvGrpSpPr>
        <p:grpSpPr>
          <a:xfrm>
            <a:off x="6344230" y="1959138"/>
            <a:ext cx="2244598" cy="1033951"/>
            <a:chOff x="907861" y="1716128"/>
            <a:chExt cx="617915" cy="238012"/>
          </a:xfrm>
          <a:solidFill>
            <a:srgbClr val="FF0000"/>
          </a:solidFill>
          <a:scene3d>
            <a:camera prst="orthographicFront">
              <a:rot lat="0" lon="0" rev="0"/>
            </a:camera>
            <a:lightRig rig="threePt" dir="t">
              <a:rot lat="0" lon="0" rev="1200000"/>
            </a:lightRig>
          </a:scene3d>
        </p:grpSpPr>
        <p:sp>
          <p:nvSpPr>
            <p:cNvPr id="23" name="Rounded Rectangle 22"/>
            <p:cNvSpPr/>
            <p:nvPr/>
          </p:nvSpPr>
          <p:spPr>
            <a:xfrm>
              <a:off x="907861" y="171612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4" name="Rounded Rectangle 12"/>
            <p:cNvSpPr/>
            <p:nvPr/>
          </p:nvSpPr>
          <p:spPr>
            <a:xfrm>
              <a:off x="914832" y="172309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Arial"/>
                  <a:ea typeface="ＭＳ Ｐゴシック"/>
                </a:rPr>
                <a:t>US$ 50 million</a:t>
              </a:r>
            </a:p>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Arial"/>
                  <a:ea typeface="ＭＳ Ｐゴシック"/>
                </a:rPr>
                <a:t>annually by 2018</a:t>
              </a:r>
            </a:p>
          </p:txBody>
        </p:sp>
      </p:grpSp>
      <p:pic>
        <p:nvPicPr>
          <p:cNvPr id="25" name="Picture 5" descr="http://www.clker.com/cliparts/E/1/x/w/P/P/walking-man-blac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74" y="2076222"/>
            <a:ext cx="984430" cy="1662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28600"/>
            <a:ext cx="8610600" cy="800219"/>
          </a:xfrm>
          <a:prstGeom prst="rect">
            <a:avLst/>
          </a:prstGeom>
          <a:noFill/>
        </p:spPr>
        <p:txBody>
          <a:bodyPr wrap="square" rtlCol="0">
            <a:spAutoFit/>
          </a:bodyPr>
          <a:lstStyle/>
          <a:p>
            <a:r>
              <a:rPr lang="en-US" sz="2800" b="1" dirty="0">
                <a:solidFill>
                  <a:srgbClr val="073F88"/>
                </a:solidFill>
                <a:latin typeface="Candara" pitchFamily="34" charset="0"/>
                <a:ea typeface="ヒラギノ角ゴ Pro W3" charset="0"/>
                <a:cs typeface="ヒラギノ角ゴ Pro W3" charset="0"/>
              </a:rPr>
              <a:t>LCIF Five Year Goals</a:t>
            </a:r>
          </a:p>
          <a:p>
            <a:endParaRPr lang="en-US" dirty="0"/>
          </a:p>
        </p:txBody>
      </p:sp>
    </p:spTree>
    <p:extLst>
      <p:ext uri="{BB962C8B-B14F-4D97-AF65-F5344CB8AC3E}">
        <p14:creationId xmlns:p14="http://schemas.microsoft.com/office/powerpoint/2010/main" val="265853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9450" y="152400"/>
            <a:ext cx="5924550" cy="5924550"/>
          </a:xfrm>
          <a:prstGeom prst="rect">
            <a:avLst/>
          </a:prstGeom>
        </p:spPr>
      </p:pic>
      <p:sp>
        <p:nvSpPr>
          <p:cNvPr id="2" name="Content Placeholder 1"/>
          <p:cNvSpPr>
            <a:spLocks noGrp="1"/>
          </p:cNvSpPr>
          <p:nvPr>
            <p:ph idx="1"/>
          </p:nvPr>
        </p:nvSpPr>
        <p:spPr>
          <a:xfrm>
            <a:off x="304800" y="1733550"/>
            <a:ext cx="3886200" cy="3390900"/>
          </a:xfrm>
        </p:spPr>
        <p:txBody>
          <a:bodyPr/>
          <a:lstStyle/>
          <a:p>
            <a:pPr marL="0" indent="0" algn="ctr">
              <a:buNone/>
            </a:pPr>
            <a:r>
              <a:rPr lang="en-US" sz="5400" dirty="0" smtClean="0"/>
              <a:t>Why does LCIF need to grow our support?</a:t>
            </a:r>
            <a:endParaRPr lang="en-US" sz="5400" dirty="0"/>
          </a:p>
        </p:txBody>
      </p:sp>
      <p:sp>
        <p:nvSpPr>
          <p:cNvPr id="3" name="Title 2"/>
          <p:cNvSpPr>
            <a:spLocks noGrp="1"/>
          </p:cNvSpPr>
          <p:nvPr>
            <p:ph type="title"/>
          </p:nvPr>
        </p:nvSpPr>
        <p:spPr/>
        <p:txBody>
          <a:bodyPr/>
          <a:lstStyle/>
          <a:p>
            <a:r>
              <a:rPr lang="en-US" dirty="0" smtClean="0">
                <a:latin typeface="Candara" panose="020E0502030303020204" pitchFamily="34" charset="0"/>
              </a:rPr>
              <a:t>Case for Support	</a:t>
            </a:r>
            <a:endParaRPr lang="en-US" dirty="0">
              <a:latin typeface="Candara" panose="020E0502030303020204" pitchFamily="34" charset="0"/>
            </a:endParaRPr>
          </a:p>
        </p:txBody>
      </p:sp>
    </p:spTree>
    <p:extLst>
      <p:ext uri="{BB962C8B-B14F-4D97-AF65-F5344CB8AC3E}">
        <p14:creationId xmlns:p14="http://schemas.microsoft.com/office/powerpoint/2010/main" val="1832992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73F88"/>
                </a:solidFill>
                <a:latin typeface="Candara" pitchFamily="34" charset="0"/>
              </a:rPr>
              <a:t>Case for Support</a:t>
            </a:r>
          </a:p>
        </p:txBody>
      </p:sp>
      <p:graphicFrame>
        <p:nvGraphicFramePr>
          <p:cNvPr id="6" name="Chart 5"/>
          <p:cNvGraphicFramePr>
            <a:graphicFrameLocks/>
          </p:cNvGraphicFramePr>
          <p:nvPr>
            <p:extLst>
              <p:ext uri="{D42A27DB-BD31-4B8C-83A1-F6EECF244321}">
                <p14:modId xmlns:p14="http://schemas.microsoft.com/office/powerpoint/2010/main" val="1485378779"/>
              </p:ext>
            </p:extLst>
          </p:nvPr>
        </p:nvGraphicFramePr>
        <p:xfrm>
          <a:off x="381000" y="1066800"/>
          <a:ext cx="8458199"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893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LCIF Updates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52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01650"/>
            <a:ext cx="1955319" cy="19458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73" y="4024745"/>
            <a:ext cx="1941576" cy="19368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045" y="4038600"/>
            <a:ext cx="1941576" cy="19368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02" y="1701651"/>
            <a:ext cx="1955319" cy="19458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708" y="2448090"/>
            <a:ext cx="3148584" cy="2398776"/>
          </a:xfrm>
          <a:prstGeom prst="rect">
            <a:avLst/>
          </a:prstGeom>
        </p:spPr>
      </p:pic>
      <p:sp>
        <p:nvSpPr>
          <p:cNvPr id="1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Centennial Service Challenge</a:t>
            </a:r>
          </a:p>
        </p:txBody>
      </p:sp>
    </p:spTree>
    <p:extLst>
      <p:ext uri="{BB962C8B-B14F-4D97-AF65-F5344CB8AC3E}">
        <p14:creationId xmlns:p14="http://schemas.microsoft.com/office/powerpoint/2010/main" val="3733231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Centennial Service Challenge</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865" y="1219200"/>
            <a:ext cx="6942342" cy="48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0"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27908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Centennial Service Challenge</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627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43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2400"/>
            <a:ext cx="8229600" cy="685800"/>
          </a:xfrm>
        </p:spPr>
        <p:txBody>
          <a:bodyPr/>
          <a:lstStyle/>
          <a:p>
            <a:r>
              <a:rPr lang="en-US" dirty="0">
                <a:solidFill>
                  <a:srgbClr val="073F88"/>
                </a:solidFill>
                <a:latin typeface="Candara" pitchFamily="34" charset="0"/>
              </a:rPr>
              <a:t>C</a:t>
            </a:r>
            <a:r>
              <a:rPr lang="en-US" dirty="0" smtClean="0">
                <a:solidFill>
                  <a:srgbClr val="073F88"/>
                </a:solidFill>
                <a:latin typeface="Candara" pitchFamily="34" charset="0"/>
              </a:rPr>
              <a:t>entennial </a:t>
            </a:r>
            <a:r>
              <a:rPr lang="en-US" dirty="0">
                <a:solidFill>
                  <a:srgbClr val="073F88"/>
                </a:solidFill>
                <a:latin typeface="Candara" pitchFamily="34" charset="0"/>
              </a:rPr>
              <a:t>Service Challenge</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78196"/>
            <a:ext cx="6948486" cy="49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6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0"/>
            <a:ext cx="8229600" cy="4525963"/>
          </a:xfrm>
        </p:spPr>
        <p:txBody>
          <a:bodyPr>
            <a:normAutofit/>
          </a:bodyPr>
          <a:lstStyle/>
          <a:p>
            <a:pPr marL="0" indent="0">
              <a:buNone/>
            </a:pPr>
            <a:r>
              <a:rPr lang="en-US" dirty="0"/>
              <a:t>Beginning July 1, 2016:</a:t>
            </a:r>
            <a:endParaRPr lang="en-US" sz="2400" dirty="0"/>
          </a:p>
          <a:p>
            <a:pPr lvl="0"/>
            <a:r>
              <a:rPr lang="en-US" dirty="0" smtClean="0"/>
              <a:t>Giving Criteria: </a:t>
            </a:r>
            <a:endParaRPr lang="en-US" sz="2800" dirty="0"/>
          </a:p>
          <a:p>
            <a:pPr lvl="1"/>
            <a:r>
              <a:rPr lang="en-US" dirty="0"/>
              <a:t>US$20 		Bronze pin</a:t>
            </a:r>
            <a:endParaRPr lang="en-US" sz="2400" dirty="0"/>
          </a:p>
          <a:p>
            <a:pPr lvl="1"/>
            <a:r>
              <a:rPr lang="en-US" dirty="0"/>
              <a:t>US$50		Silver pin</a:t>
            </a:r>
            <a:endParaRPr lang="en-US" sz="2400" dirty="0"/>
          </a:p>
          <a:p>
            <a:pPr lvl="1"/>
            <a:r>
              <a:rPr lang="en-US" dirty="0"/>
              <a:t>US$100 		Gold </a:t>
            </a:r>
            <a:r>
              <a:rPr lang="en-US" dirty="0" smtClean="0"/>
              <a:t>pin</a:t>
            </a:r>
            <a:endParaRPr lang="en-US" sz="2800" dirty="0"/>
          </a:p>
          <a:p>
            <a:pPr lvl="0"/>
            <a:r>
              <a:rPr lang="en-US" dirty="0">
                <a:solidFill>
                  <a:srgbClr val="FF0000"/>
                </a:solidFill>
              </a:rPr>
              <a:t>Every donation will qualify for both Contributing Member and Melvin Jones Fellowship </a:t>
            </a:r>
            <a:r>
              <a:rPr lang="en-US" dirty="0" smtClean="0">
                <a:solidFill>
                  <a:srgbClr val="FF0000"/>
                </a:solidFill>
              </a:rPr>
              <a:t>credit</a:t>
            </a:r>
            <a:endParaRPr lang="en-US" sz="2800" dirty="0">
              <a:solidFill>
                <a:srgbClr val="FF0000"/>
              </a:solidFill>
            </a:endParaRPr>
          </a:p>
          <a:p>
            <a:pPr lvl="0"/>
            <a:r>
              <a:rPr lang="en-US" dirty="0" smtClean="0"/>
              <a:t>Pins will </a:t>
            </a:r>
            <a:r>
              <a:rPr lang="en-US" dirty="0"/>
              <a:t>not be sent </a:t>
            </a:r>
            <a:r>
              <a:rPr lang="en-US" dirty="0" smtClean="0"/>
              <a:t>automatically</a:t>
            </a:r>
            <a:r>
              <a:rPr lang="en-US" dirty="0"/>
              <a:t> </a:t>
            </a:r>
            <a:endParaRPr lang="en-US" sz="2800" dirty="0"/>
          </a:p>
          <a:p>
            <a:pPr lvl="0"/>
            <a:r>
              <a:rPr lang="en-US" dirty="0"/>
              <a:t>All clubs where each individual has given US$20 or more will qualify as a 100% Contributing Member </a:t>
            </a:r>
            <a:r>
              <a:rPr lang="en-US" dirty="0" smtClean="0"/>
              <a:t>club</a:t>
            </a:r>
          </a:p>
          <a:p>
            <a:pPr marL="0" lvl="0" indent="0">
              <a:buNone/>
            </a:pPr>
            <a:r>
              <a:rPr lang="en-US" dirty="0"/>
              <a:t> </a:t>
            </a:r>
            <a:endParaRPr lang="en-US" sz="2800" dirty="0"/>
          </a:p>
          <a:p>
            <a:endParaRPr lang="en-US" dirty="0"/>
          </a:p>
        </p:txBody>
      </p:sp>
      <p:sp>
        <p:nvSpPr>
          <p:cNvPr id="2" name="Title 1"/>
          <p:cNvSpPr>
            <a:spLocks noGrp="1"/>
          </p:cNvSpPr>
          <p:nvPr>
            <p:ph type="title"/>
          </p:nvPr>
        </p:nvSpPr>
        <p:spPr>
          <a:xfrm>
            <a:off x="457200" y="152400"/>
            <a:ext cx="8229600" cy="914400"/>
          </a:xfrm>
        </p:spPr>
        <p:txBody>
          <a:bodyPr/>
          <a:lstStyle/>
          <a:p>
            <a:r>
              <a:rPr lang="en-US" dirty="0">
                <a:solidFill>
                  <a:srgbClr val="073F88"/>
                </a:solidFill>
                <a:latin typeface="Candara" pitchFamily="34" charset="0"/>
              </a:rPr>
              <a:t>Contributing Member Program</a:t>
            </a:r>
          </a:p>
        </p:txBody>
      </p:sp>
      <p:pic>
        <p:nvPicPr>
          <p:cNvPr id="6" name="Picture 5"/>
          <p:cNvPicPr/>
          <p:nvPr/>
        </p:nvPicPr>
        <p:blipFill rotWithShape="1">
          <a:blip r:embed="rId3"/>
          <a:srcRect b="11111"/>
          <a:stretch/>
        </p:blipFill>
        <p:spPr bwMode="auto">
          <a:xfrm>
            <a:off x="2181224" y="1447800"/>
            <a:ext cx="4448175" cy="129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798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
        <p:nvSpPr>
          <p:cNvPr id="2" name="Content Placeholder 1"/>
          <p:cNvSpPr>
            <a:spLocks noGrp="1"/>
          </p:cNvSpPr>
          <p:nvPr>
            <p:ph idx="1"/>
          </p:nvPr>
        </p:nvSpPr>
        <p:spPr>
          <a:xfrm>
            <a:off x="4572000" y="838200"/>
            <a:ext cx="4572000" cy="5181600"/>
          </a:xfrm>
        </p:spPr>
        <p:txBody>
          <a:bodyPr/>
          <a:lstStyle/>
          <a:p>
            <a:r>
              <a:rPr lang="en-US" sz="2800" dirty="0"/>
              <a:t>Contributing Member </a:t>
            </a:r>
            <a:r>
              <a:rPr lang="en-US" sz="2800" dirty="0" smtClean="0"/>
              <a:t>Program</a:t>
            </a:r>
          </a:p>
          <a:p>
            <a:pPr lvl="1"/>
            <a:r>
              <a:rPr lang="en-US" sz="2800" dirty="0" smtClean="0"/>
              <a:t>All contributions are MJF eligible</a:t>
            </a:r>
          </a:p>
          <a:p>
            <a:pPr lvl="1"/>
            <a:endParaRPr lang="en-US" sz="800" dirty="0"/>
          </a:p>
          <a:p>
            <a:r>
              <a:rPr lang="en-US" sz="2800" dirty="0" smtClean="0"/>
              <a:t>MJF/PMJF</a:t>
            </a:r>
          </a:p>
          <a:p>
            <a:endParaRPr lang="en-US" sz="800" dirty="0"/>
          </a:p>
          <a:p>
            <a:r>
              <a:rPr lang="en-US" sz="2800" dirty="0"/>
              <a:t>Friend of Humanity </a:t>
            </a:r>
            <a:r>
              <a:rPr lang="en-US" sz="2800" dirty="0" smtClean="0"/>
              <a:t>Award</a:t>
            </a:r>
          </a:p>
          <a:p>
            <a:endParaRPr lang="en-US" sz="800" dirty="0"/>
          </a:p>
          <a:p>
            <a:r>
              <a:rPr lang="en-US" sz="2800" dirty="0"/>
              <a:t>LCIF Helping Hands </a:t>
            </a:r>
            <a:r>
              <a:rPr lang="en-US" sz="2800" dirty="0" smtClean="0"/>
              <a:t>Award</a:t>
            </a:r>
          </a:p>
          <a:p>
            <a:endParaRPr lang="en-US" sz="800" dirty="0"/>
          </a:p>
          <a:p>
            <a:r>
              <a:rPr lang="en-US" sz="2800" dirty="0"/>
              <a:t>Humanitarian </a:t>
            </a:r>
            <a:r>
              <a:rPr lang="en-US" sz="2800" dirty="0" smtClean="0"/>
              <a:t>Partners</a:t>
            </a:r>
            <a:endParaRPr lang="en-US" sz="2800" dirty="0"/>
          </a:p>
        </p:txBody>
      </p:sp>
      <p:sp>
        <p:nvSpPr>
          <p:cNvPr id="3" name="Title 2"/>
          <p:cNvSpPr>
            <a:spLocks noGrp="1"/>
          </p:cNvSpPr>
          <p:nvPr>
            <p:ph type="title"/>
          </p:nvPr>
        </p:nvSpPr>
        <p:spPr/>
        <p:txBody>
          <a:bodyPr/>
          <a:lstStyle/>
          <a:p>
            <a:r>
              <a:rPr lang="en-US" sz="3200" dirty="0">
                <a:latin typeface="Candara" panose="020E0502030303020204" pitchFamily="34" charset="0"/>
              </a:rPr>
              <a:t>Individual Recognition</a:t>
            </a:r>
          </a:p>
        </p:txBody>
      </p:sp>
    </p:spTree>
    <p:extLst>
      <p:ext uri="{BB962C8B-B14F-4D97-AF65-F5344CB8AC3E}">
        <p14:creationId xmlns:p14="http://schemas.microsoft.com/office/powerpoint/2010/main" val="157994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999" y="762000"/>
            <a:ext cx="8482475" cy="5410200"/>
          </a:xfrm>
        </p:spPr>
      </p:pic>
      <p:sp>
        <p:nvSpPr>
          <p:cNvPr id="4" name="Title 3"/>
          <p:cNvSpPr>
            <a:spLocks noGrp="1"/>
          </p:cNvSpPr>
          <p:nvPr>
            <p:ph type="title"/>
          </p:nvPr>
        </p:nvSpPr>
        <p:spPr/>
        <p:txBody>
          <a:bodyPr/>
          <a:lstStyle/>
          <a:p>
            <a:r>
              <a:rPr lang="en-US" dirty="0">
                <a:latin typeface="Candara" panose="020E0502030303020204" pitchFamily="34" charset="0"/>
              </a:rPr>
              <a:t>LCIF Governing Structure</a:t>
            </a:r>
          </a:p>
        </p:txBody>
      </p:sp>
    </p:spTree>
    <p:extLst>
      <p:ext uri="{BB962C8B-B14F-4D97-AF65-F5344CB8AC3E}">
        <p14:creationId xmlns:p14="http://schemas.microsoft.com/office/powerpoint/2010/main" val="3394461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760" y="838200"/>
            <a:ext cx="4572000" cy="5181600"/>
          </a:xfrm>
        </p:spPr>
        <p:txBody>
          <a:bodyPr/>
          <a:lstStyle/>
          <a:p>
            <a:r>
              <a:rPr lang="en-US" sz="2800" dirty="0"/>
              <a:t>Top 5 Clubs certificates</a:t>
            </a:r>
          </a:p>
          <a:p>
            <a:pPr lvl="1"/>
            <a:r>
              <a:rPr lang="en-US" sz="2800" dirty="0"/>
              <a:t>Total donations</a:t>
            </a:r>
          </a:p>
          <a:p>
            <a:pPr lvl="1"/>
            <a:r>
              <a:rPr lang="en-US" sz="2800" dirty="0"/>
              <a:t>Per member </a:t>
            </a:r>
            <a:r>
              <a:rPr lang="en-US" sz="2800" dirty="0" smtClean="0"/>
              <a:t>average</a:t>
            </a:r>
          </a:p>
          <a:p>
            <a:pPr lvl="1"/>
            <a:endParaRPr lang="en-US" sz="800" dirty="0"/>
          </a:p>
          <a:p>
            <a:r>
              <a:rPr lang="en-US" sz="2800" dirty="0"/>
              <a:t>Top 5 Districts certificates</a:t>
            </a:r>
          </a:p>
          <a:p>
            <a:pPr lvl="1"/>
            <a:r>
              <a:rPr lang="en-US" sz="2800" dirty="0"/>
              <a:t>Total donations</a:t>
            </a:r>
          </a:p>
          <a:p>
            <a:pPr lvl="1"/>
            <a:r>
              <a:rPr lang="en-US" sz="2800" dirty="0"/>
              <a:t>Per member </a:t>
            </a:r>
            <a:r>
              <a:rPr lang="en-US" sz="2800" dirty="0" smtClean="0"/>
              <a:t>average</a:t>
            </a:r>
          </a:p>
          <a:p>
            <a:pPr lvl="1"/>
            <a:endParaRPr lang="en-US" sz="800" dirty="0"/>
          </a:p>
          <a:p>
            <a:r>
              <a:rPr lang="en-US" sz="2800" dirty="0"/>
              <a:t>Top </a:t>
            </a:r>
            <a:r>
              <a:rPr lang="en-US" sz="2800" dirty="0" smtClean="0"/>
              <a:t>5 </a:t>
            </a:r>
            <a:r>
              <a:rPr lang="en-US" sz="2800" dirty="0"/>
              <a:t>Multiple Districts certificates</a:t>
            </a:r>
          </a:p>
          <a:p>
            <a:pPr lvl="1"/>
            <a:r>
              <a:rPr lang="en-US" sz="2800" dirty="0"/>
              <a:t>Total donations</a:t>
            </a:r>
          </a:p>
          <a:p>
            <a:pPr lvl="1"/>
            <a:r>
              <a:rPr lang="en-US" sz="2800" dirty="0"/>
              <a:t>Per member </a:t>
            </a:r>
            <a:r>
              <a:rPr lang="en-US" sz="2800" dirty="0" smtClean="0"/>
              <a:t>average</a:t>
            </a:r>
            <a:endParaRPr lang="en-US" sz="2800" dirty="0"/>
          </a:p>
        </p:txBody>
      </p:sp>
      <p:sp>
        <p:nvSpPr>
          <p:cNvPr id="3" name="Title 2"/>
          <p:cNvSpPr>
            <a:spLocks noGrp="1"/>
          </p:cNvSpPr>
          <p:nvPr>
            <p:ph type="title"/>
          </p:nvPr>
        </p:nvSpPr>
        <p:spPr/>
        <p:txBody>
          <a:bodyPr/>
          <a:lstStyle/>
          <a:p>
            <a:r>
              <a:rPr lang="en-US" sz="3200" dirty="0">
                <a:latin typeface="Candara" panose="020E0502030303020204" pitchFamily="34" charset="0"/>
              </a:rPr>
              <a:t>End of Year Recognition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550973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171700"/>
            <a:ext cx="4572000" cy="2514600"/>
          </a:xfrm>
        </p:spPr>
        <p:txBody>
          <a:bodyPr/>
          <a:lstStyle/>
          <a:p>
            <a:r>
              <a:rPr lang="en-US" sz="2800" dirty="0"/>
              <a:t>Club </a:t>
            </a:r>
            <a:r>
              <a:rPr lang="en-US" sz="2800" dirty="0" smtClean="0"/>
              <a:t>plaque / patch / chevron </a:t>
            </a:r>
          </a:p>
          <a:p>
            <a:endParaRPr lang="en-US" sz="800" dirty="0" smtClean="0"/>
          </a:p>
          <a:p>
            <a:r>
              <a:rPr lang="en-US" sz="2800" dirty="0" smtClean="0"/>
              <a:t>100 </a:t>
            </a:r>
            <a:r>
              <a:rPr lang="en-US" sz="2800" dirty="0"/>
              <a:t>Percent MJF Banner </a:t>
            </a:r>
            <a:endParaRPr lang="en-US" sz="2800" dirty="0" smtClean="0"/>
          </a:p>
          <a:p>
            <a:endParaRPr lang="en-US" sz="800" dirty="0" smtClean="0"/>
          </a:p>
          <a:p>
            <a:r>
              <a:rPr lang="en-US" sz="2800" dirty="0" smtClean="0"/>
              <a:t>100 </a:t>
            </a:r>
            <a:r>
              <a:rPr lang="en-US" sz="2800" dirty="0"/>
              <a:t>Percent Contributing Member banner </a:t>
            </a:r>
            <a:r>
              <a:rPr lang="en-US" sz="2800" dirty="0" smtClean="0"/>
              <a:t>patch</a:t>
            </a:r>
            <a:endParaRPr lang="en-US" dirty="0"/>
          </a:p>
        </p:txBody>
      </p:sp>
      <p:sp>
        <p:nvSpPr>
          <p:cNvPr id="3" name="Title 2"/>
          <p:cNvSpPr>
            <a:spLocks noGrp="1"/>
          </p:cNvSpPr>
          <p:nvPr>
            <p:ph type="title"/>
          </p:nvPr>
        </p:nvSpPr>
        <p:spPr/>
        <p:txBody>
          <a:bodyPr/>
          <a:lstStyle/>
          <a:p>
            <a:r>
              <a:rPr lang="en-US" sz="3200" dirty="0">
                <a:latin typeface="Candara" panose="020E0502030303020204" pitchFamily="34" charset="0"/>
              </a:rPr>
              <a:t>Club Recognition</a:t>
            </a:r>
            <a:r>
              <a:rPr lang="en-US" dirty="0" smtClean="0">
                <a:latin typeface="Candara" panose="020E0502030303020204" pitchFamily="34" charset="0"/>
              </a:rPr>
              <a:t>	</a:t>
            </a:r>
            <a:endParaRPr lang="en-US" dirty="0">
              <a:latin typeface="Candara" panose="020E05020303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151263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Candara" panose="020E0502030303020204" pitchFamily="34" charset="0"/>
              </a:rPr>
              <a:t>Club Giving </a:t>
            </a:r>
            <a:r>
              <a:rPr lang="en-US" dirty="0" smtClean="0">
                <a:solidFill>
                  <a:schemeClr val="bg1"/>
                </a:solidFill>
              </a:rPr>
              <a:t>Patches</a:t>
            </a:r>
            <a:endParaRPr lang="en-US" dirty="0">
              <a:solidFill>
                <a:schemeClr val="bg1"/>
              </a:solidFill>
            </a:endParaRPr>
          </a:p>
        </p:txBody>
      </p:sp>
      <p:sp>
        <p:nvSpPr>
          <p:cNvPr id="8"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783" y="990600"/>
            <a:ext cx="5538787" cy="49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9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Insert picture or text here</a:t>
            </a:r>
            <a:endParaRPr lang="en-US" dirty="0"/>
          </a:p>
        </p:txBody>
      </p:sp>
      <p:sp>
        <p:nvSpPr>
          <p:cNvPr id="3" name="Title 2"/>
          <p:cNvSpPr>
            <a:spLocks noGrp="1"/>
          </p:cNvSpPr>
          <p:nvPr>
            <p:ph type="title"/>
          </p:nvPr>
        </p:nvSpPr>
        <p:spPr/>
        <p:txBody>
          <a:bodyPr/>
          <a:lstStyle/>
          <a:p>
            <a:r>
              <a:rPr lang="en-US" dirty="0">
                <a:solidFill>
                  <a:srgbClr val="073F88"/>
                </a:solidFill>
                <a:latin typeface="Candara" pitchFamily="34" charset="0"/>
              </a:rPr>
              <a:t>Optional Personal Story</a:t>
            </a:r>
          </a:p>
        </p:txBody>
      </p:sp>
    </p:spTree>
    <p:extLst>
      <p:ext uri="{BB962C8B-B14F-4D97-AF65-F5344CB8AC3E}">
        <p14:creationId xmlns:p14="http://schemas.microsoft.com/office/powerpoint/2010/main" val="311714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57784" y="1219200"/>
            <a:ext cx="3425952" cy="2286000"/>
          </a:xfrm>
        </p:spPr>
      </p:pic>
      <p:pic>
        <p:nvPicPr>
          <p:cNvPr id="7" name="Content Placeholder 6"/>
          <p:cNvPicPr>
            <a:picLocks noGrp="1" noChangeAspect="1"/>
          </p:cNvPicPr>
          <p:nvPr>
            <p:ph sz="half" idx="10"/>
          </p:nvPr>
        </p:nvPicPr>
        <p:blipFill>
          <a:blip r:embed="rId4" cstate="email">
            <a:extLst>
              <a:ext uri="{28A0092B-C50C-407E-A947-70E740481C1C}">
                <a14:useLocalDpi xmlns:a14="http://schemas.microsoft.com/office/drawing/2010/main" val="0"/>
              </a:ext>
            </a:extLst>
          </a:blip>
          <a:stretch>
            <a:fillRect/>
          </a:stretch>
        </p:blipFill>
        <p:spPr>
          <a:xfrm>
            <a:off x="4800600" y="838200"/>
            <a:ext cx="3541776" cy="4724400"/>
          </a:xfrm>
        </p:spPr>
      </p:pic>
      <p:sp>
        <p:nvSpPr>
          <p:cNvPr id="4" name="Title 3"/>
          <p:cNvSpPr>
            <a:spLocks noGrp="1"/>
          </p:cNvSpPr>
          <p:nvPr>
            <p:ph type="title"/>
          </p:nvPr>
        </p:nvSpPr>
        <p:spPr/>
        <p:txBody>
          <a:bodyPr/>
          <a:lstStyle/>
          <a:p>
            <a:r>
              <a:rPr lang="en-US" dirty="0" smtClean="0"/>
              <a:t>Enriching Lives</a:t>
            </a:r>
            <a:endParaRPr lang="en-US" dirty="0"/>
          </a:p>
        </p:txBody>
      </p:sp>
      <p:sp>
        <p:nvSpPr>
          <p:cNvPr id="6" name="Rectangle 5"/>
          <p:cNvSpPr/>
          <p:nvPr/>
        </p:nvSpPr>
        <p:spPr>
          <a:xfrm>
            <a:off x="-15240" y="3886200"/>
            <a:ext cx="4572000" cy="2246769"/>
          </a:xfrm>
          <a:prstGeom prst="rect">
            <a:avLst/>
          </a:prstGeom>
        </p:spPr>
        <p:txBody>
          <a:bodyPr>
            <a:spAutoFit/>
          </a:bodyPr>
          <a:lstStyle/>
          <a:p>
            <a:pPr algn="ctr">
              <a:spcBef>
                <a:spcPct val="50000"/>
              </a:spcBef>
            </a:pPr>
            <a:r>
              <a:rPr lang="en-US" sz="2800" b="1" dirty="0">
                <a:solidFill>
                  <a:srgbClr val="00338D"/>
                </a:solidFill>
                <a:latin typeface="Candara" panose="020E0502030303020204" pitchFamily="34" charset="0"/>
              </a:rPr>
              <a:t>WE ARE COMPASSIONATE AND CARING </a:t>
            </a:r>
            <a:br>
              <a:rPr lang="en-US" sz="2800" b="1" dirty="0">
                <a:solidFill>
                  <a:srgbClr val="00338D"/>
                </a:solidFill>
                <a:latin typeface="Candara" panose="020E0502030303020204" pitchFamily="34" charset="0"/>
              </a:rPr>
            </a:br>
            <a:r>
              <a:rPr lang="en-US" sz="2800" b="1" dirty="0" smtClean="0">
                <a:solidFill>
                  <a:srgbClr val="00338D"/>
                </a:solidFill>
                <a:latin typeface="Candara" panose="020E0502030303020204" pitchFamily="34" charset="0"/>
              </a:rPr>
              <a:t>We enrich </a:t>
            </a:r>
            <a:r>
              <a:rPr lang="en-US" sz="2800" b="1" dirty="0">
                <a:solidFill>
                  <a:srgbClr val="00338D"/>
                </a:solidFill>
                <a:latin typeface="Candara" panose="020E0502030303020204" pitchFamily="34" charset="0"/>
              </a:rPr>
              <a:t>lives in communities all over the world!</a:t>
            </a:r>
          </a:p>
        </p:txBody>
      </p:sp>
    </p:spTree>
    <p:extLst>
      <p:ext uri="{BB962C8B-B14F-4D97-AF65-F5344CB8AC3E}">
        <p14:creationId xmlns:p14="http://schemas.microsoft.com/office/powerpoint/2010/main" val="4083664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g_white_mosaic"/>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766A62"/>
          </a:solidFill>
          <a:ln w="9525">
            <a:noFill/>
            <a:miter lim="800000"/>
            <a:headEnd/>
            <a:tailEnd/>
          </a:ln>
        </p:spPr>
      </p:pic>
      <p:pic>
        <p:nvPicPr>
          <p:cNvPr id="9234" name="Picture 18" descr="O:\Foundation\Division\Photos\Youth\Denver, CO\Little Boy with Lions Flag 2 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2362201"/>
            <a:ext cx="1600200" cy="2133600"/>
          </a:xfrm>
          <a:prstGeom prst="rect">
            <a:avLst/>
          </a:prstGeom>
          <a:ln>
            <a:noFill/>
          </a:ln>
          <a:effectLst>
            <a:softEdge rad="112500"/>
          </a:effectLst>
        </p:spPr>
      </p:pic>
      <p:pic>
        <p:nvPicPr>
          <p:cNvPr id="9236" name="Picture 20" descr="O:\Foundation\Division\Photos\Special Olympics\Boise, ID\SO Boise Opening ey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0800" y="2362200"/>
            <a:ext cx="2286000" cy="2116137"/>
          </a:xfrm>
          <a:prstGeom prst="rect">
            <a:avLst/>
          </a:prstGeom>
          <a:ln>
            <a:noFill/>
          </a:ln>
          <a:effectLst>
            <a:softEdge rad="112500"/>
          </a:effectLst>
        </p:spPr>
      </p:pic>
      <p:pic>
        <p:nvPicPr>
          <p:cNvPr id="9232" name="Picture 16" descr="O:\Foundation\Division\Photos\Sight\LWSD China 2011\Shenzhen\DSC_04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0"/>
            <a:ext cx="2438400" cy="2362200"/>
          </a:xfrm>
          <a:prstGeom prst="rect">
            <a:avLst/>
          </a:prstGeom>
          <a:ln>
            <a:noFill/>
          </a:ln>
          <a:effectLst>
            <a:softEdge rad="112500"/>
          </a:effectLst>
        </p:spPr>
      </p:pic>
      <p:pic>
        <p:nvPicPr>
          <p:cNvPr id="9228" name="Picture 12" descr="O:\Foundation\Division\Photos\Youth - Lions Quest\Lions Quest-Memphis\CIMG31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362200"/>
            <a:ext cx="2641600" cy="2133600"/>
          </a:xfrm>
          <a:prstGeom prst="rect">
            <a:avLst/>
          </a:prstGeom>
          <a:ln>
            <a:noFill/>
          </a:ln>
          <a:effectLst>
            <a:softEdge rad="112500"/>
          </a:effectLst>
        </p:spPr>
      </p:pic>
      <p:pic>
        <p:nvPicPr>
          <p:cNvPr id="9229" name="Picture 13" descr="O:\Foundation\Division\Photos\Youth - Lions Quest\YTH_SiemReap_001 -2.jpg"/>
          <p:cNvPicPr>
            <a:picLocks noChangeAspect="1" noChangeArrowheads="1"/>
          </p:cNvPicPr>
          <p:nvPr/>
        </p:nvPicPr>
        <p:blipFill>
          <a:blip r:embed="rId8" cstate="screen">
            <a:extLst>
              <a:ext uri="{28A0092B-C50C-407E-A947-70E740481C1C}">
                <a14:useLocalDpi xmlns:a14="http://schemas.microsoft.com/office/drawing/2010/main"/>
              </a:ext>
            </a:extLst>
          </a:blip>
          <a:srcRect b="6452"/>
          <a:stretch>
            <a:fillRect/>
          </a:stretch>
        </p:blipFill>
        <p:spPr bwMode="auto">
          <a:xfrm>
            <a:off x="6324599" y="2362200"/>
            <a:ext cx="2819401" cy="2209800"/>
          </a:xfrm>
          <a:prstGeom prst="rect">
            <a:avLst/>
          </a:prstGeom>
          <a:ln>
            <a:noFill/>
          </a:ln>
          <a:effectLst>
            <a:softEdge rad="112500"/>
          </a:effectLst>
        </p:spPr>
      </p:pic>
      <p:pic>
        <p:nvPicPr>
          <p:cNvPr id="9227" name="Picture 11" descr="O:\Foundation\Division\Photos\Special Olympics\MedFest Chicago 2011\6192112093_1b4082b398_z.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8800" y="4419600"/>
            <a:ext cx="2878931" cy="2438400"/>
          </a:xfrm>
          <a:prstGeom prst="rect">
            <a:avLst/>
          </a:prstGeom>
          <a:ln>
            <a:noFill/>
          </a:ln>
          <a:effectLst>
            <a:softEdge rad="112500"/>
          </a:effectLst>
        </p:spPr>
      </p:pic>
      <p:pic>
        <p:nvPicPr>
          <p:cNvPr id="9224" name="Picture 8" descr="O:\Foundation\Division\Photos\Measles\Nepal Feb 2012\Nicole\IMG_062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48200" y="4419600"/>
            <a:ext cx="1676400" cy="2438400"/>
          </a:xfrm>
          <a:prstGeom prst="rect">
            <a:avLst/>
          </a:prstGeom>
          <a:ln>
            <a:noFill/>
          </a:ln>
          <a:effectLst>
            <a:softEdge rad="112500"/>
          </a:effectLst>
        </p:spPr>
      </p:pic>
      <p:pic>
        <p:nvPicPr>
          <p:cNvPr id="9233" name="Picture 17" descr="O:\Foundation\Division\Photos\Sight\Hospital in Nidadavole India Dec 06\Patients\Dr with large group of thankful women patient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7600" y="0"/>
            <a:ext cx="1676400" cy="2362200"/>
          </a:xfrm>
          <a:prstGeom prst="rect">
            <a:avLst/>
          </a:prstGeom>
          <a:ln>
            <a:noFill/>
          </a:ln>
          <a:effectLst>
            <a:softEdge rad="112500"/>
          </a:effectLst>
        </p:spPr>
      </p:pic>
      <p:pic>
        <p:nvPicPr>
          <p:cNvPr id="9238" name="Picture 22" descr="O:\Foundation\Division\Photos\Disaster\Earthquake\Japan\Fukuoka\fund raising\73262687.v1301386319.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81600" y="0"/>
            <a:ext cx="2390155" cy="2362200"/>
          </a:xfrm>
          <a:prstGeom prst="rect">
            <a:avLst/>
          </a:prstGeom>
          <a:ln>
            <a:noFill/>
          </a:ln>
          <a:effectLst>
            <a:softEdge rad="112500"/>
          </a:effectLst>
        </p:spPr>
      </p:pic>
      <p:sp>
        <p:nvSpPr>
          <p:cNvPr id="23" name="Rectangle 22"/>
          <p:cNvSpPr/>
          <p:nvPr/>
        </p:nvSpPr>
        <p:spPr>
          <a:xfrm>
            <a:off x="59066" y="3075057"/>
            <a:ext cx="9075177" cy="723275"/>
          </a:xfrm>
          <a:prstGeom prst="rect">
            <a:avLst/>
          </a:prstGeom>
          <a:noFill/>
          <a:effectLst/>
        </p:spPr>
        <p:txBody>
          <a:bodyPr wrap="none">
            <a:spAutoFit/>
          </a:bodyPr>
          <a:lstStyle/>
          <a:p>
            <a:pPr algn="ctr">
              <a:defRPr/>
            </a:pPr>
            <a:r>
              <a:rPr lang="en-U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THANK YOU FOR YOUR SUPPORT!</a:t>
            </a:r>
          </a:p>
        </p:txBody>
      </p:sp>
      <p:pic>
        <p:nvPicPr>
          <p:cNvPr id="11266" name="Picture 2" descr="O:\Foundation\Division\Photos\Disaster\Tornado\Joplin, MO (PR)\joplin cleanu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2819400" cy="2362200"/>
          </a:xfrm>
          <a:prstGeom prst="rect">
            <a:avLst/>
          </a:prstGeom>
          <a:ln>
            <a:noFill/>
          </a:ln>
          <a:effectLst>
            <a:softEdge rad="112500"/>
          </a:effectLst>
        </p:spPr>
      </p:pic>
      <p:pic>
        <p:nvPicPr>
          <p:cNvPr id="11268" name="Picture 4" descr="O:\Foundation\Division\Photos\Disaster\Earthquake\Haiti\KaSondra's Feb 2012 visit\100_1356.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4465783"/>
            <a:ext cx="1905000" cy="2392217"/>
          </a:xfrm>
          <a:prstGeom prst="rect">
            <a:avLst/>
          </a:prstGeom>
          <a:ln>
            <a:noFill/>
          </a:ln>
          <a:effectLst>
            <a:softEdge rad="112500"/>
          </a:effectLst>
        </p:spPr>
      </p:pic>
      <p:pic>
        <p:nvPicPr>
          <p:cNvPr id="57352" name="Picture 9" descr="LCIF_sig_1_H-2line_1c_INV-RGB.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600" y="5943600"/>
            <a:ext cx="2224088" cy="649288"/>
          </a:xfrm>
          <a:prstGeom prst="rect">
            <a:avLst/>
          </a:prstGeom>
          <a:noFill/>
          <a:ln w="9525">
            <a:noFill/>
            <a:miter lim="800000"/>
            <a:headEnd/>
            <a:tailEnd/>
          </a:ln>
          <a:effectLst>
            <a:outerShdw rotWithShape="0">
              <a:srgbClr val="808080">
                <a:alpha val="39998"/>
              </a:srgbClr>
            </a:outerShdw>
          </a:effectLst>
        </p:spPr>
      </p:pic>
      <p:pic>
        <p:nvPicPr>
          <p:cNvPr id="11269" name="Picture 5" descr="H:\Profile\Desktop\Documents\measles\DSC027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24600" y="4521645"/>
            <a:ext cx="2819400" cy="2336355"/>
          </a:xfrm>
          <a:prstGeom prst="rect">
            <a:avLst/>
          </a:prstGeom>
          <a:ln>
            <a:noFill/>
          </a:ln>
          <a:effectLst>
            <a:softEdge rad="112500"/>
          </a:effectLst>
        </p:spPr>
      </p:pic>
    </p:spTree>
    <p:extLst>
      <p:ext uri="{BB962C8B-B14F-4D97-AF65-F5344CB8AC3E}">
        <p14:creationId xmlns:p14="http://schemas.microsoft.com/office/powerpoint/2010/main" val="2359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ndara" panose="020E0502030303020204" pitchFamily="34" charset="0"/>
              </a:rPr>
              <a:t>LCIF Board of Trustees</a:t>
            </a:r>
            <a:endParaRPr lang="en-US" dirty="0">
              <a:latin typeface="Candara" panose="020E0502030303020204" pitchFamily="34" charset="0"/>
            </a:endParaRPr>
          </a:p>
        </p:txBody>
      </p:sp>
      <p:sp>
        <p:nvSpPr>
          <p:cNvPr id="5" name="Text Box 9"/>
          <p:cNvSpPr txBox="1">
            <a:spLocks noChangeArrowheads="1"/>
          </p:cNvSpPr>
          <p:nvPr/>
        </p:nvSpPr>
        <p:spPr bwMode="auto">
          <a:xfrm>
            <a:off x="200023" y="1143000"/>
            <a:ext cx="8486775" cy="4937919"/>
          </a:xfrm>
          <a:prstGeom prst="rect">
            <a:avLst/>
          </a:prstGeom>
          <a:noFill/>
          <a:ln w="9525">
            <a:noFill/>
            <a:miter lim="800000"/>
            <a:headEnd/>
            <a:tailEnd/>
          </a:ln>
        </p:spPr>
        <p:txBody>
          <a:bodyPr numCol="2" anchor="ctr"/>
          <a:lstStyle/>
          <a:p>
            <a:pPr>
              <a:lnSpc>
                <a:spcPct val="150000"/>
              </a:lnSpc>
            </a:pPr>
            <a:r>
              <a:rPr lang="en-US" sz="1400" b="1" dirty="0" smtClean="0">
                <a:latin typeface="+mj-lt"/>
              </a:rPr>
              <a:t>Dr. </a:t>
            </a:r>
            <a:r>
              <a:rPr lang="en-US" sz="1400" b="1" dirty="0" err="1" smtClean="0">
                <a:latin typeface="+mj-lt"/>
              </a:rPr>
              <a:t>Jitsuhiro</a:t>
            </a:r>
            <a:r>
              <a:rPr lang="en-US" sz="1400" b="1" dirty="0" smtClean="0">
                <a:latin typeface="+mj-lt"/>
              </a:rPr>
              <a:t> Yamada, </a:t>
            </a:r>
            <a:r>
              <a:rPr lang="en-US" sz="1400" dirty="0" smtClean="0">
                <a:latin typeface="+mj-lt"/>
              </a:rPr>
              <a:t>Japan, LCIF Chairperson</a:t>
            </a:r>
          </a:p>
          <a:p>
            <a:pPr>
              <a:lnSpc>
                <a:spcPct val="150000"/>
              </a:lnSpc>
            </a:pPr>
            <a:r>
              <a:rPr lang="en-US" sz="1400" b="1" dirty="0" smtClean="0">
                <a:latin typeface="+mj-lt"/>
              </a:rPr>
              <a:t>Chancellor Bob </a:t>
            </a:r>
            <a:r>
              <a:rPr lang="en-US" sz="1400" b="1" dirty="0" err="1" smtClean="0">
                <a:latin typeface="+mj-lt"/>
              </a:rPr>
              <a:t>Corlew</a:t>
            </a:r>
            <a:r>
              <a:rPr lang="en-US" sz="1400" b="1" dirty="0" smtClean="0">
                <a:latin typeface="+mj-lt"/>
              </a:rPr>
              <a:t>, </a:t>
            </a:r>
            <a:r>
              <a:rPr lang="en-US" sz="1400" dirty="0" smtClean="0">
                <a:latin typeface="+mj-lt"/>
              </a:rPr>
              <a:t>USA, International President</a:t>
            </a:r>
          </a:p>
          <a:p>
            <a:pPr>
              <a:lnSpc>
                <a:spcPct val="150000"/>
              </a:lnSpc>
            </a:pPr>
            <a:r>
              <a:rPr lang="en-US" sz="1400" b="1" dirty="0" smtClean="0">
                <a:latin typeface="+mj-lt"/>
              </a:rPr>
              <a:t>Naresh Aggarwal, </a:t>
            </a:r>
            <a:r>
              <a:rPr lang="en-US" sz="1400" dirty="0" smtClean="0">
                <a:latin typeface="+mj-lt"/>
              </a:rPr>
              <a:t>India, 1</a:t>
            </a:r>
            <a:r>
              <a:rPr lang="en-US" sz="1400" baseline="30000" dirty="0" smtClean="0">
                <a:latin typeface="+mj-lt"/>
              </a:rPr>
              <a:t>st</a:t>
            </a:r>
            <a:r>
              <a:rPr lang="en-US" sz="1400" dirty="0" smtClean="0">
                <a:latin typeface="+mj-lt"/>
              </a:rPr>
              <a:t> International VP</a:t>
            </a:r>
          </a:p>
          <a:p>
            <a:pPr>
              <a:lnSpc>
                <a:spcPct val="150000"/>
              </a:lnSpc>
            </a:pPr>
            <a:r>
              <a:rPr lang="en-US" sz="1400" b="1" dirty="0" smtClean="0">
                <a:latin typeface="+mj-lt"/>
              </a:rPr>
              <a:t>Gudrun Yngvadottir, </a:t>
            </a:r>
            <a:r>
              <a:rPr lang="en-US" sz="1400" dirty="0" smtClean="0">
                <a:latin typeface="+mj-lt"/>
              </a:rPr>
              <a:t>Iceland, 2</a:t>
            </a:r>
            <a:r>
              <a:rPr lang="en-US" sz="1400" baseline="30000" dirty="0" smtClean="0">
                <a:latin typeface="+mj-lt"/>
              </a:rPr>
              <a:t>nd</a:t>
            </a:r>
            <a:r>
              <a:rPr lang="en-US" sz="1400" dirty="0" smtClean="0">
                <a:latin typeface="+mj-lt"/>
              </a:rPr>
              <a:t> International VP</a:t>
            </a:r>
          </a:p>
          <a:p>
            <a:pPr>
              <a:lnSpc>
                <a:spcPct val="150000"/>
              </a:lnSpc>
            </a:pPr>
            <a:r>
              <a:rPr lang="en-US" sz="1400" b="1" dirty="0" smtClean="0">
                <a:latin typeface="+mj-lt"/>
              </a:rPr>
              <a:t>Jung-Yul </a:t>
            </a:r>
            <a:r>
              <a:rPr lang="en-US" sz="1400" dirty="0" smtClean="0">
                <a:latin typeface="+mj-lt"/>
              </a:rPr>
              <a:t>Choi, Korea, 3</a:t>
            </a:r>
            <a:r>
              <a:rPr lang="en-US" sz="1400" baseline="30000" dirty="0" smtClean="0">
                <a:latin typeface="+mj-lt"/>
              </a:rPr>
              <a:t>rd</a:t>
            </a:r>
            <a:r>
              <a:rPr lang="en-US" sz="1400" dirty="0" smtClean="0">
                <a:latin typeface="+mj-lt"/>
              </a:rPr>
              <a:t> International VP</a:t>
            </a:r>
          </a:p>
          <a:p>
            <a:pPr>
              <a:lnSpc>
                <a:spcPct val="150000"/>
              </a:lnSpc>
            </a:pPr>
            <a:r>
              <a:rPr lang="en-US" sz="1400" b="1" dirty="0" smtClean="0">
                <a:latin typeface="+mj-lt"/>
              </a:rPr>
              <a:t>Clement Kusiak, </a:t>
            </a:r>
            <a:r>
              <a:rPr lang="en-US" sz="1400" dirty="0" smtClean="0">
                <a:latin typeface="+mj-lt"/>
              </a:rPr>
              <a:t>USA, CA I, PIP</a:t>
            </a:r>
          </a:p>
          <a:p>
            <a:pPr>
              <a:lnSpc>
                <a:spcPct val="150000"/>
              </a:lnSpc>
            </a:pPr>
            <a:r>
              <a:rPr lang="en-US" sz="1400" b="1" dirty="0" smtClean="0">
                <a:latin typeface="+mj-lt"/>
              </a:rPr>
              <a:t>Garnet Davis, </a:t>
            </a:r>
            <a:r>
              <a:rPr lang="en-US" sz="1400" dirty="0" smtClean="0">
                <a:latin typeface="+mj-lt"/>
              </a:rPr>
              <a:t>Canada, CA II, PID</a:t>
            </a:r>
          </a:p>
          <a:p>
            <a:pPr>
              <a:lnSpc>
                <a:spcPct val="150000"/>
              </a:lnSpc>
            </a:pPr>
            <a:r>
              <a:rPr lang="en-US" sz="1400" b="1" dirty="0" smtClean="0">
                <a:latin typeface="+mj-lt"/>
              </a:rPr>
              <a:t>Fabio de Almeida, </a:t>
            </a:r>
            <a:r>
              <a:rPr lang="en-US" sz="1400" dirty="0" smtClean="0">
                <a:latin typeface="+mj-lt"/>
              </a:rPr>
              <a:t>Brazil, CA III, PID</a:t>
            </a:r>
            <a:endParaRPr lang="en-US" sz="1400" dirty="0">
              <a:latin typeface="+mj-lt"/>
            </a:endParaRPr>
          </a:p>
          <a:p>
            <a:pPr>
              <a:lnSpc>
                <a:spcPct val="150000"/>
              </a:lnSpc>
            </a:pPr>
            <a:r>
              <a:rPr lang="en-US" sz="1400" b="1" dirty="0" smtClean="0">
                <a:latin typeface="+mj-lt"/>
              </a:rPr>
              <a:t>Philippe </a:t>
            </a:r>
            <a:r>
              <a:rPr lang="en-US" sz="1400" b="1" dirty="0" err="1" smtClean="0">
                <a:latin typeface="+mj-lt"/>
              </a:rPr>
              <a:t>Gerondal</a:t>
            </a:r>
            <a:r>
              <a:rPr lang="en-US" sz="1400" b="1" dirty="0" smtClean="0">
                <a:latin typeface="+mj-lt"/>
              </a:rPr>
              <a:t>, </a:t>
            </a:r>
            <a:r>
              <a:rPr lang="en-US" sz="1400" dirty="0" smtClean="0">
                <a:latin typeface="+mj-lt"/>
              </a:rPr>
              <a:t>Belgium, CA VI, PID</a:t>
            </a:r>
            <a:endParaRPr lang="en-US" sz="1400" dirty="0">
              <a:latin typeface="+mj-lt"/>
            </a:endParaRPr>
          </a:p>
          <a:p>
            <a:pPr>
              <a:lnSpc>
                <a:spcPct val="150000"/>
              </a:lnSpc>
            </a:pPr>
            <a:r>
              <a:rPr lang="en-US" sz="1400" b="1" dirty="0" smtClean="0">
                <a:latin typeface="+mj-lt"/>
              </a:rPr>
              <a:t>Shinji Kayamori, </a:t>
            </a:r>
            <a:r>
              <a:rPr lang="en-US" sz="1400" dirty="0" smtClean="0">
                <a:latin typeface="+mj-lt"/>
              </a:rPr>
              <a:t>Japan, CA V, PID</a:t>
            </a:r>
            <a:r>
              <a:rPr lang="en-US" sz="1400" dirty="0">
                <a:latin typeface="+mj-lt"/>
              </a:rPr>
              <a:t/>
            </a:r>
            <a:br>
              <a:rPr lang="en-US" sz="1400" dirty="0">
                <a:latin typeface="+mj-lt"/>
              </a:rPr>
            </a:br>
            <a:r>
              <a:rPr lang="en-US" sz="1400" b="1" dirty="0" smtClean="0">
                <a:latin typeface="+mj-lt"/>
              </a:rPr>
              <a:t>Shyam Malpani, </a:t>
            </a:r>
            <a:r>
              <a:rPr lang="en-US" sz="1400" dirty="0" smtClean="0">
                <a:latin typeface="+mj-lt"/>
              </a:rPr>
              <a:t>India, CA VI, PID</a:t>
            </a:r>
          </a:p>
          <a:p>
            <a:pPr>
              <a:lnSpc>
                <a:spcPct val="150000"/>
              </a:lnSpc>
            </a:pPr>
            <a:r>
              <a:rPr lang="en-US" sz="1400" b="1" dirty="0" smtClean="0">
                <a:latin typeface="+mj-lt"/>
              </a:rPr>
              <a:t>Nigel </a:t>
            </a:r>
            <a:r>
              <a:rPr lang="en-US" sz="1400" b="1" dirty="0" err="1" smtClean="0">
                <a:latin typeface="+mj-lt"/>
              </a:rPr>
              <a:t>Jeny</a:t>
            </a:r>
            <a:r>
              <a:rPr lang="en-US" sz="1400" b="1" dirty="0" smtClean="0">
                <a:latin typeface="+mj-lt"/>
              </a:rPr>
              <a:t>, </a:t>
            </a:r>
            <a:r>
              <a:rPr lang="en-US" sz="1400" dirty="0" smtClean="0">
                <a:latin typeface="+mj-lt"/>
              </a:rPr>
              <a:t>Australia, CA VII, PDG</a:t>
            </a:r>
            <a:endParaRPr lang="en-US" sz="1400" dirty="0">
              <a:latin typeface="+mj-lt"/>
            </a:endParaRPr>
          </a:p>
          <a:p>
            <a:pPr>
              <a:lnSpc>
                <a:spcPct val="150000"/>
              </a:lnSpc>
            </a:pPr>
            <a:r>
              <a:rPr lang="en-US" sz="1400" b="1" dirty="0" smtClean="0">
                <a:latin typeface="+mj-lt"/>
              </a:rPr>
              <a:t>Dr. S.P. Amin, </a:t>
            </a:r>
            <a:r>
              <a:rPr lang="en-US" sz="1400" dirty="0" smtClean="0">
                <a:latin typeface="+mj-lt"/>
              </a:rPr>
              <a:t>Africa representative, PID</a:t>
            </a:r>
            <a:endParaRPr lang="en-US" sz="1400" dirty="0">
              <a:latin typeface="+mj-lt"/>
            </a:endParaRPr>
          </a:p>
          <a:p>
            <a:pPr>
              <a:lnSpc>
                <a:spcPct val="150000"/>
              </a:lnSpc>
            </a:pPr>
            <a:r>
              <a:rPr lang="en-US" sz="1400" b="1" dirty="0" smtClean="0">
                <a:latin typeface="+mj-lt"/>
              </a:rPr>
              <a:t>Robert Littlefield, Ph.D., </a:t>
            </a:r>
            <a:r>
              <a:rPr lang="en-US" sz="1400" dirty="0">
                <a:latin typeface="+mj-lt"/>
              </a:rPr>
              <a:t>USA, largest membership </a:t>
            </a:r>
            <a:r>
              <a:rPr lang="en-US" sz="1400" dirty="0" smtClean="0">
                <a:latin typeface="+mj-lt"/>
              </a:rPr>
              <a:t>country, PID</a:t>
            </a:r>
            <a:endParaRPr lang="en-US" sz="1400" dirty="0">
              <a:latin typeface="+mj-lt"/>
            </a:endParaRPr>
          </a:p>
          <a:p>
            <a:pPr>
              <a:lnSpc>
                <a:spcPct val="150000"/>
              </a:lnSpc>
            </a:pPr>
            <a:r>
              <a:rPr lang="en-US" sz="1400" b="1" dirty="0" smtClean="0">
                <a:latin typeface="+mj-lt"/>
              </a:rPr>
              <a:t>N.S. </a:t>
            </a:r>
            <a:r>
              <a:rPr lang="en-US" sz="1400" b="1" dirty="0" err="1" smtClean="0">
                <a:latin typeface="+mj-lt"/>
              </a:rPr>
              <a:t>Sankar</a:t>
            </a:r>
            <a:r>
              <a:rPr lang="en-US" sz="1400" b="1" dirty="0" smtClean="0">
                <a:latin typeface="+mj-lt"/>
              </a:rPr>
              <a:t>, </a:t>
            </a:r>
            <a:r>
              <a:rPr lang="en-US" sz="1400" dirty="0" smtClean="0">
                <a:latin typeface="+mj-lt"/>
              </a:rPr>
              <a:t>India, 2</a:t>
            </a:r>
            <a:r>
              <a:rPr lang="en-US" sz="1400" baseline="30000" dirty="0" smtClean="0">
                <a:latin typeface="+mj-lt"/>
              </a:rPr>
              <a:t>nd</a:t>
            </a:r>
            <a:r>
              <a:rPr lang="en-US" sz="1400" dirty="0" smtClean="0">
                <a:latin typeface="+mj-lt"/>
              </a:rPr>
              <a:t> largest membership country, PID</a:t>
            </a:r>
          </a:p>
          <a:p>
            <a:pPr>
              <a:lnSpc>
                <a:spcPct val="150000"/>
              </a:lnSpc>
            </a:pPr>
            <a:r>
              <a:rPr lang="en-US" sz="1400" b="1" dirty="0" err="1"/>
              <a:t>Ching</a:t>
            </a:r>
            <a:r>
              <a:rPr lang="en-US" sz="1400" b="1" dirty="0"/>
              <a:t>-Li Lee, </a:t>
            </a:r>
            <a:r>
              <a:rPr lang="en-US" sz="1400" dirty="0" smtClean="0"/>
              <a:t>Taiwan, largest per member giving country, PID</a:t>
            </a:r>
            <a:endParaRPr lang="en-US" sz="1400" dirty="0"/>
          </a:p>
          <a:p>
            <a:pPr>
              <a:lnSpc>
                <a:spcPct val="150000"/>
              </a:lnSpc>
            </a:pPr>
            <a:r>
              <a:rPr lang="en-US" sz="1400" b="1" dirty="0" smtClean="0">
                <a:latin typeface="+mj-lt"/>
              </a:rPr>
              <a:t>Chikao Suzuki, </a:t>
            </a:r>
            <a:r>
              <a:rPr lang="en-US" sz="1400" dirty="0" smtClean="0">
                <a:latin typeface="+mj-lt"/>
              </a:rPr>
              <a:t>Japan, 2</a:t>
            </a:r>
            <a:r>
              <a:rPr lang="en-US" sz="1400" baseline="30000" dirty="0" smtClean="0">
                <a:latin typeface="+mj-lt"/>
              </a:rPr>
              <a:t>nd</a:t>
            </a:r>
            <a:r>
              <a:rPr lang="en-US" sz="1400" dirty="0" smtClean="0">
                <a:latin typeface="+mj-lt"/>
              </a:rPr>
              <a:t> largest per member giving country, PDG</a:t>
            </a:r>
            <a:endParaRPr lang="en-US" sz="1400" dirty="0">
              <a:latin typeface="+mj-lt"/>
            </a:endParaRPr>
          </a:p>
          <a:p>
            <a:pPr>
              <a:lnSpc>
                <a:spcPct val="150000"/>
              </a:lnSpc>
            </a:pPr>
            <a:r>
              <a:rPr lang="en-US" sz="1400" b="1" dirty="0" smtClean="0">
                <a:latin typeface="+mj-lt"/>
              </a:rPr>
              <a:t>Dr. </a:t>
            </a:r>
            <a:r>
              <a:rPr lang="en-US" sz="1400" b="1" dirty="0" err="1" smtClean="0">
                <a:latin typeface="+mj-lt"/>
              </a:rPr>
              <a:t>Joong</a:t>
            </a:r>
            <a:r>
              <a:rPr lang="en-US" sz="1400" b="1" dirty="0" smtClean="0">
                <a:latin typeface="+mj-lt"/>
              </a:rPr>
              <a:t>-Ho Son,  </a:t>
            </a:r>
            <a:r>
              <a:rPr lang="en-US" sz="1400" dirty="0" smtClean="0">
                <a:latin typeface="+mj-lt"/>
              </a:rPr>
              <a:t>Korea, 3</a:t>
            </a:r>
            <a:r>
              <a:rPr lang="en-US" sz="1400" baseline="30000" dirty="0" smtClean="0">
                <a:latin typeface="+mj-lt"/>
              </a:rPr>
              <a:t>rd</a:t>
            </a:r>
            <a:r>
              <a:rPr lang="en-US" sz="1400" dirty="0" smtClean="0">
                <a:latin typeface="+mj-lt"/>
              </a:rPr>
              <a:t> largest per member giving country, PID</a:t>
            </a:r>
            <a:endParaRPr lang="en-US" sz="1400" b="1" dirty="0" smtClean="0">
              <a:latin typeface="+mj-lt"/>
            </a:endParaRPr>
          </a:p>
          <a:p>
            <a:pPr>
              <a:lnSpc>
                <a:spcPct val="150000"/>
              </a:lnSpc>
            </a:pPr>
            <a:r>
              <a:rPr lang="en-US" sz="1400" b="1" dirty="0" smtClean="0">
                <a:latin typeface="+mj-lt"/>
              </a:rPr>
              <a:t>Joe Preston, </a:t>
            </a:r>
            <a:r>
              <a:rPr lang="en-US" sz="1400" dirty="0" smtClean="0">
                <a:latin typeface="+mj-lt"/>
              </a:rPr>
              <a:t>USA,</a:t>
            </a:r>
            <a:r>
              <a:rPr lang="en-US" sz="1400" b="1" dirty="0" smtClean="0">
                <a:latin typeface="+mj-lt"/>
              </a:rPr>
              <a:t> </a:t>
            </a:r>
            <a:r>
              <a:rPr lang="en-US" sz="1400" dirty="0" smtClean="0">
                <a:latin typeface="+mj-lt"/>
              </a:rPr>
              <a:t>Immediate Past LCIF Chairperson, PIP</a:t>
            </a:r>
          </a:p>
          <a:p>
            <a:pPr>
              <a:lnSpc>
                <a:spcPct val="150000"/>
              </a:lnSpc>
            </a:pPr>
            <a:r>
              <a:rPr lang="en-US" sz="1400" b="1" dirty="0" smtClean="0">
                <a:latin typeface="+mj-lt"/>
              </a:rPr>
              <a:t>Barry Palmer, </a:t>
            </a:r>
            <a:r>
              <a:rPr lang="en-US" sz="1400" dirty="0" smtClean="0">
                <a:latin typeface="+mj-lt"/>
              </a:rPr>
              <a:t>Australia, Past LCIF Chairperson, PIP</a:t>
            </a:r>
          </a:p>
          <a:p>
            <a:pPr>
              <a:lnSpc>
                <a:spcPct val="150000"/>
              </a:lnSpc>
            </a:pPr>
            <a:r>
              <a:rPr lang="en-US" sz="1400" b="1" dirty="0" smtClean="0">
                <a:latin typeface="+mj-lt"/>
              </a:rPr>
              <a:t>Wing-Kun Tam, </a:t>
            </a:r>
            <a:r>
              <a:rPr lang="en-US" sz="1400" dirty="0" smtClean="0">
                <a:latin typeface="+mj-lt"/>
              </a:rPr>
              <a:t>China, Board Appointee</a:t>
            </a:r>
          </a:p>
          <a:p>
            <a:pPr>
              <a:lnSpc>
                <a:spcPct val="150000"/>
              </a:lnSpc>
            </a:pPr>
            <a:r>
              <a:rPr lang="en-US" sz="1400" b="1" dirty="0" err="1" smtClean="0">
                <a:latin typeface="+mj-lt"/>
              </a:rPr>
              <a:t>Joesph</a:t>
            </a:r>
            <a:r>
              <a:rPr lang="en-US" sz="1400" b="1" dirty="0" smtClean="0">
                <a:latin typeface="+mj-lt"/>
              </a:rPr>
              <a:t> </a:t>
            </a:r>
            <a:r>
              <a:rPr lang="en-US" sz="1400" b="1" dirty="0" err="1" smtClean="0">
                <a:latin typeface="+mj-lt"/>
              </a:rPr>
              <a:t>Marcheggiani</a:t>
            </a:r>
            <a:r>
              <a:rPr lang="en-US" sz="1400" b="1" dirty="0" smtClean="0">
                <a:latin typeface="+mj-lt"/>
              </a:rPr>
              <a:t>, </a:t>
            </a:r>
            <a:r>
              <a:rPr lang="en-US" sz="1400" dirty="0" smtClean="0">
                <a:latin typeface="+mj-lt"/>
              </a:rPr>
              <a:t>USA, Board Appointee</a:t>
            </a:r>
            <a:endParaRPr lang="en-US" sz="1400" b="1" dirty="0">
              <a:latin typeface="+mj-lt"/>
            </a:endParaRPr>
          </a:p>
          <a:p>
            <a:pPr>
              <a:lnSpc>
                <a:spcPct val="150000"/>
              </a:lnSpc>
            </a:pPr>
            <a:r>
              <a:rPr lang="en-US" sz="1400" dirty="0">
                <a:solidFill>
                  <a:srgbClr val="766A62"/>
                </a:solidFill>
                <a:latin typeface="Helvetica"/>
              </a:rPr>
              <a:t/>
            </a:r>
            <a:br>
              <a:rPr lang="en-US" sz="1400" dirty="0">
                <a:solidFill>
                  <a:srgbClr val="766A62"/>
                </a:solidFill>
                <a:latin typeface="Helvetica"/>
              </a:rPr>
            </a:br>
            <a:endParaRPr lang="en-US" sz="1400" dirty="0">
              <a:solidFill>
                <a:srgbClr val="766A62"/>
              </a:solidFill>
              <a:latin typeface="Helvetica"/>
            </a:endParaRPr>
          </a:p>
        </p:txBody>
      </p:sp>
    </p:spTree>
    <p:extLst>
      <p:ext uri="{BB962C8B-B14F-4D97-AF65-F5344CB8AC3E}">
        <p14:creationId xmlns:p14="http://schemas.microsoft.com/office/powerpoint/2010/main" val="184498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Impact of LCIF</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6</a:t>
            </a:fld>
            <a:endParaRPr lang="en-US"/>
          </a:p>
        </p:txBody>
      </p:sp>
      <p:pic>
        <p:nvPicPr>
          <p:cNvPr id="6" name="Picture 2" descr="Humanitarian_word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41" y="1295400"/>
            <a:ext cx="69437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86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bwMode="auto">
          <a:xfrm>
            <a:off x="1143000" y="0"/>
            <a:ext cx="6858000" cy="6858000"/>
          </a:xfrm>
          <a:prstGeom prst="diamond">
            <a:avLst/>
          </a:prstGeom>
          <a:solidFill>
            <a:srgbClr val="FFFF99"/>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28" name="Picture 4" descr="H:\Beijing (14).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16002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H:\disaster2.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7244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O:\Foundation\Division\Photos\Youth - Lions Quest\Kansas high school Lions Quest Sept 2013\Kansas_Photo_Credit_Dan_Morris_8396.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04849"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1" name="Picture 7" descr="H:\measles_Uganda.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b="-1695"/>
          <a:stretch/>
        </p:blipFill>
        <p:spPr bwMode="auto">
          <a:xfrm>
            <a:off x="4724400"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6383" y="2674947"/>
            <a:ext cx="1180131" cy="553998"/>
          </a:xfrm>
          <a:prstGeom prst="rect">
            <a:avLst/>
          </a:prstGeom>
          <a:noFill/>
        </p:spPr>
        <p:txBody>
          <a:bodyPr wrap="none" lIns="91440" tIns="45720" rIns="91440" bIns="45720">
            <a:spAutoFit/>
          </a:bodyPr>
          <a:lstStyle/>
          <a:p>
            <a:pPr algn="ct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Sight</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5235840" y="2710785"/>
            <a:ext cx="1750800" cy="553998"/>
          </a:xfrm>
          <a:prstGeom prst="rect">
            <a:avLst/>
          </a:prstGeom>
          <a:noFill/>
        </p:spPr>
        <p:txBody>
          <a:bodyPr wrap="none" lIns="91440" tIns="45720" rIns="91440" bIns="45720">
            <a:spAutoFit/>
          </a:bodyPr>
          <a:lstStyle/>
          <a:p>
            <a:pPr algn="ct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Disaster</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a:off x="2386382" y="5670114"/>
            <a:ext cx="1279839" cy="553998"/>
          </a:xfrm>
          <a:prstGeom prst="rect">
            <a:avLst/>
          </a:prstGeom>
          <a:noFill/>
        </p:spPr>
        <p:txBody>
          <a:bodyPr wrap="none" lIns="91440" tIns="45720" rIns="91440" bIns="45720">
            <a:spAutoFit/>
          </a:bodyPr>
          <a:lstStyle/>
          <a:p>
            <a:pPr algn="ct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Youth</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Rectangle 13"/>
          <p:cNvSpPr/>
          <p:nvPr/>
        </p:nvSpPr>
        <p:spPr>
          <a:xfrm>
            <a:off x="4763826" y="5670114"/>
            <a:ext cx="2719014" cy="553998"/>
          </a:xfrm>
          <a:prstGeom prst="rect">
            <a:avLst/>
          </a:prstGeom>
          <a:noFill/>
        </p:spPr>
        <p:txBody>
          <a:bodyPr wrap="none" lIns="91440" tIns="45720" rIns="91440" bIns="45720">
            <a:spAutoFit/>
          </a:bodyPr>
          <a:lstStyle/>
          <a:p>
            <a:pPr algn="ct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Humanitarian</a:t>
            </a:r>
            <a:endParaRPr lang="en-U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7895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pic>
        <p:nvPicPr>
          <p:cNvPr id="22532" name="Picture 4"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0" y="-111252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0" y="-109728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Grp="1" noChangeArrowheads="1"/>
          </p:cNvSpPr>
          <p:nvPr>
            <p:ph type="title"/>
          </p:nvPr>
        </p:nvSpPr>
        <p:spPr>
          <a:xfrm>
            <a:off x="304800" y="152400"/>
            <a:ext cx="8610600" cy="1066800"/>
          </a:xfrm>
        </p:spPr>
        <p:txBody>
          <a:bodyPr/>
          <a:lstStyle/>
          <a:p>
            <a:pPr algn="l" eaLnBrk="1" hangingPunct="1">
              <a:lnSpc>
                <a:spcPct val="90000"/>
              </a:lnSpc>
            </a:pPr>
            <a:r>
              <a:rPr lang="en-US" altLang="en-US" dirty="0">
                <a:solidFill>
                  <a:srgbClr val="073F88"/>
                </a:solidFill>
                <a:latin typeface="Candara" pitchFamily="34" charset="0"/>
              </a:rPr>
              <a:t>How Does LCIF Help Lions? </a:t>
            </a:r>
          </a:p>
        </p:txBody>
      </p:sp>
      <p:sp>
        <p:nvSpPr>
          <p:cNvPr id="22535" name="Text Box 9"/>
          <p:cNvSpPr txBox="1">
            <a:spLocks noChangeArrowheads="1"/>
          </p:cNvSpPr>
          <p:nvPr/>
        </p:nvSpPr>
        <p:spPr bwMode="auto">
          <a:xfrm>
            <a:off x="152400" y="1638300"/>
            <a:ext cx="4800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spcBef>
                <a:spcPct val="50000"/>
              </a:spcBef>
              <a:buClr>
                <a:srgbClr val="766A62"/>
              </a:buClr>
              <a:buFont typeface="Wingdings" pitchFamily="2" charset="2"/>
              <a:buChar char="§"/>
            </a:pPr>
            <a:r>
              <a:rPr lang="en-US" altLang="en-US" sz="1800" dirty="0">
                <a:latin typeface="+mn-lt"/>
                <a:ea typeface="+mn-ea"/>
              </a:rPr>
              <a:t>Helps Lions respond collectively to humanitarian concerns around the world</a:t>
            </a:r>
          </a:p>
          <a:p>
            <a:pPr>
              <a:spcBef>
                <a:spcPct val="50000"/>
              </a:spcBef>
              <a:buClr>
                <a:srgbClr val="766A62"/>
              </a:buClr>
              <a:buFont typeface="Wingdings" pitchFamily="2" charset="2"/>
              <a:buChar char="§"/>
            </a:pPr>
            <a:r>
              <a:rPr lang="en-US" altLang="en-US" sz="1800" dirty="0">
                <a:latin typeface="+mn-lt"/>
                <a:ea typeface="+mn-ea"/>
              </a:rPr>
              <a:t>Enables Lions to help Lions</a:t>
            </a:r>
          </a:p>
          <a:p>
            <a:pPr>
              <a:spcBef>
                <a:spcPct val="50000"/>
              </a:spcBef>
              <a:buClr>
                <a:srgbClr val="766A62"/>
              </a:buClr>
              <a:buFont typeface="Wingdings" pitchFamily="2" charset="2"/>
              <a:buChar char="§"/>
            </a:pPr>
            <a:r>
              <a:rPr lang="en-US" altLang="en-US" sz="1800" dirty="0">
                <a:latin typeface="+mn-lt"/>
                <a:ea typeface="+mn-ea"/>
              </a:rPr>
              <a:t>Funds projects too big for districts/clubs</a:t>
            </a:r>
          </a:p>
          <a:p>
            <a:pPr>
              <a:spcBef>
                <a:spcPct val="50000"/>
              </a:spcBef>
              <a:buClr>
                <a:srgbClr val="766A62"/>
              </a:buClr>
              <a:buFont typeface="Wingdings" pitchFamily="2" charset="2"/>
              <a:buChar char="§"/>
            </a:pPr>
            <a:r>
              <a:rPr lang="en-US" altLang="en-US" sz="1800" dirty="0">
                <a:latin typeface="+mn-lt"/>
                <a:ea typeface="+mn-ea"/>
              </a:rPr>
              <a:t>Develops grant-making initiatives to help Lions </a:t>
            </a:r>
            <a:br>
              <a:rPr lang="en-US" altLang="en-US" sz="1800" dirty="0">
                <a:latin typeface="+mn-lt"/>
                <a:ea typeface="+mn-ea"/>
              </a:rPr>
            </a:br>
            <a:r>
              <a:rPr lang="en-US" altLang="en-US" sz="1800" dirty="0">
                <a:latin typeface="+mn-lt"/>
                <a:ea typeface="+mn-ea"/>
              </a:rPr>
              <a:t>better serve communities</a:t>
            </a:r>
          </a:p>
        </p:txBody>
      </p:sp>
      <p:pic>
        <p:nvPicPr>
          <p:cNvPr id="5122" name="Picture 2" descr="H:\Documents\photos\Nepal_MR_FebMar12_Immunization  335.jpg"/>
          <p:cNvPicPr>
            <a:picLocks noChangeAspect="1" noChangeArrowheads="1"/>
          </p:cNvPicPr>
          <p:nvPr/>
        </p:nvPicPr>
        <p:blipFill rotWithShape="1">
          <a:blip r:embed="rId4"/>
          <a:srcRect/>
          <a:stretch/>
        </p:blipFill>
        <p:spPr bwMode="auto">
          <a:xfrm>
            <a:off x="4895850" y="1989138"/>
            <a:ext cx="401637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0385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26" r="2726"/>
          <a:stretch>
            <a:fillRect/>
          </a:stretch>
        </p:blipFill>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How can you help build our Foundation?</a:t>
            </a:r>
          </a:p>
        </p:txBody>
      </p:sp>
      <p:sp>
        <p:nvSpPr>
          <p:cNvPr id="10" name="Rectangle 9"/>
          <p:cNvSpPr/>
          <p:nvPr/>
        </p:nvSpPr>
        <p:spPr>
          <a:xfrm>
            <a:off x="457200" y="2362200"/>
            <a:ext cx="3810000" cy="1754326"/>
          </a:xfrm>
          <a:prstGeom prst="rect">
            <a:avLst/>
          </a:prstGeom>
        </p:spPr>
        <p:txBody>
          <a:bodyPr wrap="square">
            <a:spAutoFit/>
          </a:bodyPr>
          <a:lstStyle/>
          <a:p>
            <a:pPr marL="628650" indent="-457200">
              <a:spcBef>
                <a:spcPts val="1200"/>
              </a:spcBef>
              <a:buFont typeface="+mj-lt"/>
              <a:buAutoNum type="arabicPeriod"/>
              <a:defRPr/>
            </a:pPr>
            <a:r>
              <a:rPr lang="en-US" sz="2200" dirty="0">
                <a:latin typeface="Helvetica" pitchFamily="34" charset="0"/>
                <a:ea typeface="MS PGothic" pitchFamily="34" charset="-128"/>
                <a:cs typeface="Helvetica" pitchFamily="34" charset="0"/>
              </a:rPr>
              <a:t>Tell the LCIF story.</a:t>
            </a:r>
          </a:p>
          <a:p>
            <a:pPr marL="628650" indent="-457200">
              <a:spcBef>
                <a:spcPts val="1200"/>
              </a:spcBef>
              <a:buFont typeface="+mj-lt"/>
              <a:buAutoNum type="arabicPeriod"/>
              <a:defRPr/>
            </a:pPr>
            <a:r>
              <a:rPr lang="en-US" altLang="ja-JP" sz="2200" dirty="0">
                <a:latin typeface="Helvetica" pitchFamily="34" charset="0"/>
                <a:ea typeface="MS PGothic" pitchFamily="34" charset="-128"/>
                <a:cs typeface="Helvetica" pitchFamily="34" charset="0"/>
              </a:rPr>
              <a:t>Encourage individual giving.</a:t>
            </a:r>
          </a:p>
          <a:p>
            <a:pPr marL="628650" indent="-457200">
              <a:spcBef>
                <a:spcPts val="1200"/>
              </a:spcBef>
              <a:buFont typeface="+mj-lt"/>
              <a:buAutoNum type="arabicPeriod"/>
              <a:defRPr/>
            </a:pPr>
            <a:r>
              <a:rPr lang="en-US" sz="2200" dirty="0">
                <a:latin typeface="Helvetica" pitchFamily="34" charset="0"/>
                <a:ea typeface="MS PGothic" pitchFamily="34" charset="-128"/>
                <a:cs typeface="Helvetica" pitchFamily="34" charset="0"/>
              </a:rPr>
              <a:t>Increase club donations</a:t>
            </a:r>
            <a:endParaRPr lang="en-US" sz="2200" dirty="0"/>
          </a:p>
        </p:txBody>
      </p:sp>
    </p:spTree>
    <p:extLst>
      <p:ext uri="{BB962C8B-B14F-4D97-AF65-F5344CB8AC3E}">
        <p14:creationId xmlns:p14="http://schemas.microsoft.com/office/powerpoint/2010/main" val="252844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2981</TotalTime>
  <Words>3641</Words>
  <Application>Microsoft Office PowerPoint</Application>
  <PresentationFormat>On-screen Show (4:3)</PresentationFormat>
  <Paragraphs>441</Paragraphs>
  <Slides>45</Slides>
  <Notes>38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LIONS_MAY2016_Template2</vt:lpstr>
      <vt:lpstr>Club Coordinator Training</vt:lpstr>
      <vt:lpstr>Lions Clubs International</vt:lpstr>
      <vt:lpstr>Lions Clubs International Foundation</vt:lpstr>
      <vt:lpstr>LCIF Governing Structure</vt:lpstr>
      <vt:lpstr>LCIF Board of Trustees</vt:lpstr>
      <vt:lpstr>Impact of LCIF</vt:lpstr>
      <vt:lpstr>PowerPoint Presentation</vt:lpstr>
      <vt:lpstr>How Does LCIF Help Lions? </vt:lpstr>
      <vt:lpstr>How can you help build our Foundation?</vt:lpstr>
      <vt:lpstr>LCIF Grants</vt:lpstr>
      <vt:lpstr>Types of Grants</vt:lpstr>
      <vt:lpstr>SightFirst Grants</vt:lpstr>
      <vt:lpstr>Standard Grants</vt:lpstr>
      <vt:lpstr>Core 4 Grants</vt:lpstr>
      <vt:lpstr>What is Lions Quest?</vt:lpstr>
      <vt:lpstr>International Assistance Grants (IAG)</vt:lpstr>
      <vt:lpstr>Disaster Grants</vt:lpstr>
      <vt:lpstr>LCIF Grants 2015-2016</vt:lpstr>
      <vt:lpstr>Roles and Responsibilities</vt:lpstr>
      <vt:lpstr>LCIF Club Coordinator</vt:lpstr>
      <vt:lpstr>Club Coordinator</vt:lpstr>
      <vt:lpstr>Check-in Calls</vt:lpstr>
      <vt:lpstr>Club Visits</vt:lpstr>
      <vt:lpstr>Club Presentation Goals</vt:lpstr>
      <vt:lpstr>Club Presentations</vt:lpstr>
      <vt:lpstr>Club Visit Follow-Up</vt:lpstr>
      <vt:lpstr>Resources for Club Visits</vt:lpstr>
      <vt:lpstr>LCIF Five Year Goals</vt:lpstr>
      <vt:lpstr> Donations from FY 2015-2016* June 30 *unaudited and figures in US$</vt:lpstr>
      <vt:lpstr>LCIF’s Five Year Financial Goals</vt:lpstr>
      <vt:lpstr>Case for Support </vt:lpstr>
      <vt:lpstr>Case for Support</vt:lpstr>
      <vt:lpstr>LCIF Updates</vt:lpstr>
      <vt:lpstr>Centennial Service Challenge</vt:lpstr>
      <vt:lpstr>Centennial Service Challenge</vt:lpstr>
      <vt:lpstr>Centennial Service Challenge</vt:lpstr>
      <vt:lpstr>Centennial Service Challenge</vt:lpstr>
      <vt:lpstr>Contributing Member Program</vt:lpstr>
      <vt:lpstr>Individual Recognition</vt:lpstr>
      <vt:lpstr>End of Year Recognition</vt:lpstr>
      <vt:lpstr>Club Recognition </vt:lpstr>
      <vt:lpstr>Club Giving Patches</vt:lpstr>
      <vt:lpstr>Optional Personal Story</vt:lpstr>
      <vt:lpstr>Enriching Lives</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Training</dc:title>
  <dc:creator>Prosser, Erica</dc:creator>
  <cp:lastModifiedBy>Saleh, Lubna</cp:lastModifiedBy>
  <cp:revision>30</cp:revision>
  <dcterms:created xsi:type="dcterms:W3CDTF">2016-06-03T16:15:18Z</dcterms:created>
  <dcterms:modified xsi:type="dcterms:W3CDTF">2016-08-31T19:16:09Z</dcterms:modified>
</cp:coreProperties>
</file>