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handoutMasterIdLst>
    <p:handoutMasterId r:id="rId23"/>
  </p:handoutMasterIdLst>
  <p:sldIdLst>
    <p:sldId id="337" r:id="rId3"/>
    <p:sldId id="342" r:id="rId4"/>
    <p:sldId id="287" r:id="rId5"/>
    <p:sldId id="332" r:id="rId6"/>
    <p:sldId id="335" r:id="rId7"/>
    <p:sldId id="296" r:id="rId8"/>
    <p:sldId id="321" r:id="rId9"/>
    <p:sldId id="324" r:id="rId10"/>
    <p:sldId id="331" r:id="rId11"/>
    <p:sldId id="322" r:id="rId12"/>
    <p:sldId id="323" r:id="rId13"/>
    <p:sldId id="333" r:id="rId14"/>
    <p:sldId id="339" r:id="rId15"/>
    <p:sldId id="345" r:id="rId16"/>
    <p:sldId id="340" r:id="rId17"/>
    <p:sldId id="316" r:id="rId18"/>
    <p:sldId id="329" r:id="rId19"/>
    <p:sldId id="326" r:id="rId20"/>
    <p:sldId id="319" r:id="rId21"/>
  </p:sldIdLst>
  <p:sldSz cx="10160000" cy="7620000"/>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2FA6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91" autoAdjust="0"/>
    <p:restoredTop sz="35434" autoAdjust="0"/>
  </p:normalViewPr>
  <p:slideViewPr>
    <p:cSldViewPr>
      <p:cViewPr>
        <p:scale>
          <a:sx n="84" d="100"/>
          <a:sy n="84" d="100"/>
        </p:scale>
        <p:origin x="-13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9" d="100"/>
          <a:sy n="59" d="100"/>
        </p:scale>
        <p:origin x="-126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B669D349-C40A-44E6-AF7B-5787D6D84103}" type="datetimeFigureOut">
              <a:rPr lang="en-US"/>
              <a:pPr>
                <a:defRPr/>
              </a:pPr>
              <a:t>3/24/2014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16F20BFB-1640-4BD1-85D0-8CB601FCE440}" type="slidenum">
              <a:rPr lang="en-US"/>
              <a:pPr>
                <a:defRPr/>
              </a:pPr>
              <a:t>‹#›</a:t>
            </a:fld>
            <a:endParaRPr lang="en-US"/>
          </a:p>
        </p:txBody>
      </p:sp>
    </p:spTree>
    <p:extLst>
      <p:ext uri="{BB962C8B-B14F-4D97-AF65-F5344CB8AC3E}">
        <p14:creationId xmlns:p14="http://schemas.microsoft.com/office/powerpoint/2010/main" val="1388674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099"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34820"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4103"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5D14B6C0-E882-414A-9D83-4B15993BA85A}" type="slidenum">
              <a:rPr lang="en-US"/>
              <a:pPr>
                <a:defRPr/>
              </a:pPr>
              <a:t>‹#›</a:t>
            </a:fld>
            <a:endParaRPr lang="en-US"/>
          </a:p>
        </p:txBody>
      </p:sp>
    </p:spTree>
    <p:extLst>
      <p:ext uri="{BB962C8B-B14F-4D97-AF65-F5344CB8AC3E}">
        <p14:creationId xmlns:p14="http://schemas.microsoft.com/office/powerpoint/2010/main" val="30991122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4032BDE1-B145-49F9-9D8A-08697F6EDF18}"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5B9BC7E5-4054-4878-8E35-6526B7BB7693}" type="slidenum">
              <a:rPr lang="en-US" altLang="en-US" smtClean="0"/>
              <a:pPr eaLnBrk="1" hangingPunct="1">
                <a:spcBef>
                  <a:spcPct val="0"/>
                </a:spcBef>
                <a:defRPr/>
              </a:pPr>
              <a:t>10</a:t>
            </a:fld>
            <a:endParaRPr lang="en-US" altLang="en-US" smtClean="0"/>
          </a:p>
        </p:txBody>
      </p:sp>
      <p:sp>
        <p:nvSpPr>
          <p:cNvPr id="45059"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45060"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smtClean="0">
                <a:solidFill>
                  <a:srgbClr val="000000"/>
                </a:solidFill>
                <a:cs typeface="Times New Roman" pitchFamily="18" charset="0"/>
              </a:rPr>
              <a:t>Those of you who guessed E, all of the above, are correct.  About 1/3 of measles cases develop complications, including corneal scarring and blindness, encephalitis, pneumonia, and severe diarrhea.  These complications are most dangerous in areas of the world where children do not have access to adequate medical care, or where they may already be suffering from poor health due to an inadequate diet, poor drinking water, or other diseases.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30A8AC63-9A9F-49D0-8C8F-555559A15CDE}" type="slidenum">
              <a:rPr lang="en-US" altLang="en-US" smtClean="0"/>
              <a:pPr eaLnBrk="1" hangingPunct="1">
                <a:spcBef>
                  <a:spcPct val="0"/>
                </a:spcBef>
                <a:defRPr/>
              </a:pPr>
              <a:t>11</a:t>
            </a:fld>
            <a:endParaRPr lang="en-US" altLang="en-US" smtClean="0"/>
          </a:p>
        </p:txBody>
      </p:sp>
      <p:sp>
        <p:nvSpPr>
          <p:cNvPr id="46083"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solidFill>
                  <a:srgbClr val="000000"/>
                </a:solidFill>
                <a:cs typeface="Times New Roman" pitchFamily="18" charset="0"/>
              </a:rPr>
              <a:t>How many deaths do you think have been prevented by measles vaccination efforts since 2001?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D502CB6-C188-4DEF-BE67-1408873EDF4B}" type="slidenum">
              <a:rPr lang="en-US" altLang="en-US" smtClean="0"/>
              <a:pPr eaLnBrk="1" hangingPunct="1">
                <a:spcBef>
                  <a:spcPct val="0"/>
                </a:spcBef>
                <a:defRPr/>
              </a:pPr>
              <a:t>12</a:t>
            </a:fld>
            <a:endParaRPr lang="en-US" altLang="en-US" smtClean="0"/>
          </a:p>
        </p:txBody>
      </p:sp>
      <p:sp>
        <p:nvSpPr>
          <p:cNvPr id="47107" name="Rectangle 1"/>
          <p:cNvSpPr>
            <a:spLocks noGrp="1" noRot="1" noChangeAspect="1" noChangeArrowheads="1" noTextEdit="1"/>
          </p:cNvSpPr>
          <p:nvPr>
            <p:ph type="sldImg"/>
          </p:nvPr>
        </p:nvSpPr>
        <p:spPr>
          <a:ln/>
        </p:spPr>
      </p:sp>
      <p:sp>
        <p:nvSpPr>
          <p:cNvPr id="4710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smtClean="0">
                <a:solidFill>
                  <a:srgbClr val="000000"/>
                </a:solidFill>
                <a:cs typeface="Times New Roman" pitchFamily="18" charset="0"/>
              </a:rPr>
              <a:t>The answer is astounding – 13.8 million deaths have been prevented!</a:t>
            </a:r>
            <a:r>
              <a:rPr lang="en-US" altLang="en-US" smtClean="0">
                <a:cs typeface="Times New Roman" pitchFamily="18" charset="0"/>
              </a:rPr>
              <a:t> Vaccinations have the power not only to save lives but also transform lives by protecting against disease – giving children a chance to grow up healthy, go to school, and improve their lives. For $1, a child can be vaccinated against measles, making it one of the most cost-effective health interventions available. </a:t>
            </a:r>
            <a:endParaRPr lang="en-US" altLang="en-US" smtClean="0">
              <a:solidFill>
                <a:srgbClr val="000000"/>
              </a:solidFill>
              <a:cs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A27AB86-58B2-48DD-9950-3CB291B8B757}" type="slidenum">
              <a:rPr lang="en-US" altLang="en-US" smtClean="0"/>
              <a:pPr eaLnBrk="1" hangingPunct="1">
                <a:spcBef>
                  <a:spcPct val="0"/>
                </a:spcBef>
                <a:defRPr/>
              </a:pPr>
              <a:t>13</a:t>
            </a:fld>
            <a:endParaRPr lang="en-US" altLang="en-US" smtClean="0"/>
          </a:p>
        </p:txBody>
      </p:sp>
      <p:sp>
        <p:nvSpPr>
          <p:cNvPr id="48131" name="Rectangle 1"/>
          <p:cNvSpPr>
            <a:spLocks noGrp="1" noRot="1" noChangeAspect="1" noChangeArrowheads="1" noTextEdit="1"/>
          </p:cNvSpPr>
          <p:nvPr>
            <p:ph type="sldImg"/>
          </p:nvPr>
        </p:nvSpPr>
        <p:spPr>
          <a:ln/>
        </p:spPr>
      </p:sp>
      <p:sp>
        <p:nvSpPr>
          <p:cNvPr id="4813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smtClean="0">
                <a:solidFill>
                  <a:srgbClr val="000000"/>
                </a:solidFill>
                <a:cs typeface="Times New Roman" pitchFamily="18" charset="0"/>
              </a:rPr>
              <a:t>The results are amazing! Through Lions support and the work of our partners millions of lives have been saved. Yet, there is more work to be done. 335 children still die from measles every day, that’s 14 deaths every hour.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8DEF45D-2108-464D-9BB7-DA82BA6B08AF}" type="slidenum">
              <a:rPr lang="en-US" altLang="en-US" smtClean="0"/>
              <a:pPr eaLnBrk="1" hangingPunct="1">
                <a:spcBef>
                  <a:spcPct val="0"/>
                </a:spcBef>
                <a:defRPr/>
              </a:pPr>
              <a:t>14</a:t>
            </a:fld>
            <a:endParaRPr lang="en-US" altLang="en-US" smtClean="0"/>
          </a:p>
        </p:txBody>
      </p:sp>
      <p:sp>
        <p:nvSpPr>
          <p:cNvPr id="49155"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buFont typeface="Arial" panose="020B0604020202020204" pitchFamily="34" charset="0"/>
              <a:buNone/>
              <a:defRPr/>
            </a:pPr>
            <a:r>
              <a:rPr lang="en-US" altLang="en-US" dirty="0" smtClean="0">
                <a:solidFill>
                  <a:srgbClr val="000000"/>
                </a:solidFill>
                <a:cs typeface="Times New Roman" pitchFamily="18" charset="0"/>
              </a:rPr>
              <a:t>As you’ve seen, Lions support has helped reduce measles deaths around the world but what is the path your donation takes to achieve those amazing results? </a:t>
            </a:r>
          </a:p>
          <a:p>
            <a:pPr eaLnBrk="1" hangingPunct="1">
              <a:lnSpc>
                <a:spcPct val="95000"/>
              </a:lnSpc>
              <a:spcBef>
                <a:spcPct val="0"/>
              </a:spcBef>
              <a:buFont typeface="Arial" panose="020B0604020202020204" pitchFamily="34" charset="0"/>
              <a:buNone/>
              <a:defRPr/>
            </a:pPr>
            <a:endParaRPr lang="en-US"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en-US" altLang="en-US" i="1" dirty="0" smtClean="0">
                <a:solidFill>
                  <a:srgbClr val="000000"/>
                </a:solidFill>
                <a:cs typeface="Times New Roman" pitchFamily="18" charset="0"/>
              </a:rPr>
              <a:t>Click mouse once</a:t>
            </a:r>
          </a:p>
          <a:p>
            <a:pPr marL="171450" indent="-171450" eaLnBrk="1" hangingPunct="1">
              <a:lnSpc>
                <a:spcPct val="95000"/>
              </a:lnSpc>
              <a:spcBef>
                <a:spcPct val="0"/>
              </a:spcBef>
              <a:buFont typeface="Arial" panose="020B0604020202020204" pitchFamily="34" charset="0"/>
              <a:buChar char="•"/>
              <a:defRPr/>
            </a:pPr>
            <a:r>
              <a:rPr lang="en-US" altLang="en-US" dirty="0" smtClean="0">
                <a:solidFill>
                  <a:srgbClr val="000000"/>
                </a:solidFill>
                <a:cs typeface="Times New Roman" pitchFamily="18" charset="0"/>
              </a:rPr>
              <a:t>Generous clubs and Lions support One Shot, One Life by donating funds to LCIF.  </a:t>
            </a:r>
          </a:p>
          <a:p>
            <a:pPr marL="0" indent="0" eaLnBrk="1" hangingPunct="1">
              <a:lnSpc>
                <a:spcPct val="95000"/>
              </a:lnSpc>
              <a:spcBef>
                <a:spcPct val="0"/>
              </a:spcBef>
              <a:buFont typeface="Arial" panose="020B0604020202020204" pitchFamily="34" charset="0"/>
              <a:buNone/>
              <a:defRPr/>
            </a:pPr>
            <a:endParaRPr lang="en-US"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en-US" altLang="en-US" i="1" dirty="0" smtClean="0">
                <a:solidFill>
                  <a:srgbClr val="000000"/>
                </a:solidFill>
                <a:cs typeface="Times New Roman" pitchFamily="18" charset="0"/>
              </a:rPr>
              <a:t>Click mouse twice</a:t>
            </a:r>
          </a:p>
          <a:p>
            <a:pPr marL="171450" indent="-171450" eaLnBrk="1" hangingPunct="1">
              <a:lnSpc>
                <a:spcPct val="95000"/>
              </a:lnSpc>
              <a:spcBef>
                <a:spcPct val="0"/>
              </a:spcBef>
              <a:buFont typeface="Arial" panose="020B0604020202020204" pitchFamily="34" charset="0"/>
              <a:buChar char="•"/>
              <a:defRPr/>
            </a:pPr>
            <a:r>
              <a:rPr lang="en-US" altLang="en-US" dirty="0" smtClean="0">
                <a:solidFill>
                  <a:srgbClr val="000000"/>
                </a:solidFill>
                <a:cs typeface="Times New Roman" pitchFamily="18" charset="0"/>
              </a:rPr>
              <a:t>LCIF supports GAVI.</a:t>
            </a:r>
          </a:p>
          <a:p>
            <a:pPr marL="0" indent="0" eaLnBrk="1" hangingPunct="1">
              <a:lnSpc>
                <a:spcPct val="95000"/>
              </a:lnSpc>
              <a:spcBef>
                <a:spcPct val="0"/>
              </a:spcBef>
              <a:buFont typeface="Arial" panose="020B0604020202020204" pitchFamily="34" charset="0"/>
              <a:buNone/>
              <a:defRPr/>
            </a:pPr>
            <a:endParaRPr lang="en-US"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en-US" altLang="en-US" i="1" dirty="0" smtClean="0">
                <a:solidFill>
                  <a:srgbClr val="000000"/>
                </a:solidFill>
                <a:cs typeface="Times New Roman" pitchFamily="18" charset="0"/>
              </a:rPr>
              <a:t>Click mouse once</a:t>
            </a:r>
          </a:p>
          <a:p>
            <a:pPr marL="171450" indent="-171450" eaLnBrk="1" hangingPunct="1">
              <a:lnSpc>
                <a:spcPct val="95000"/>
              </a:lnSpc>
              <a:spcBef>
                <a:spcPct val="0"/>
              </a:spcBef>
              <a:buFont typeface="Arial" panose="020B0604020202020204" pitchFamily="34" charset="0"/>
              <a:buChar char="•"/>
              <a:defRPr/>
            </a:pPr>
            <a:r>
              <a:rPr lang="en-US" altLang="en-US" dirty="0" smtClean="0">
                <a:solidFill>
                  <a:srgbClr val="000000"/>
                </a:solidFill>
                <a:cs typeface="Times New Roman" pitchFamily="18" charset="0"/>
              </a:rPr>
              <a:t>GAVI purchases vaccines at the lowest cost and then distributes vaccines to priority countries where measles outbreaks are numerous and </a:t>
            </a:r>
            <a:r>
              <a:rPr lang="en-US" dirty="0" smtClean="0"/>
              <a:t>parents do not have access to immunization services that could protect their children from measles. Factors such as poverty, poor health systems, and a lack of information can make it difficult for families to secure preventative vaccinations for their children. </a:t>
            </a:r>
          </a:p>
          <a:p>
            <a:pPr eaLnBrk="1" hangingPunct="1">
              <a:lnSpc>
                <a:spcPct val="95000"/>
              </a:lnSpc>
              <a:spcBef>
                <a:spcPct val="0"/>
              </a:spcBef>
              <a:buFont typeface="Arial" panose="020B0604020202020204" pitchFamily="34" charset="0"/>
              <a:buNone/>
              <a:defRPr/>
            </a:pPr>
            <a:r>
              <a:rPr lang="en-US" altLang="en-US" i="1" dirty="0" smtClean="0">
                <a:solidFill>
                  <a:srgbClr val="000000"/>
                </a:solidFill>
                <a:cs typeface="Times New Roman" pitchFamily="18" charset="0"/>
              </a:rPr>
              <a:t>Click mouse twice </a:t>
            </a:r>
          </a:p>
          <a:p>
            <a:pPr marL="171450" indent="-171450" eaLnBrk="1" hangingPunct="1">
              <a:lnSpc>
                <a:spcPct val="95000"/>
              </a:lnSpc>
              <a:spcBef>
                <a:spcPct val="0"/>
              </a:spcBef>
              <a:buFont typeface="Arial" panose="020B0604020202020204" pitchFamily="34" charset="0"/>
              <a:buChar char="•"/>
              <a:defRPr/>
            </a:pPr>
            <a:r>
              <a:rPr lang="en-US" altLang="en-US" dirty="0" smtClean="0">
                <a:solidFill>
                  <a:srgbClr val="000000"/>
                </a:solidFill>
                <a:cs typeface="Times New Roman" pitchFamily="18" charset="0"/>
              </a:rPr>
              <a:t>Health workers are trained for vaccination events throughout the country. Lions work with local leaders to spread the word to those in their community about the vaccination events. Lions work hard encouraging families to bring their children to be vaccinated. Lions post flyers, go door to door, organize transportation for families to get to the events, and Lions serve as volunteers during the vaccination day. </a:t>
            </a:r>
          </a:p>
          <a:p>
            <a:pPr eaLnBrk="1" hangingPunct="1">
              <a:lnSpc>
                <a:spcPct val="95000"/>
              </a:lnSpc>
              <a:spcBef>
                <a:spcPct val="0"/>
              </a:spcBef>
              <a:buFont typeface="Arial" panose="020B0604020202020204" pitchFamily="34" charset="0"/>
              <a:buNone/>
              <a:defRPr/>
            </a:pPr>
            <a:r>
              <a:rPr lang="en-US" altLang="en-US" i="1" dirty="0" smtClean="0">
                <a:solidFill>
                  <a:srgbClr val="000000"/>
                </a:solidFill>
                <a:cs typeface="Times New Roman" pitchFamily="18" charset="0"/>
              </a:rPr>
              <a:t>Click mouse once</a:t>
            </a:r>
          </a:p>
          <a:p>
            <a:pPr marL="171450" indent="-171450" eaLnBrk="1" hangingPunct="1">
              <a:lnSpc>
                <a:spcPct val="95000"/>
              </a:lnSpc>
              <a:spcBef>
                <a:spcPct val="0"/>
              </a:spcBef>
              <a:buFont typeface="Arial" panose="020B0604020202020204" pitchFamily="34" charset="0"/>
              <a:buChar char="•"/>
              <a:defRPr/>
            </a:pPr>
            <a:r>
              <a:rPr lang="en-US" altLang="en-US" dirty="0" smtClean="0">
                <a:solidFill>
                  <a:srgbClr val="000000"/>
                </a:solidFill>
                <a:cs typeface="Times New Roman" pitchFamily="18" charset="0"/>
              </a:rPr>
              <a:t>Lions are hard</a:t>
            </a:r>
            <a:r>
              <a:rPr lang="en-US" altLang="en-US" baseline="0" dirty="0" smtClean="0">
                <a:solidFill>
                  <a:srgbClr val="000000"/>
                </a:solidFill>
                <a:cs typeface="Times New Roman" pitchFamily="18" charset="0"/>
              </a:rPr>
              <a:t> at work at every stage of the process from working with GAVI and health officials to organize vaccination campaigns, to promote vaccination events in their communities, and to serve as volunteers during the events. </a:t>
            </a:r>
          </a:p>
          <a:p>
            <a:pPr marL="171450" marR="0" indent="-171450" algn="l" defTabSz="914400" rtl="0" eaLnBrk="1" fontAlgn="base" latinLnBrk="0" hangingPunct="1">
              <a:lnSpc>
                <a:spcPct val="95000"/>
              </a:lnSpc>
              <a:spcBef>
                <a:spcPct val="0"/>
              </a:spcBef>
              <a:spcAft>
                <a:spcPct val="0"/>
              </a:spcAft>
              <a:buClrTx/>
              <a:buSzTx/>
              <a:buFont typeface="Arial" panose="020B0604020202020204" pitchFamily="34" charset="0"/>
              <a:buChar char="•"/>
              <a:tabLst/>
              <a:defRPr/>
            </a:pPr>
            <a:r>
              <a:rPr lang="en-US" altLang="en-US" dirty="0" smtClean="0">
                <a:solidFill>
                  <a:srgbClr val="000000"/>
                </a:solidFill>
                <a:cs typeface="Times New Roman" pitchFamily="18" charset="0"/>
              </a:rPr>
              <a:t>The end result of Lions dedication, hard work and generosity is amazing. Millions of children's lives are saved!</a:t>
            </a:r>
          </a:p>
          <a:p>
            <a:pPr marL="171450" indent="-171450" eaLnBrk="1" hangingPunct="1">
              <a:lnSpc>
                <a:spcPct val="95000"/>
              </a:lnSpc>
              <a:spcBef>
                <a:spcPct val="0"/>
              </a:spcBef>
              <a:buFont typeface="Arial" panose="020B0604020202020204" pitchFamily="34" charset="0"/>
              <a:buChar char="•"/>
              <a:defRPr/>
            </a:pPr>
            <a:endParaRPr lang="en-US" altLang="en-US" dirty="0" smtClean="0">
              <a:solidFill>
                <a:srgbClr val="000000"/>
              </a:solidFill>
              <a:cs typeface="Times New Roman" pitchFamily="18" charset="0"/>
            </a:endParaRPr>
          </a:p>
          <a:p>
            <a:pPr marL="171450" indent="-171450" eaLnBrk="1" hangingPunct="1">
              <a:lnSpc>
                <a:spcPct val="95000"/>
              </a:lnSpc>
              <a:spcBef>
                <a:spcPct val="0"/>
              </a:spcBef>
              <a:buFont typeface="Arial" panose="020B0604020202020204" pitchFamily="34" charset="0"/>
              <a:buChar char="•"/>
              <a:defRPr/>
            </a:pPr>
            <a:endParaRPr lang="en-US" altLang="en-US" dirty="0" smtClean="0">
              <a:solidFill>
                <a:srgbClr val="000000"/>
              </a:solidFill>
              <a:cs typeface="Times New Roman" pitchFamily="18" charset="0"/>
            </a:endParaRPr>
          </a:p>
          <a:p>
            <a:pPr marL="171450" indent="-171450" eaLnBrk="1" hangingPunct="1">
              <a:lnSpc>
                <a:spcPct val="95000"/>
              </a:lnSpc>
              <a:spcBef>
                <a:spcPct val="0"/>
              </a:spcBef>
              <a:buFont typeface="Arial" panose="020B0604020202020204" pitchFamily="34" charset="0"/>
              <a:buChar char="•"/>
              <a:defRPr/>
            </a:pPr>
            <a:endParaRPr lang="en-US" altLang="en-US" dirty="0" smtClean="0">
              <a:solidFill>
                <a:srgbClr val="000000"/>
              </a:solidFill>
              <a:cs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A9AF7C1D-CCE2-4C4B-8389-D6A9E14CB636}" type="slidenum">
              <a:rPr lang="en-US" altLang="en-US" smtClean="0"/>
              <a:pPr eaLnBrk="1" hangingPunct="1">
                <a:spcBef>
                  <a:spcPct val="0"/>
                </a:spcBef>
                <a:defRPr/>
              </a:pPr>
              <a:t>15</a:t>
            </a:fld>
            <a:endParaRPr lang="en-US" altLang="en-US" smtClean="0"/>
          </a:p>
        </p:txBody>
      </p:sp>
      <p:sp>
        <p:nvSpPr>
          <p:cNvPr id="50179" name="Rectangle 1"/>
          <p:cNvSpPr>
            <a:spLocks noGrp="1" noRot="1" noChangeAspect="1" noChangeArrowheads="1" noTextEdit="1"/>
          </p:cNvSpPr>
          <p:nvPr>
            <p:ph type="sldImg"/>
          </p:nvPr>
        </p:nvSpPr>
        <p:spPr>
          <a:ln/>
        </p:spPr>
      </p:sp>
      <p:sp>
        <p:nvSpPr>
          <p:cNvPr id="50180"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t>Here</a:t>
            </a:r>
            <a:r>
              <a:rPr lang="en-US" altLang="en-US" baseline="0" dirty="0" smtClean="0"/>
              <a:t> is just one example of Lions working in their community to make measles history. </a:t>
            </a:r>
            <a:endParaRPr lang="en-US" altLang="en-US" dirty="0" smtClean="0"/>
          </a:p>
          <a:p>
            <a:pPr eaLnBrk="1" hangingPunct="1">
              <a:lnSpc>
                <a:spcPct val="95000"/>
              </a:lnSpc>
              <a:spcBef>
                <a:spcPct val="0"/>
              </a:spcBef>
            </a:pPr>
            <a:endParaRPr lang="en-US" altLang="en-US" dirty="0" smtClean="0"/>
          </a:p>
          <a:p>
            <a:pPr eaLnBrk="1" hangingPunct="1">
              <a:lnSpc>
                <a:spcPct val="95000"/>
              </a:lnSpc>
              <a:spcBef>
                <a:spcPct val="0"/>
              </a:spcBef>
            </a:pPr>
            <a:r>
              <a:rPr lang="en-US" altLang="en-US" dirty="0" smtClean="0"/>
              <a:t>At the beginning of November, Botswana’s Lions helped the country’s Ministry of Health with a five-day campaign to reach 95 percent of under-fives with measles vaccinations, Vitamin A supplements and deworming pills. Almost 200,000 children were immunized during the campaign. </a:t>
            </a:r>
          </a:p>
          <a:p>
            <a:pPr eaLnBrk="1" hangingPunct="1">
              <a:lnSpc>
                <a:spcPct val="95000"/>
              </a:lnSpc>
              <a:spcBef>
                <a:spcPct val="0"/>
              </a:spcBef>
            </a:pPr>
            <a:endParaRPr lang="en-US" altLang="en-US" dirty="0" smtClean="0"/>
          </a:p>
          <a:p>
            <a:r>
              <a:rPr lang="en-US" altLang="en-US" dirty="0" smtClean="0"/>
              <a:t>Lions played key role in getting the message out about the campaign. Across the country, Lions helped to hire public address systems, truck trailers and even arrange motorcades of vehicles to take messages about the looming immunization drive directly to the people. </a:t>
            </a:r>
          </a:p>
          <a:p>
            <a:r>
              <a:rPr lang="en-US" altLang="en-US" dirty="0" smtClean="0"/>
              <a:t>In one area of the country, two teams of Lions went from house to house knocking on doors reminding families they should take their children to be vaccinated. In </a:t>
            </a:r>
            <a:r>
              <a:rPr lang="en-US" altLang="en-US" dirty="0" err="1" smtClean="0"/>
              <a:t>Tonota</a:t>
            </a:r>
            <a:r>
              <a:rPr lang="en-US" altLang="en-US" dirty="0" smtClean="0"/>
              <a:t> in Botswana’s east, Lions helped pay for a bus to bring families from remote areas to the village so that they did not miss the chance to be vaccinated. </a:t>
            </a:r>
          </a:p>
          <a:p>
            <a:endParaRPr lang="en-US" altLang="en-US" dirty="0" smtClean="0">
              <a:solidFill>
                <a:srgbClr val="000000"/>
              </a:solidFill>
              <a:cs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Now that you know the problem that measles poses, you may be asking yourself how you and your fellow Lions can help.  There are many important ways to do that, including telling other Lions and non-Lions about measles and raising awareness of the importance of vaccination.  But the most important thing you and your club can do right now is to help raise funds for the One Shot, One Life initiative.</a:t>
            </a:r>
          </a:p>
        </p:txBody>
      </p:sp>
      <p:sp>
        <p:nvSpPr>
          <p:cNvPr id="327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46BADE84-4449-42EC-820F-4C659F9D46BD}" type="slidenum">
              <a:rPr lang="en-US" altLang="en-US" smtClean="0"/>
              <a:pPr eaLnBrk="1" hangingPunct="1">
                <a:spcBef>
                  <a:spcPct val="0"/>
                </a:spcBef>
                <a:defRPr/>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C83E725-340F-42FD-BD0C-A8126AE1644C}" type="slidenum">
              <a:rPr lang="en-US" altLang="en-US" smtClean="0"/>
              <a:pPr eaLnBrk="1" hangingPunct="1">
                <a:spcBef>
                  <a:spcPct val="0"/>
                </a:spcBef>
                <a:defRPr/>
              </a:pPr>
              <a:t>17</a:t>
            </a:fld>
            <a:endParaRPr lang="en-US" altLang="en-US" smtClean="0"/>
          </a:p>
        </p:txBody>
      </p:sp>
      <p:sp>
        <p:nvSpPr>
          <p:cNvPr id="52227"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5222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smtClean="0">
                <a:solidFill>
                  <a:srgbClr val="000000"/>
                </a:solidFill>
                <a:cs typeface="Times New Roman" pitchFamily="18" charset="0"/>
              </a:rPr>
              <a:t>Consider this question: If your club gives US$1,000 to the One Shot, One Life Initiative, how much in matching funds will your donation provide?</a:t>
            </a:r>
          </a:p>
          <a:p>
            <a:pPr eaLnBrk="1" hangingPunct="1">
              <a:lnSpc>
                <a:spcPct val="95000"/>
              </a:lnSpc>
              <a:spcBef>
                <a:spcPct val="0"/>
              </a:spcBef>
            </a:pPr>
            <a:endParaRPr lang="en-US" altLang="en-US" smtClean="0">
              <a:solidFill>
                <a:srgbClr val="000000"/>
              </a:solidFill>
              <a:cs typeface="Times New Roman" pitchFamily="18" charset="0"/>
            </a:endParaRPr>
          </a:p>
          <a:p>
            <a:pPr eaLnBrk="1" hangingPunct="1">
              <a:lnSpc>
                <a:spcPct val="95000"/>
              </a:lnSpc>
              <a:spcBef>
                <a:spcPct val="0"/>
              </a:spcBef>
            </a:pPr>
            <a:r>
              <a:rPr lang="en-US" altLang="en-US" smtClean="0">
                <a:solidFill>
                  <a:srgbClr val="000000"/>
                </a:solidFill>
                <a:cs typeface="Times New Roman" pitchFamily="18" charset="0"/>
              </a:rPr>
              <a:t>The answer is US$1,000.  That means your club’s donation will be even more powerful and help save twice as many lives.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It’s easy to give a donation.  You can go online to www.lcif.org and make a credit card gift, or you can send in a check in US dollars.  You can also transfer money directly or through local Lions’ deposit accounts.  However you choose to give, be sure to mark the donation for ‘measles’.  If you are requesting an MJF for the donation, please remember to check “Measles” under “Purpose of Donation”.</a:t>
            </a:r>
          </a:p>
          <a:p>
            <a:pPr eaLnBrk="1" hangingPunct="1"/>
            <a:endParaRPr lang="en-US" altLang="en-US" smtClean="0"/>
          </a:p>
          <a:p>
            <a:pPr eaLnBrk="1" hangingPunct="1"/>
            <a:endParaRPr lang="en-US" altLang="en-US" smtClean="0"/>
          </a:p>
        </p:txBody>
      </p:sp>
      <p:sp>
        <p:nvSpPr>
          <p:cNvPr id="358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60D62509-7D02-4CE3-B41C-A0661575148C}" type="slidenum">
              <a:rPr lang="en-US" altLang="en-US" smtClean="0"/>
              <a:pPr eaLnBrk="1" hangingPunct="1">
                <a:spcBef>
                  <a:spcPct val="0"/>
                </a:spcBef>
                <a:defRPr/>
              </a:pPr>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I hope you’ve learned a bit today about measles and the One Shot, One Life initiative.  I’m happy to answer any questions you have.  </a:t>
            </a:r>
          </a:p>
        </p:txBody>
      </p:sp>
      <p:sp>
        <p:nvSpPr>
          <p:cNvPr id="368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CBE9FBF-D236-4C80-9360-791FC23D17A1}" type="slidenum">
              <a:rPr lang="en-US" altLang="en-US" smtClean="0"/>
              <a:pPr eaLnBrk="1" hangingPunct="1">
                <a:spcBef>
                  <a:spcPct val="0"/>
                </a:spcBef>
                <a:defRPr/>
              </a:pPr>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E28385A3-321A-4C97-808B-5BF5EC539960}" type="slidenum">
              <a:rPr lang="en-US" altLang="en-US" smtClean="0"/>
              <a:pPr eaLnBrk="1" hangingPunct="1">
                <a:spcBef>
                  <a:spcPct val="0"/>
                </a:spcBef>
                <a:defRPr/>
              </a:pPr>
              <a:t>2</a:t>
            </a:fld>
            <a:endParaRPr lang="en-US" altLang="en-US" smtClean="0"/>
          </a:p>
        </p:txBody>
      </p:sp>
      <p:sp>
        <p:nvSpPr>
          <p:cNvPr id="36867" name="Rectangle 1"/>
          <p:cNvSpPr>
            <a:spLocks noGrp="1" noRot="1" noChangeAspect="1" noChangeArrowheads="1" noTextEdit="1"/>
          </p:cNvSpPr>
          <p:nvPr>
            <p:ph type="sldImg"/>
          </p:nvPr>
        </p:nvSpPr>
        <p:spPr>
          <a:ln/>
        </p:spPr>
      </p:sp>
      <p:sp>
        <p:nvSpPr>
          <p:cNvPr id="3686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smtClean="0">
                <a:solidFill>
                  <a:srgbClr val="000000"/>
                </a:solidFill>
                <a:cs typeface="Times New Roman" pitchFamily="18" charset="0"/>
              </a:rPr>
              <a:t>Lions have been active in the fight to eliminate measles since 2010, when </a:t>
            </a:r>
            <a:r>
              <a:rPr lang="en-US" smtClean="0"/>
              <a:t>Lions and LCIF partnered with the Measles &amp; Rubella Initiative and the Bill &amp; Melinda Gates Foundation to conduct pilot programs in African countries, vaccinating more than 41 million children. </a:t>
            </a:r>
          </a:p>
          <a:p>
            <a:pPr eaLnBrk="1" hangingPunct="1">
              <a:lnSpc>
                <a:spcPct val="95000"/>
              </a:lnSpc>
              <a:spcBef>
                <a:spcPct val="0"/>
              </a:spcBef>
            </a:pPr>
            <a:endParaRPr lang="en-US" smtClean="0"/>
          </a:p>
          <a:p>
            <a:pPr eaLnBrk="1" hangingPunct="1">
              <a:lnSpc>
                <a:spcPct val="95000"/>
              </a:lnSpc>
              <a:spcBef>
                <a:spcPct val="0"/>
              </a:spcBef>
            </a:pPr>
            <a:r>
              <a:rPr lang="en-US" smtClean="0"/>
              <a:t>Over the last few years, Lions have played a key role in social mobilization efforts by working with local leaders, coordinating community-level publicity, and serving as volunteers at vaccination centers. Millions of children have been vaccinated because Lions have been hard at work in their communities. But why is the fight to eliminate measles so important? </a:t>
            </a:r>
            <a:endParaRPr lang="en-US" altLang="en-US" smtClean="0">
              <a:solidFill>
                <a:srgbClr val="000000"/>
              </a:solidFill>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E1401140-95EC-4573-8084-FA6E6E7889AA}" type="slidenum">
              <a:rPr lang="en-US" altLang="en-US" smtClean="0"/>
              <a:pPr eaLnBrk="1" hangingPunct="1">
                <a:spcBef>
                  <a:spcPct val="0"/>
                </a:spcBef>
                <a:defRPr/>
              </a:pPr>
              <a:t>3</a:t>
            </a:fld>
            <a:endParaRPr lang="en-US" altLang="en-US" smtClean="0"/>
          </a:p>
        </p:txBody>
      </p:sp>
      <p:sp>
        <p:nvSpPr>
          <p:cNvPr id="37891" name="Rectangle 1"/>
          <p:cNvSpPr>
            <a:spLocks noGrp="1" noRot="1" noChangeAspect="1" noChangeArrowheads="1" noTextEdit="1"/>
          </p:cNvSpPr>
          <p:nvPr>
            <p:ph type="sldImg"/>
          </p:nvPr>
        </p:nvSpPr>
        <p:spPr>
          <a:ln/>
        </p:spPr>
      </p:sp>
      <p:sp>
        <p:nvSpPr>
          <p:cNvPr id="3789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smtClean="0">
                <a:solidFill>
                  <a:srgbClr val="000000"/>
                </a:solidFill>
                <a:cs typeface="Times New Roman" pitchFamily="18" charset="0"/>
              </a:rPr>
              <a:t>Measles takes the life of 335 children every single day.  That’s more than 122,000 children in a year.  And it’s completely preventable. Many of you in the room today may be familiar with measles.  But you may not be familiar with the devastating impact measles still has around the world, and the reasons that Lions have agreed to continue the fight against it.  </a:t>
            </a:r>
          </a:p>
          <a:p>
            <a:pPr eaLnBrk="1" hangingPunct="1">
              <a:lnSpc>
                <a:spcPct val="95000"/>
              </a:lnSpc>
              <a:spcBef>
                <a:spcPct val="0"/>
              </a:spcBef>
            </a:pPr>
            <a:endParaRPr lang="en-US" altLang="en-US" smtClean="0">
              <a:solidFill>
                <a:srgbClr val="000000"/>
              </a:solidFill>
              <a:cs typeface="Times New Roman" pitchFamily="18" charset="0"/>
            </a:endParaRPr>
          </a:p>
          <a:p>
            <a:pPr eaLnBrk="1" hangingPunct="1">
              <a:lnSpc>
                <a:spcPct val="95000"/>
              </a:lnSpc>
              <a:spcBef>
                <a:spcPct val="0"/>
              </a:spcBef>
            </a:pPr>
            <a:r>
              <a:rPr lang="en-US" altLang="en-US" smtClean="0">
                <a:solidFill>
                  <a:srgbClr val="000000"/>
                </a:solidFill>
                <a:cs typeface="Times New Roman" pitchFamily="18" charset="0"/>
              </a:rPr>
              <a:t>Today, you’ll learn about these reasons – and I hope you’ll join in this fight.  We can only win against measles with your help and that of your fellow Lions.</a:t>
            </a:r>
          </a:p>
          <a:p>
            <a:pPr eaLnBrk="1" hangingPunct="1">
              <a:lnSpc>
                <a:spcPct val="95000"/>
              </a:lnSpc>
              <a:spcBef>
                <a:spcPct val="0"/>
              </a:spcBef>
            </a:pPr>
            <a:endParaRPr lang="en-US" altLang="en-US" smtClean="0">
              <a:solidFill>
                <a:srgbClr val="000000"/>
              </a:solidFill>
              <a:cs typeface="Times New Roman" pitchFamily="18" charset="0"/>
            </a:endParaRPr>
          </a:p>
          <a:p>
            <a:pPr eaLnBrk="1" hangingPunct="1">
              <a:lnSpc>
                <a:spcPct val="95000"/>
              </a:lnSpc>
              <a:spcBef>
                <a:spcPct val="0"/>
              </a:spcBef>
            </a:pPr>
            <a:endParaRPr lang="en-US" altLang="en-US" smtClean="0">
              <a:solidFill>
                <a:srgbClr val="000000"/>
              </a:solidFill>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295275BE-2C7D-4627-8B0B-82C514DF945D}" type="slidenum">
              <a:rPr lang="en-US" altLang="en-US" smtClean="0"/>
              <a:pPr eaLnBrk="1" hangingPunct="1">
                <a:spcBef>
                  <a:spcPct val="0"/>
                </a:spcBef>
                <a:defRPr/>
              </a:pPr>
              <a:t>4</a:t>
            </a:fld>
            <a:endParaRPr lang="en-US" altLang="en-US" smtClean="0"/>
          </a:p>
        </p:txBody>
      </p:sp>
      <p:sp>
        <p:nvSpPr>
          <p:cNvPr id="38915" name="Rectangle 1"/>
          <p:cNvSpPr>
            <a:spLocks noGrp="1" noRot="1" noChangeAspect="1" noChangeArrowheads="1" noTextEdit="1"/>
          </p:cNvSpPr>
          <p:nvPr>
            <p:ph type="sldImg"/>
          </p:nvPr>
        </p:nvSpPr>
        <p:spPr>
          <a:ln/>
        </p:spPr>
      </p:sp>
      <p:sp>
        <p:nvSpPr>
          <p:cNvPr id="38916"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solidFill>
                  <a:srgbClr val="000000"/>
                </a:solidFill>
                <a:cs typeface="Times New Roman" pitchFamily="18" charset="0"/>
              </a:rPr>
              <a:t>I’d like to tell you a little bit about measles.  </a:t>
            </a:r>
          </a:p>
          <a:p>
            <a:pPr marL="273050" lvl="1" eaLnBrk="1" hangingPunct="1">
              <a:lnSpc>
                <a:spcPct val="95000"/>
              </a:lnSpc>
              <a:spcBef>
                <a:spcPct val="0"/>
              </a:spcBef>
              <a:buFontTx/>
              <a:buChar char="•"/>
            </a:pPr>
            <a:r>
              <a:rPr lang="en-US" altLang="en-US" dirty="0" smtClean="0">
                <a:solidFill>
                  <a:srgbClr val="000000"/>
                </a:solidFill>
                <a:cs typeface="Times New Roman" pitchFamily="18" charset="0"/>
              </a:rPr>
              <a:t> Measles is one of the top five causes of vaccine preventable deaths in the world</a:t>
            </a:r>
          </a:p>
          <a:p>
            <a:pPr marL="273050" lvl="1" eaLnBrk="1" hangingPunct="1">
              <a:lnSpc>
                <a:spcPct val="95000"/>
              </a:lnSpc>
              <a:spcBef>
                <a:spcPct val="0"/>
              </a:spcBef>
              <a:buFontTx/>
              <a:buChar char="•"/>
            </a:pPr>
            <a:r>
              <a:rPr lang="en-US" altLang="en-US" dirty="0" smtClean="0">
                <a:solidFill>
                  <a:srgbClr val="000000"/>
                </a:solidFill>
                <a:cs typeface="Times New Roman" pitchFamily="18" charset="0"/>
              </a:rPr>
              <a:t> It is easy and inexpensive to prevent – the vaccine costs less than US$1 and gives life-long immunity</a:t>
            </a:r>
          </a:p>
          <a:p>
            <a:pPr marL="273050" lvl="1" eaLnBrk="1" hangingPunct="1">
              <a:lnSpc>
                <a:spcPct val="95000"/>
              </a:lnSpc>
              <a:spcBef>
                <a:spcPct val="0"/>
              </a:spcBef>
              <a:buFontTx/>
              <a:buChar char="•"/>
            </a:pPr>
            <a:r>
              <a:rPr lang="en-US" altLang="en-US" dirty="0" smtClean="0">
                <a:solidFill>
                  <a:srgbClr val="000000"/>
                </a:solidFill>
                <a:cs typeface="Times New Roman" pitchFamily="18" charset="0"/>
              </a:rPr>
              <a:t> It is found in every part of the world – measles outbreaks have taken place on every continent and in all climates</a:t>
            </a:r>
          </a:p>
          <a:p>
            <a:pPr marL="273050" lvl="1" eaLnBrk="1" hangingPunct="1">
              <a:spcBef>
                <a:spcPct val="0"/>
              </a:spcBef>
              <a:buFontTx/>
              <a:buChar char="•"/>
            </a:pPr>
            <a:r>
              <a:rPr lang="en-US" altLang="en-US" dirty="0" smtClean="0">
                <a:solidFill>
                  <a:srgbClr val="000000"/>
                </a:solidFill>
                <a:cs typeface="Times New Roman" pitchFamily="18" charset="0"/>
              </a:rPr>
              <a:t> Measles is one of the most contagious diseases – 90% of those exposed to the measles virus will catch it if they do not have immunity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defRPr/>
            </a:pPr>
            <a:fld id="{7C66991C-BCE1-4A2C-A78E-85D8332711F0}" type="slidenum">
              <a:rPr lang="en-US" altLang="en-US" smtClean="0"/>
              <a:pPr>
                <a:defRPr/>
              </a:pPr>
              <a:t>5</a:t>
            </a:fld>
            <a:endParaRPr lang="en-US" altLang="en-US" smtClean="0"/>
          </a:p>
        </p:txBody>
      </p:sp>
      <p:sp>
        <p:nvSpPr>
          <p:cNvPr id="39939" name="Rectangle 2"/>
          <p:cNvSpPr>
            <a:spLocks noGrp="1" noRot="1" noChangeAspect="1" noChangeArrowheads="1" noTextEdit="1"/>
          </p:cNvSpPr>
          <p:nvPr>
            <p:ph type="sldImg"/>
          </p:nvPr>
        </p:nvSpPr>
        <p:spPr>
          <a:solidFill>
            <a:srgbClr val="FFFFFF"/>
          </a:solidFill>
          <a:ln/>
        </p:spPr>
      </p:sp>
      <p:sp>
        <p:nvSpPr>
          <p:cNvPr id="2" name="Rectangle 3"/>
          <p:cNvSpPr>
            <a:spLocks noGrp="1" noChangeArrowheads="1"/>
          </p:cNvSpPr>
          <p:nvPr>
            <p:ph type="body" idx="1"/>
          </p:nvPr>
        </p:nvSpPr>
        <p:spPr>
          <a:solidFill>
            <a:srgbClr val="FFFFFF"/>
          </a:solidFill>
          <a:ln>
            <a:solidFill>
              <a:schemeClr val="bg1"/>
            </a:solidFill>
          </a:ln>
        </p:spPr>
        <p:txBody>
          <a:bodyPr lIns="0" tIns="0" rIns="0" bIns="0"/>
          <a:lstStyle/>
          <a:p>
            <a:pPr marL="171450" indent="-171450">
              <a:buFontTx/>
              <a:buChar char="•"/>
              <a:defRPr/>
            </a:pPr>
            <a:r>
              <a:rPr lang="en-US" altLang="en-US" dirty="0" smtClean="0">
                <a:cs typeface="Times New Roman" panose="02020603050405020304" pitchFamily="18" charset="0"/>
              </a:rPr>
              <a:t>A new partnership with GAVI Alliance was announced in July 2013. The new partnership allows LCIF and Lions to continue our fundraising and field partnership efforts very similarly to those we’ve pursued since 2010 and will help to protect tens of millions of children in the world’s poorest countries against measles.   </a:t>
            </a:r>
          </a:p>
          <a:p>
            <a:pPr>
              <a:defRPr/>
            </a:pPr>
            <a:endParaRPr lang="en-US" altLang="en-US" dirty="0" smtClean="0">
              <a:cs typeface="Times New Roman" panose="02020603050405020304" pitchFamily="18" charset="0"/>
            </a:endParaRPr>
          </a:p>
          <a:p>
            <a:pPr marL="171450" indent="-171450">
              <a:buFontTx/>
              <a:buChar char="•"/>
              <a:defRPr/>
            </a:pPr>
            <a:r>
              <a:rPr lang="en-US" altLang="en-US" dirty="0" smtClean="0">
                <a:cs typeface="Times New Roman" panose="02020603050405020304" pitchFamily="18" charset="0"/>
              </a:rPr>
              <a:t>Lions have committed to raising US$30 million by our 100</a:t>
            </a:r>
            <a:r>
              <a:rPr lang="en-US" altLang="en-US" baseline="30000" dirty="0" smtClean="0">
                <a:cs typeface="Times New Roman" panose="02020603050405020304" pitchFamily="18" charset="0"/>
              </a:rPr>
              <a:t>th</a:t>
            </a:r>
            <a:r>
              <a:rPr lang="en-US" altLang="en-US" dirty="0" smtClean="0">
                <a:cs typeface="Times New Roman" panose="02020603050405020304" pitchFamily="18" charset="0"/>
              </a:rPr>
              <a:t> anniversary in 2017. The funds raised by Lions will be matched through GAVI Matching Fund partners, the United Kingdom’s Department for International Development (DFID) and the Bill &amp; Melinda Gates Foundation, bringing the total to US$60 million. Through our joint efforts with GAVI and other partners, Lions will increase access to quality immunization services at every level – globally, nationally and locally – to benefit children around the world.  </a:t>
            </a:r>
          </a:p>
          <a:p>
            <a:pPr marL="171450" indent="-171450">
              <a:buFontTx/>
              <a:buChar char="•"/>
              <a:defRPr/>
            </a:pPr>
            <a:endParaRPr lang="en-US" altLang="en-US" dirty="0" smtClean="0">
              <a:cs typeface="Times New Roman" panose="02020603050405020304" pitchFamily="18" charset="0"/>
            </a:endParaRPr>
          </a:p>
          <a:p>
            <a:pPr marL="171450" indent="-171450">
              <a:buFontTx/>
              <a:buChar char="•"/>
              <a:defRPr/>
            </a:pPr>
            <a:r>
              <a:rPr lang="en-US" altLang="en-US" dirty="0" smtClean="0">
                <a:cs typeface="Times New Roman" panose="02020603050405020304" pitchFamily="18" charset="0"/>
              </a:rPr>
              <a:t>Lions will also play a key role in social mobilization efforts by working with local leaders, coordinating community-level publicity and serving as volunteers at vaccination centers. Through our fundraising and advocacy efforts, Lions will help immunize more than 114 million children. </a:t>
            </a:r>
          </a:p>
          <a:p>
            <a:pPr marL="171450" indent="-171450">
              <a:buFontTx/>
              <a:buChar char="•"/>
              <a:defRPr/>
            </a:pPr>
            <a:endParaRPr lang="en-US" altLang="en-US" sz="1600" dirty="0" smtClean="0">
              <a:cs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0E8ACB65-8E96-43DA-A5A6-AE7FD38888F4}" type="slidenum">
              <a:rPr lang="en-US" altLang="en-US" smtClean="0"/>
              <a:pPr eaLnBrk="1" hangingPunct="1">
                <a:spcBef>
                  <a:spcPct val="0"/>
                </a:spcBef>
                <a:defRPr/>
              </a:pPr>
              <a:t>6</a:t>
            </a:fld>
            <a:endParaRPr lang="en-US" altLang="en-US" smtClean="0"/>
          </a:p>
        </p:txBody>
      </p:sp>
      <p:sp>
        <p:nvSpPr>
          <p:cNvPr id="40963" name="Rectangle 1"/>
          <p:cNvSpPr>
            <a:spLocks noGrp="1" noRot="1" noChangeAspect="1" noChangeArrowheads="1" noTextEdit="1"/>
          </p:cNvSpPr>
          <p:nvPr>
            <p:ph type="sldImg"/>
          </p:nvPr>
        </p:nvSpPr>
        <p:spPr>
          <a:ln/>
        </p:spPr>
      </p:sp>
      <p:sp>
        <p:nvSpPr>
          <p:cNvPr id="2"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71450" indent="-171450">
              <a:buFontTx/>
              <a:buChar char="•"/>
              <a:defRPr/>
            </a:pPr>
            <a:r>
              <a:rPr lang="en-US" altLang="en-US" dirty="0" smtClean="0">
                <a:cs typeface="Times New Roman" panose="02020603050405020304" pitchFamily="18" charset="0"/>
              </a:rPr>
              <a:t>GAVI Alliance was established in 2000 as the Global Alliance for Vaccines and </a:t>
            </a:r>
            <a:r>
              <a:rPr lang="en-US" altLang="en-US" dirty="0" err="1" smtClean="0">
                <a:cs typeface="Times New Roman" panose="02020603050405020304" pitchFamily="18" charset="0"/>
              </a:rPr>
              <a:t>Immunisation</a:t>
            </a:r>
            <a:r>
              <a:rPr lang="en-US" altLang="en-US" dirty="0" smtClean="0">
                <a:cs typeface="Times New Roman" panose="02020603050405020304" pitchFamily="18" charset="0"/>
              </a:rPr>
              <a:t> (GAVI) to fund vaccines for children in more than 70 of the world's poorest countries. GAVI’s mission is to save children’s lives and protect people’s health by increasing access to immunization in the world’s poorest countries. </a:t>
            </a:r>
          </a:p>
          <a:p>
            <a:pPr>
              <a:defRPr/>
            </a:pPr>
            <a:endParaRPr lang="en-US" altLang="en-US" dirty="0" smtClean="0">
              <a:cs typeface="Times New Roman" panose="02020603050405020304" pitchFamily="18" charset="0"/>
            </a:endParaRPr>
          </a:p>
          <a:p>
            <a:pPr marL="171450" indent="-171450">
              <a:buFontTx/>
              <a:buChar char="•"/>
              <a:defRPr/>
            </a:pPr>
            <a:r>
              <a:rPr lang="en-US" altLang="en-US" dirty="0" smtClean="0">
                <a:cs typeface="Times New Roman" panose="02020603050405020304" pitchFamily="18" charset="0"/>
              </a:rPr>
              <a:t>Since 2000, an additional 440 million children have been immunized against leading vaccine-preventable diseases, including measles, in the world's poorest countries with GAVI support, preventing approximately six million future deaths. </a:t>
            </a:r>
            <a:endParaRPr lang="en-US" altLang="en-US" dirty="0" smtClean="0">
              <a:latin typeface="Arial" pitchFamily="34" charset="0"/>
            </a:endParaRPr>
          </a:p>
          <a:p>
            <a:pPr eaLnBrk="1" hangingPunct="1">
              <a:lnSpc>
                <a:spcPct val="95000"/>
              </a:lnSpc>
              <a:spcBef>
                <a:spcPct val="0"/>
              </a:spcBef>
              <a:defRPr/>
            </a:pPr>
            <a:endParaRPr lang="en-US" altLang="en-US" dirty="0" smtClean="0">
              <a:solidFill>
                <a:srgbClr val="000000"/>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8795C20-6BC0-4B06-9E7F-A98AA72C5BAB}" type="slidenum">
              <a:rPr lang="en-US" altLang="en-US" smtClean="0"/>
              <a:pPr eaLnBrk="1" hangingPunct="1">
                <a:spcBef>
                  <a:spcPct val="0"/>
                </a:spcBef>
                <a:defRPr/>
              </a:pPr>
              <a:t>7</a:t>
            </a:fld>
            <a:endParaRPr lang="en-US" altLang="en-US" smtClean="0"/>
          </a:p>
        </p:txBody>
      </p:sp>
      <p:sp>
        <p:nvSpPr>
          <p:cNvPr id="41987"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40963" name="Rectangle 3"/>
          <p:cNvSpPr>
            <a:spLocks noGrp="1" noChangeArrowheads="1"/>
          </p:cNvSpPr>
          <p:nvPr>
            <p:ph type="body" idx="1"/>
          </p:nvPr>
        </p:nvSpPr>
        <p:spPr>
          <a:solidFill>
            <a:srgbClr val="FFFFFF"/>
          </a:solidFill>
          <a:ln/>
        </p:spPr>
        <p:txBody>
          <a:bodyPr lIns="0" tIns="0" rIns="0" bIns="0"/>
          <a:lstStyle/>
          <a:p>
            <a:pPr eaLnBrk="1" hangingPunct="1">
              <a:lnSpc>
                <a:spcPct val="95000"/>
              </a:lnSpc>
              <a:spcBef>
                <a:spcPct val="0"/>
              </a:spcBef>
              <a:defRPr/>
            </a:pPr>
            <a:r>
              <a:rPr lang="en-US" dirty="0" smtClean="0">
                <a:solidFill>
                  <a:srgbClr val="000000"/>
                </a:solidFill>
                <a:cs typeface="Times New Roman" pitchFamily="18" charset="0"/>
              </a:rPr>
              <a:t>Now, we’re going to have a little Q &amp; A.  Go ahead and shout out the answer if you know it!</a:t>
            </a:r>
          </a:p>
          <a:p>
            <a:pPr eaLnBrk="1" hangingPunct="1">
              <a:lnSpc>
                <a:spcPct val="95000"/>
              </a:lnSpc>
              <a:spcBef>
                <a:spcPct val="0"/>
              </a:spcBef>
              <a:defRPr/>
            </a:pPr>
            <a:endParaRPr lang="en-US" dirty="0" smtClean="0">
              <a:solidFill>
                <a:srgbClr val="000000"/>
              </a:solidFill>
              <a:cs typeface="Times New Roman" pitchFamily="18" charset="0"/>
            </a:endParaRPr>
          </a:p>
          <a:p>
            <a:pPr eaLnBrk="1" hangingPunct="1">
              <a:lnSpc>
                <a:spcPct val="95000"/>
              </a:lnSpc>
              <a:spcBef>
                <a:spcPct val="0"/>
              </a:spcBef>
              <a:defRPr/>
            </a:pPr>
            <a:r>
              <a:rPr lang="en-US" dirty="0" smtClean="0">
                <a:solidFill>
                  <a:srgbClr val="000000"/>
                </a:solidFill>
                <a:cs typeface="Times New Roman" pitchFamily="18" charset="0"/>
              </a:rPr>
              <a:t>What areas of the world are currently affected by measles?</a:t>
            </a:r>
          </a:p>
          <a:p>
            <a:pPr marL="342900" indent="-342900" eaLnBrk="1" hangingPunct="1">
              <a:lnSpc>
                <a:spcPct val="95000"/>
              </a:lnSpc>
              <a:spcBef>
                <a:spcPct val="0"/>
              </a:spcBef>
              <a:buFontTx/>
              <a:buAutoNum type="alphaUcPeriod"/>
              <a:defRPr/>
            </a:pPr>
            <a:r>
              <a:rPr lang="en-US" dirty="0" smtClean="0">
                <a:solidFill>
                  <a:srgbClr val="000000"/>
                </a:solidFill>
                <a:cs typeface="Times New Roman" pitchFamily="18" charset="0"/>
              </a:rPr>
              <a:t>Developing countries</a:t>
            </a:r>
          </a:p>
          <a:p>
            <a:pPr marL="342900" indent="-342900" eaLnBrk="1" hangingPunct="1">
              <a:lnSpc>
                <a:spcPct val="95000"/>
              </a:lnSpc>
              <a:spcBef>
                <a:spcPct val="0"/>
              </a:spcBef>
              <a:buFontTx/>
              <a:buAutoNum type="alphaUcPeriod"/>
              <a:defRPr/>
            </a:pPr>
            <a:r>
              <a:rPr lang="en-US" dirty="0" smtClean="0">
                <a:solidFill>
                  <a:srgbClr val="000000"/>
                </a:solidFill>
                <a:cs typeface="Times New Roman" pitchFamily="18" charset="0"/>
              </a:rPr>
              <a:t>Africa </a:t>
            </a:r>
          </a:p>
          <a:p>
            <a:pPr marL="342900" indent="-342900" eaLnBrk="1" hangingPunct="1">
              <a:lnSpc>
                <a:spcPct val="95000"/>
              </a:lnSpc>
              <a:spcBef>
                <a:spcPct val="0"/>
              </a:spcBef>
              <a:buFontTx/>
              <a:buAutoNum type="alphaUcPeriod"/>
              <a:defRPr/>
            </a:pPr>
            <a:r>
              <a:rPr lang="en-US" dirty="0" smtClean="0">
                <a:solidFill>
                  <a:srgbClr val="000000"/>
                </a:solidFill>
                <a:cs typeface="Times New Roman" pitchFamily="18" charset="0"/>
              </a:rPr>
              <a:t>Africa, Asia, &amp; Europe</a:t>
            </a:r>
          </a:p>
          <a:p>
            <a:pPr marL="342900" indent="-342900" eaLnBrk="1" hangingPunct="1">
              <a:lnSpc>
                <a:spcPct val="95000"/>
              </a:lnSpc>
              <a:spcBef>
                <a:spcPct val="0"/>
              </a:spcBef>
              <a:buFontTx/>
              <a:buAutoNum type="alphaUcPeriod"/>
              <a:defRPr/>
            </a:pPr>
            <a:r>
              <a:rPr lang="en-US" dirty="0" smtClean="0">
                <a:solidFill>
                  <a:srgbClr val="000000"/>
                </a:solidFill>
                <a:cs typeface="Times New Roman" pitchFamily="18" charset="0"/>
              </a:rPr>
              <a:t>Every part of the world is affected by measles</a:t>
            </a:r>
          </a:p>
          <a:p>
            <a:pPr eaLnBrk="1" hangingPunct="1">
              <a:lnSpc>
                <a:spcPct val="95000"/>
              </a:lnSpc>
              <a:spcBef>
                <a:spcPct val="0"/>
              </a:spcBef>
              <a:defRPr/>
            </a:pPr>
            <a:endParaRPr lang="en-US" dirty="0">
              <a:solidFill>
                <a:srgbClr val="000000"/>
              </a:solidFill>
              <a:cs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C1E3193-B002-4B00-B08D-BD5D9C0FABEE}" type="slidenum">
              <a:rPr lang="en-US" altLang="en-US" smtClean="0"/>
              <a:pPr eaLnBrk="1" hangingPunct="1">
                <a:spcBef>
                  <a:spcPct val="0"/>
                </a:spcBef>
                <a:defRPr/>
              </a:pPr>
              <a:t>8</a:t>
            </a:fld>
            <a:endParaRPr lang="en-US" altLang="en-US" smtClean="0"/>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t>The dots on this map show all the locations that suffered a major measles outbreak last year. As you can see, every part of the world is affected by measles.  Even those areas of the world (such as the Americas and Europe) where measles is thought to be under control can have significant outbreaks if the population does not maintain a high level of vaccination.</a:t>
            </a:r>
          </a:p>
          <a:p>
            <a:pPr eaLnBrk="1" hangingPunct="1">
              <a:lnSpc>
                <a:spcPct val="95000"/>
              </a:lnSpc>
              <a:spcBef>
                <a:spcPct val="0"/>
              </a:spcBef>
            </a:pPr>
            <a:endParaRPr lang="en-US" altLang="en-US" dirty="0" smtClean="0">
              <a:solidFill>
                <a:srgbClr val="000000"/>
              </a:solidFill>
              <a:latin typeface="Arial" charset="0"/>
            </a:endParaRPr>
          </a:p>
          <a:p>
            <a:pPr eaLnBrk="1" hangingPunct="1">
              <a:lnSpc>
                <a:spcPct val="95000"/>
              </a:lnSpc>
              <a:spcBef>
                <a:spcPct val="0"/>
              </a:spcBef>
            </a:pPr>
            <a:r>
              <a:rPr lang="en-US" altLang="en-US" dirty="0" smtClean="0">
                <a:solidFill>
                  <a:srgbClr val="000000"/>
                </a:solidFill>
                <a:cs typeface="Times New Roman" pitchFamily="18" charset="0"/>
              </a:rPr>
              <a:t>Measles has been declared eliminated in many countries throughout the world but often the disease continues to be spread in unvaccinated populations by residents returning from abroad or from visitors. If your family travels abroad and comes into contact with someone with the measles virus, you will be fine because you have been vaccinated against measles. But what if your child or grandchild who has yet to be vaccinated, comes into contact with someone who has the measles virus? The outcome can be deadly. That is why Lions have joined the fight to eliminate measles.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44F65599-9D8C-46EA-BDB9-BFCBE6FC0A7A}" type="slidenum">
              <a:rPr lang="en-US" altLang="en-US" smtClean="0"/>
              <a:pPr eaLnBrk="1" hangingPunct="1">
                <a:spcBef>
                  <a:spcPct val="0"/>
                </a:spcBef>
                <a:defRPr/>
              </a:pPr>
              <a:t>9</a:t>
            </a:fld>
            <a:endParaRPr lang="en-US" altLang="en-US" smtClean="0"/>
          </a:p>
        </p:txBody>
      </p:sp>
      <p:sp>
        <p:nvSpPr>
          <p:cNvPr id="44035"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40963" name="Rectangle 3"/>
          <p:cNvSpPr>
            <a:spLocks noGrp="1" noChangeArrowheads="1"/>
          </p:cNvSpPr>
          <p:nvPr>
            <p:ph type="body" idx="1"/>
          </p:nvPr>
        </p:nvSpPr>
        <p:spPr>
          <a:solidFill>
            <a:srgbClr val="FFFFFF"/>
          </a:solidFill>
          <a:ln/>
        </p:spPr>
        <p:txBody>
          <a:bodyPr lIns="0" tIns="0" rIns="0" bIns="0"/>
          <a:lstStyle/>
          <a:p>
            <a:pPr eaLnBrk="1" hangingPunct="1">
              <a:lnSpc>
                <a:spcPct val="95000"/>
              </a:lnSpc>
              <a:spcBef>
                <a:spcPct val="0"/>
              </a:spcBef>
              <a:defRPr/>
            </a:pPr>
            <a:r>
              <a:rPr lang="en-US" dirty="0" smtClean="0">
                <a:solidFill>
                  <a:srgbClr val="000000"/>
                </a:solidFill>
                <a:cs typeface="Times New Roman" pitchFamily="18" charset="0"/>
              </a:rPr>
              <a:t>Measles is a dangerous disease that can cause a lot of damage, especially in the developing world.  Which of these serious, life-altering side effects do you think can result from a measles infection?</a:t>
            </a:r>
          </a:p>
          <a:p>
            <a:pPr eaLnBrk="1" hangingPunct="1">
              <a:lnSpc>
                <a:spcPct val="95000"/>
              </a:lnSpc>
              <a:spcBef>
                <a:spcPct val="0"/>
              </a:spcBef>
              <a:defRPr/>
            </a:pPr>
            <a:endParaRPr lang="en-US" dirty="0" smtClean="0">
              <a:solidFill>
                <a:srgbClr val="000000"/>
              </a:solidFill>
              <a:cs typeface="Times New Roman" pitchFamily="18" charset="0"/>
            </a:endParaRPr>
          </a:p>
          <a:p>
            <a:pPr marL="342900" indent="-342900" eaLnBrk="1" hangingPunct="1">
              <a:lnSpc>
                <a:spcPct val="95000"/>
              </a:lnSpc>
              <a:spcBef>
                <a:spcPct val="0"/>
              </a:spcBef>
              <a:buFontTx/>
              <a:buAutoNum type="alphaUcPeriod"/>
              <a:defRPr/>
            </a:pPr>
            <a:r>
              <a:rPr lang="en-US" dirty="0" smtClean="0">
                <a:solidFill>
                  <a:srgbClr val="000000"/>
                </a:solidFill>
                <a:cs typeface="Times New Roman" pitchFamily="18" charset="0"/>
              </a:rPr>
              <a:t>Blindness from corneal scarring</a:t>
            </a:r>
          </a:p>
          <a:p>
            <a:pPr marL="342900" indent="-342900" eaLnBrk="1" hangingPunct="1">
              <a:lnSpc>
                <a:spcPct val="95000"/>
              </a:lnSpc>
              <a:spcBef>
                <a:spcPct val="0"/>
              </a:spcBef>
              <a:buFontTx/>
              <a:buAutoNum type="alphaUcPeriod"/>
              <a:defRPr/>
            </a:pPr>
            <a:r>
              <a:rPr lang="en-US" dirty="0" smtClean="0">
                <a:solidFill>
                  <a:srgbClr val="000000"/>
                </a:solidFill>
                <a:cs typeface="Times New Roman" pitchFamily="18" charset="0"/>
              </a:rPr>
              <a:t>Encephalitis</a:t>
            </a:r>
          </a:p>
          <a:p>
            <a:pPr marL="342900" indent="-342900" eaLnBrk="1" hangingPunct="1">
              <a:lnSpc>
                <a:spcPct val="95000"/>
              </a:lnSpc>
              <a:spcBef>
                <a:spcPct val="0"/>
              </a:spcBef>
              <a:buFontTx/>
              <a:buAutoNum type="alphaUcPeriod"/>
              <a:defRPr/>
            </a:pPr>
            <a:r>
              <a:rPr lang="en-US" dirty="0" smtClean="0">
                <a:solidFill>
                  <a:srgbClr val="000000"/>
                </a:solidFill>
                <a:cs typeface="Times New Roman" pitchFamily="18" charset="0"/>
              </a:rPr>
              <a:t>Pneumonia</a:t>
            </a:r>
          </a:p>
          <a:p>
            <a:pPr marL="342900" indent="-342900" eaLnBrk="1" hangingPunct="1">
              <a:lnSpc>
                <a:spcPct val="95000"/>
              </a:lnSpc>
              <a:spcBef>
                <a:spcPct val="0"/>
              </a:spcBef>
              <a:buFontTx/>
              <a:buAutoNum type="alphaUcPeriod"/>
              <a:defRPr/>
            </a:pPr>
            <a:r>
              <a:rPr lang="en-US" dirty="0" smtClean="0">
                <a:solidFill>
                  <a:srgbClr val="000000"/>
                </a:solidFill>
                <a:cs typeface="Times New Roman" pitchFamily="18" charset="0"/>
              </a:rPr>
              <a:t>Severe diarrhea</a:t>
            </a:r>
          </a:p>
          <a:p>
            <a:pPr marL="342900" indent="-342900" eaLnBrk="1" hangingPunct="1">
              <a:lnSpc>
                <a:spcPct val="95000"/>
              </a:lnSpc>
              <a:spcBef>
                <a:spcPct val="0"/>
              </a:spcBef>
              <a:buFontTx/>
              <a:buAutoNum type="alphaUcPeriod"/>
              <a:defRPr/>
            </a:pPr>
            <a:r>
              <a:rPr lang="en-US" dirty="0" smtClean="0">
                <a:solidFill>
                  <a:srgbClr val="000000"/>
                </a:solidFill>
                <a:cs typeface="Times New Roman" pitchFamily="18" charset="0"/>
              </a:rPr>
              <a:t>All of the above</a:t>
            </a:r>
          </a:p>
          <a:p>
            <a:pPr marL="342900" indent="-342900" eaLnBrk="1" hangingPunct="1">
              <a:lnSpc>
                <a:spcPct val="95000"/>
              </a:lnSpc>
              <a:spcBef>
                <a:spcPct val="0"/>
              </a:spcBef>
              <a:buFontTx/>
              <a:buAutoNum type="alphaUcPeriod"/>
              <a:defRPr/>
            </a:pPr>
            <a:endParaRPr lang="en-US" dirty="0">
              <a:solidFill>
                <a:srgbClr val="000000"/>
              </a:solidFill>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C28403-BA49-47D8-B953-28EFE7CC2BFF}" type="slidenum">
              <a:rPr lang="en-US"/>
              <a:pPr>
                <a:defRPr/>
              </a:pPr>
              <a:t>‹#›</a:t>
            </a:fld>
            <a:endParaRPr lang="en-US"/>
          </a:p>
        </p:txBody>
      </p:sp>
    </p:spTree>
    <p:extLst>
      <p:ext uri="{BB962C8B-B14F-4D97-AF65-F5344CB8AC3E}">
        <p14:creationId xmlns:p14="http://schemas.microsoft.com/office/powerpoint/2010/main" val="350970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D7762-0AAB-4451-83B8-BD8525E0F690}" type="slidenum">
              <a:rPr lang="en-US"/>
              <a:pPr>
                <a:defRPr/>
              </a:pPr>
              <a:t>‹#›</a:t>
            </a:fld>
            <a:endParaRPr lang="en-US"/>
          </a:p>
        </p:txBody>
      </p:sp>
    </p:spTree>
    <p:extLst>
      <p:ext uri="{BB962C8B-B14F-4D97-AF65-F5344CB8AC3E}">
        <p14:creationId xmlns:p14="http://schemas.microsoft.com/office/powerpoint/2010/main" val="3746301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9000" cy="6097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76275"/>
            <a:ext cx="6324600" cy="6097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FC0510-D669-4030-9EF6-CDC9A311C2B1}" type="slidenum">
              <a:rPr lang="en-US"/>
              <a:pPr>
                <a:defRPr/>
              </a:pPr>
              <a:t>‹#›</a:t>
            </a:fld>
            <a:endParaRPr lang="en-US"/>
          </a:p>
        </p:txBody>
      </p:sp>
    </p:spTree>
    <p:extLst>
      <p:ext uri="{BB962C8B-B14F-4D97-AF65-F5344CB8AC3E}">
        <p14:creationId xmlns:p14="http://schemas.microsoft.com/office/powerpoint/2010/main" val="2365886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541867" y="1991236"/>
            <a:ext cx="9022332" cy="4625309"/>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Espace réservé du numéro de diapositive 2"/>
          <p:cNvSpPr>
            <a:spLocks noGrp="1"/>
          </p:cNvSpPr>
          <p:nvPr>
            <p:ph type="sldNum" sz="quarter" idx="15"/>
          </p:nvPr>
        </p:nvSpPr>
        <p:spPr/>
        <p:txBody>
          <a:bodyPr/>
          <a:lstStyle>
            <a:lvl1pPr defTabSz="914400" fontAlgn="base">
              <a:spcBef>
                <a:spcPct val="0"/>
              </a:spcBef>
              <a:spcAft>
                <a:spcPct val="0"/>
              </a:spcAft>
              <a:defRPr>
                <a:latin typeface="Times New Roman" pitchFamily="18" charset="0"/>
              </a:defRPr>
            </a:lvl1pPr>
          </a:lstStyle>
          <a:p>
            <a:pPr>
              <a:defRPr/>
            </a:pPr>
            <a:fld id="{94DF245D-FFBD-4F28-A84A-ECF8CEA6DE74}" type="slidenum">
              <a:rPr lang="fr-CH"/>
              <a:pPr>
                <a:defRPr/>
              </a:pPr>
              <a:t>‹#›</a:t>
            </a:fld>
            <a:endParaRPr lang="fr-CH" dirty="0"/>
          </a:p>
        </p:txBody>
      </p:sp>
    </p:spTree>
    <p:extLst>
      <p:ext uri="{BB962C8B-B14F-4D97-AF65-F5344CB8AC3E}">
        <p14:creationId xmlns:p14="http://schemas.microsoft.com/office/powerpoint/2010/main" val="56254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526187" y="2022594"/>
            <a:ext cx="5102579" cy="4578272"/>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895309" y="2022594"/>
            <a:ext cx="3709653" cy="4578272"/>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Tree>
    <p:extLst>
      <p:ext uri="{BB962C8B-B14F-4D97-AF65-F5344CB8AC3E}">
        <p14:creationId xmlns:p14="http://schemas.microsoft.com/office/powerpoint/2010/main" val="115012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938889" y="2055693"/>
            <a:ext cx="4680929" cy="4531236"/>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94829" y="2055693"/>
            <a:ext cx="4217458" cy="4531236"/>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Tree>
    <p:extLst>
      <p:ext uri="{BB962C8B-B14F-4D97-AF65-F5344CB8AC3E}">
        <p14:creationId xmlns:p14="http://schemas.microsoft.com/office/powerpoint/2010/main" val="1564865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94829" y="2038271"/>
            <a:ext cx="9157171" cy="4515556"/>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
        <p:nvSpPr>
          <p:cNvPr id="5" name="Espace réservé du numéro de diapositive 4"/>
          <p:cNvSpPr>
            <a:spLocks noGrp="1"/>
          </p:cNvSpPr>
          <p:nvPr>
            <p:ph type="sldNum" sz="quarter" idx="16"/>
          </p:nvPr>
        </p:nvSpPr>
        <p:spPr/>
        <p:txBody>
          <a:bodyPr/>
          <a:lstStyle>
            <a:lvl1pPr defTabSz="914400" fontAlgn="base">
              <a:spcBef>
                <a:spcPct val="0"/>
              </a:spcBef>
              <a:spcAft>
                <a:spcPct val="0"/>
              </a:spcAft>
              <a:defRPr>
                <a:latin typeface="Times New Roman" pitchFamily="18" charset="0"/>
              </a:defRPr>
            </a:lvl1pPr>
          </a:lstStyle>
          <a:p>
            <a:pPr>
              <a:defRPr/>
            </a:pPr>
            <a:fld id="{D5E5AA9B-D2F4-4317-A56B-0E6143A2D25F}" type="slidenum">
              <a:rPr lang="fr-CH"/>
              <a:pPr>
                <a:defRPr/>
              </a:pPr>
              <a:t>‹#›</a:t>
            </a:fld>
            <a:endParaRPr lang="fr-CH" dirty="0"/>
          </a:p>
        </p:txBody>
      </p:sp>
    </p:spTree>
    <p:extLst>
      <p:ext uri="{BB962C8B-B14F-4D97-AF65-F5344CB8AC3E}">
        <p14:creationId xmlns:p14="http://schemas.microsoft.com/office/powerpoint/2010/main" val="2532601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94829" y="2032002"/>
            <a:ext cx="4435240" cy="447479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5209491" y="2032002"/>
            <a:ext cx="4417423" cy="4474790"/>
          </a:xfrm>
          <a:prstGeom prst="rect">
            <a:avLst/>
          </a:prstGeom>
        </p:spPr>
        <p:txBody>
          <a:bodyPr lIns="101581" tIns="50791" rIns="101581" bIns="50791"/>
          <a:lstStyle>
            <a:lvl1pPr>
              <a:defRPr sz="24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4"/>
          </p:nvPr>
        </p:nvSpPr>
        <p:spPr/>
        <p:txBody>
          <a:bodyPr/>
          <a:lstStyle>
            <a:lvl1pPr defTabSz="914400" fontAlgn="base">
              <a:spcBef>
                <a:spcPct val="0"/>
              </a:spcBef>
              <a:spcAft>
                <a:spcPct val="0"/>
              </a:spcAft>
              <a:defRPr>
                <a:latin typeface="Times New Roman" pitchFamily="18" charset="0"/>
              </a:defRPr>
            </a:lvl1pPr>
          </a:lstStyle>
          <a:p>
            <a:pPr>
              <a:defRPr/>
            </a:pPr>
            <a:fld id="{6E5CCE76-A80E-43AE-A256-2453CE14AFBF}" type="slidenum">
              <a:rPr lang="fr-CH"/>
              <a:pPr>
                <a:defRPr/>
              </a:pPr>
              <a:t>‹#›</a:t>
            </a:fld>
            <a:endParaRPr lang="fr-CH" dirty="0"/>
          </a:p>
        </p:txBody>
      </p:sp>
    </p:spTree>
    <p:extLst>
      <p:ext uri="{BB962C8B-B14F-4D97-AF65-F5344CB8AC3E}">
        <p14:creationId xmlns:p14="http://schemas.microsoft.com/office/powerpoint/2010/main" val="3958355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94830" y="2032002"/>
            <a:ext cx="9132083" cy="447479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5" name="Espace réservé du numéro de diapositive 2"/>
          <p:cNvSpPr>
            <a:spLocks noGrp="1"/>
          </p:cNvSpPr>
          <p:nvPr>
            <p:ph type="sldNum" sz="quarter" idx="14"/>
          </p:nvPr>
        </p:nvSpPr>
        <p:spPr/>
        <p:txBody>
          <a:bodyPr/>
          <a:lstStyle>
            <a:lvl1pPr defTabSz="914400" fontAlgn="base">
              <a:spcBef>
                <a:spcPct val="0"/>
              </a:spcBef>
              <a:spcAft>
                <a:spcPct val="0"/>
              </a:spcAft>
              <a:defRPr>
                <a:latin typeface="Times New Roman" pitchFamily="18" charset="0"/>
              </a:defRPr>
            </a:lvl1pPr>
          </a:lstStyle>
          <a:p>
            <a:pPr>
              <a:defRPr/>
            </a:pPr>
            <a:fld id="{B25D5C57-C029-4089-9AFB-2B655C0443DA}" type="slidenum">
              <a:rPr lang="fr-CH"/>
              <a:pPr>
                <a:defRPr/>
              </a:pPr>
              <a:t>‹#›</a:t>
            </a:fld>
            <a:endParaRPr lang="fr-CH" dirty="0"/>
          </a:p>
        </p:txBody>
      </p:sp>
    </p:spTree>
    <p:extLst>
      <p:ext uri="{BB962C8B-B14F-4D97-AF65-F5344CB8AC3E}">
        <p14:creationId xmlns:p14="http://schemas.microsoft.com/office/powerpoint/2010/main" val="2341271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94831" y="1912841"/>
            <a:ext cx="4435241" cy="563452"/>
          </a:xfrm>
          <a:prstGeom prst="rect">
            <a:avLst/>
          </a:prstGeom>
        </p:spPr>
        <p:txBody>
          <a:bodyPr lIns="101581" tIns="50791" rIns="101581" bIns="50791"/>
          <a:lstStyle>
            <a:lvl1pPr>
              <a:defRPr sz="24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94831" y="2624667"/>
            <a:ext cx="4435241" cy="3929161"/>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5228167" y="1912839"/>
            <a:ext cx="4398747" cy="563453"/>
          </a:xfrm>
          <a:prstGeom prst="rect">
            <a:avLst/>
          </a:prstGeom>
        </p:spPr>
        <p:txBody>
          <a:bodyPr lIns="101581" tIns="50791" rIns="101581" bIns="50791"/>
          <a:lstStyle>
            <a:lvl1pPr>
              <a:defRPr sz="24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5228167" y="2624667"/>
            <a:ext cx="4398747" cy="3929161"/>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921566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4829" y="2032002"/>
            <a:ext cx="9132084"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94829" y="4435351"/>
            <a:ext cx="9132084" cy="2165513"/>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228283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B3B68-2CA3-45E5-A1EC-A80FE40FA6E9}" type="slidenum">
              <a:rPr lang="en-US"/>
              <a:pPr>
                <a:defRPr/>
              </a:pPr>
              <a:t>‹#›</a:t>
            </a:fld>
            <a:endParaRPr lang="en-US"/>
          </a:p>
        </p:txBody>
      </p:sp>
    </p:spTree>
    <p:extLst>
      <p:ext uri="{BB962C8B-B14F-4D97-AF65-F5344CB8AC3E}">
        <p14:creationId xmlns:p14="http://schemas.microsoft.com/office/powerpoint/2010/main" val="617232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34392" y="2032003"/>
            <a:ext cx="4392521" cy="209157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5234392" y="4294241"/>
            <a:ext cx="4392520" cy="222822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94829" y="2032001"/>
            <a:ext cx="4435240" cy="449046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775606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94831" y="2032002"/>
            <a:ext cx="4435241" cy="2138617"/>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94831" y="4325599"/>
            <a:ext cx="4435241"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5281428" y="2032002"/>
            <a:ext cx="4298448" cy="2138617"/>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5281428" y="4325599"/>
            <a:ext cx="4298448"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265390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5214470" y="2017891"/>
            <a:ext cx="4396764" cy="4473222"/>
          </a:xfrm>
          <a:prstGeom prst="rect">
            <a:avLst/>
          </a:prstGeom>
        </p:spPr>
        <p:txBody>
          <a:bodyPr lIns="101581" tIns="50791" rIns="101581" bIns="50791"/>
          <a:lstStyle>
            <a:lvl1pPr>
              <a:defRPr sz="24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80124" y="2017890"/>
            <a:ext cx="4349948" cy="4473223"/>
          </a:xfrm>
          <a:prstGeom prst="rect">
            <a:avLst/>
          </a:prstGeom>
        </p:spPr>
        <p:txBody>
          <a:bodyPr lIns="101581" tIns="50791" rIns="101581" bIns="50791" anchor="ctr" anchorCtr="0"/>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142343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160000" cy="1375856"/>
          </a:xfrm>
          <a:prstGeom prst="rect">
            <a:avLst/>
          </a:prstGeom>
        </p:spPr>
        <p:txBody>
          <a:bodyPr lIns="89051" tIns="44526" rIns="89051" bIns="44526"/>
          <a:lstStyle/>
          <a:p>
            <a:r>
              <a:rPr lang="en-US" smtClean="0"/>
              <a:t>Click to edit Master title style</a:t>
            </a:r>
            <a:endParaRPr lang="en-US"/>
          </a:p>
        </p:txBody>
      </p:sp>
      <p:sp>
        <p:nvSpPr>
          <p:cNvPr id="3" name="Content Placeholder 2"/>
          <p:cNvSpPr>
            <a:spLocks noGrp="1"/>
          </p:cNvSpPr>
          <p:nvPr>
            <p:ph sz="half" idx="1"/>
          </p:nvPr>
        </p:nvSpPr>
        <p:spPr>
          <a:xfrm>
            <a:off x="491714" y="1534240"/>
            <a:ext cx="4533990" cy="5124261"/>
          </a:xfrm>
          <a:prstGeom prst="rect">
            <a:avLst/>
          </a:prstGeom>
        </p:spPr>
        <p:txBody>
          <a:bodyPr lIns="89051" tIns="44526" rIns="89051" bIns="44526"/>
          <a:lstStyle>
            <a:lvl1pPr algn="l" rtl="0">
              <a:defRPr sz="2800"/>
            </a:lvl1pPr>
            <a:lvl2pPr algn="l" rtl="0">
              <a:defRPr sz="23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70501" y="1534240"/>
            <a:ext cx="4533990" cy="5124261"/>
          </a:xfrm>
          <a:prstGeom prst="rect">
            <a:avLst/>
          </a:prstGeom>
        </p:spPr>
        <p:txBody>
          <a:bodyPr lIns="89051" tIns="44526" rIns="89051" bIns="44526"/>
          <a:lstStyle>
            <a:lvl1pPr algn="l" rtl="0">
              <a:defRPr sz="2800"/>
            </a:lvl1pPr>
            <a:lvl2pPr algn="l" rtl="0">
              <a:defRPr sz="23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lvl1pPr defTabSz="914400" fontAlgn="base">
              <a:spcBef>
                <a:spcPct val="0"/>
              </a:spcBef>
              <a:spcAft>
                <a:spcPct val="0"/>
              </a:spcAft>
              <a:defRPr>
                <a:latin typeface="Times New Roman" pitchFamily="18" charset="0"/>
              </a:defRPr>
            </a:lvl1pPr>
          </a:lstStyle>
          <a:p>
            <a:pPr>
              <a:defRPr/>
            </a:pPr>
            <a:fld id="{57A6EE76-6984-4353-BE00-A8113FC26E0A}" type="slidenum">
              <a:rPr lang="en-US"/>
              <a:pPr>
                <a:defRPr/>
              </a:pPr>
              <a:t>‹#›</a:t>
            </a:fld>
            <a:endParaRPr lang="en-US"/>
          </a:p>
        </p:txBody>
      </p:sp>
    </p:spTree>
    <p:extLst>
      <p:ext uri="{BB962C8B-B14F-4D97-AF65-F5344CB8AC3E}">
        <p14:creationId xmlns:p14="http://schemas.microsoft.com/office/powerpoint/2010/main" val="651644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35AD35-C315-4FAB-8223-C4EA0E63F7E2}" type="slidenum">
              <a:rPr lang="en-US"/>
              <a:pPr>
                <a:defRPr/>
              </a:pPr>
              <a:t>‹#›</a:t>
            </a:fld>
            <a:endParaRPr lang="en-US"/>
          </a:p>
        </p:txBody>
      </p:sp>
    </p:spTree>
    <p:extLst>
      <p:ext uri="{BB962C8B-B14F-4D97-AF65-F5344CB8AC3E}">
        <p14:creationId xmlns:p14="http://schemas.microsoft.com/office/powerpoint/2010/main" val="805488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7518FA-AB32-49D3-B7A8-DDC3C2CDE82E}" type="slidenum">
              <a:rPr lang="en-US"/>
              <a:pPr>
                <a:defRPr/>
              </a:pPr>
              <a:t>‹#›</a:t>
            </a:fld>
            <a:endParaRPr lang="en-US"/>
          </a:p>
        </p:txBody>
      </p:sp>
    </p:spTree>
    <p:extLst>
      <p:ext uri="{BB962C8B-B14F-4D97-AF65-F5344CB8AC3E}">
        <p14:creationId xmlns:p14="http://schemas.microsoft.com/office/powerpoint/2010/main" val="2557275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E640580-CDA1-4DD5-8D16-7028E8630B33}" type="slidenum">
              <a:rPr lang="en-US"/>
              <a:pPr>
                <a:defRPr/>
              </a:pPr>
              <a:t>‹#›</a:t>
            </a:fld>
            <a:endParaRPr lang="en-US"/>
          </a:p>
        </p:txBody>
      </p:sp>
    </p:spTree>
    <p:extLst>
      <p:ext uri="{BB962C8B-B14F-4D97-AF65-F5344CB8AC3E}">
        <p14:creationId xmlns:p14="http://schemas.microsoft.com/office/powerpoint/2010/main" val="141706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8FD00FF-4342-44EA-BEEC-15E2AD5A5A9C}" type="slidenum">
              <a:rPr lang="en-US"/>
              <a:pPr>
                <a:defRPr/>
              </a:pPr>
              <a:t>‹#›</a:t>
            </a:fld>
            <a:endParaRPr lang="en-US"/>
          </a:p>
        </p:txBody>
      </p:sp>
    </p:spTree>
    <p:extLst>
      <p:ext uri="{BB962C8B-B14F-4D97-AF65-F5344CB8AC3E}">
        <p14:creationId xmlns:p14="http://schemas.microsoft.com/office/powerpoint/2010/main" val="3131555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50EA47B-2873-46FC-A45E-55C4A0088F34}" type="slidenum">
              <a:rPr lang="en-US"/>
              <a:pPr>
                <a:defRPr/>
              </a:pPr>
              <a:t>‹#›</a:t>
            </a:fld>
            <a:endParaRPr lang="en-US"/>
          </a:p>
        </p:txBody>
      </p:sp>
    </p:spTree>
    <p:extLst>
      <p:ext uri="{BB962C8B-B14F-4D97-AF65-F5344CB8AC3E}">
        <p14:creationId xmlns:p14="http://schemas.microsoft.com/office/powerpoint/2010/main" val="213514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4A3753-4B54-4E57-9EB1-CDAE6C6F1A9A}" type="slidenum">
              <a:rPr lang="en-US"/>
              <a:pPr>
                <a:defRPr/>
              </a:pPr>
              <a:t>‹#›</a:t>
            </a:fld>
            <a:endParaRPr lang="en-US"/>
          </a:p>
        </p:txBody>
      </p:sp>
    </p:spTree>
    <p:extLst>
      <p:ext uri="{BB962C8B-B14F-4D97-AF65-F5344CB8AC3E}">
        <p14:creationId xmlns:p14="http://schemas.microsoft.com/office/powerpoint/2010/main" val="3841326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D3CA3C-0048-4FDF-875B-1F7DCB3EABB7}" type="slidenum">
              <a:rPr lang="en-US"/>
              <a:pPr>
                <a:defRPr/>
              </a:pPr>
              <a:t>‹#›</a:t>
            </a:fld>
            <a:endParaRPr lang="en-US"/>
          </a:p>
        </p:txBody>
      </p:sp>
    </p:spTree>
    <p:extLst>
      <p:ext uri="{BB962C8B-B14F-4D97-AF65-F5344CB8AC3E}">
        <p14:creationId xmlns:p14="http://schemas.microsoft.com/office/powerpoint/2010/main" val="2425527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AB32464A-14FE-40F1-97A1-65BD86E0EA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MRI_Template_PagePlain.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3"/>
          </p:nvPr>
        </p:nvSpPr>
        <p:spPr>
          <a:xfrm>
            <a:off x="3471863" y="7062788"/>
            <a:ext cx="3216275" cy="404812"/>
          </a:xfrm>
          <a:prstGeom prst="rect">
            <a:avLst/>
          </a:prstGeom>
        </p:spPr>
        <p:txBody>
          <a:bodyPr vert="horz" lIns="101581" tIns="50791" rIns="101581" bIns="50791" rtlCol="0" anchor="ctr"/>
          <a:lstStyle>
            <a:lvl1pPr algn="ctr" defTabSz="507905" fontAlgn="auto">
              <a:spcBef>
                <a:spcPts val="0"/>
              </a:spcBef>
              <a:spcAft>
                <a:spcPts val="0"/>
              </a:spcAft>
              <a:defRPr sz="1300">
                <a:solidFill>
                  <a:srgbClr val="636463">
                    <a:tint val="75000"/>
                  </a:srgbClr>
                </a:solidFill>
                <a:latin typeface="Arial"/>
              </a:defRPr>
            </a:lvl1pPr>
          </a:lstStyle>
          <a:p>
            <a:pPr>
              <a:defRPr/>
            </a:pPr>
            <a:endParaRPr lang="fr-CH"/>
          </a:p>
        </p:txBody>
      </p:sp>
      <p:sp>
        <p:nvSpPr>
          <p:cNvPr id="3" name="Espace réservé du numéro de diapositive 2"/>
          <p:cNvSpPr>
            <a:spLocks noGrp="1"/>
          </p:cNvSpPr>
          <p:nvPr>
            <p:ph type="sldNum" sz="quarter" idx="4"/>
          </p:nvPr>
        </p:nvSpPr>
        <p:spPr>
          <a:xfrm>
            <a:off x="2187575" y="7062788"/>
            <a:ext cx="2371725" cy="404812"/>
          </a:xfrm>
          <a:prstGeom prst="rect">
            <a:avLst/>
          </a:prstGeom>
        </p:spPr>
        <p:txBody>
          <a:bodyPr vert="horz" lIns="101581" tIns="50791" rIns="101581" bIns="50791" rtlCol="0" anchor="ctr"/>
          <a:lstStyle>
            <a:lvl1pPr algn="ctr" defTabSz="507905" fontAlgn="auto">
              <a:spcBef>
                <a:spcPts val="0"/>
              </a:spcBef>
              <a:spcAft>
                <a:spcPts val="0"/>
              </a:spcAft>
              <a:defRPr sz="1300">
                <a:solidFill>
                  <a:srgbClr val="636463">
                    <a:tint val="75000"/>
                  </a:srgbClr>
                </a:solidFill>
                <a:latin typeface="Arial"/>
              </a:defRPr>
            </a:lvl1pPr>
          </a:lstStyle>
          <a:p>
            <a:pPr>
              <a:defRPr/>
            </a:pPr>
            <a:fld id="{1F2C58E5-7978-4B8D-840E-F5EA8F5F88BC}" type="slidenum">
              <a:rPr lang="fr-CH"/>
              <a:pPr>
                <a:defRPr/>
              </a:pPr>
              <a:t>‹#›</a:t>
            </a:fld>
            <a:endParaRPr lang="fr-CH" dirty="0"/>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Lst>
  <p:timing>
    <p:tnLst>
      <p:par>
        <p:cTn id="1" dur="indefinite" restart="never" nodeType="tmRoot"/>
      </p:par>
    </p:tnLst>
  </p:timing>
  <p:hf hdr="0" dt="0"/>
  <p:txStyles>
    <p:titleStyle>
      <a:lvl1pPr algn="ctr" defTabSz="506413" rtl="0" eaLnBrk="0" fontAlgn="base" hangingPunct="0">
        <a:spcBef>
          <a:spcPct val="0"/>
        </a:spcBef>
        <a:spcAft>
          <a:spcPct val="0"/>
        </a:spcAft>
        <a:defRPr sz="4900" kern="1200">
          <a:solidFill>
            <a:schemeClr val="tx1"/>
          </a:solidFill>
          <a:latin typeface="+mj-lt"/>
          <a:ea typeface="+mj-ea"/>
          <a:cs typeface="+mj-cs"/>
        </a:defRPr>
      </a:lvl1pPr>
      <a:lvl2pPr algn="ctr" defTabSz="506413" rtl="0" eaLnBrk="0" fontAlgn="base" hangingPunct="0">
        <a:spcBef>
          <a:spcPct val="0"/>
        </a:spcBef>
        <a:spcAft>
          <a:spcPct val="0"/>
        </a:spcAft>
        <a:defRPr sz="4900">
          <a:solidFill>
            <a:schemeClr val="tx1"/>
          </a:solidFill>
          <a:latin typeface="Arial" charset="0"/>
        </a:defRPr>
      </a:lvl2pPr>
      <a:lvl3pPr algn="ctr" defTabSz="506413" rtl="0" eaLnBrk="0" fontAlgn="base" hangingPunct="0">
        <a:spcBef>
          <a:spcPct val="0"/>
        </a:spcBef>
        <a:spcAft>
          <a:spcPct val="0"/>
        </a:spcAft>
        <a:defRPr sz="4900">
          <a:solidFill>
            <a:schemeClr val="tx1"/>
          </a:solidFill>
          <a:latin typeface="Arial" charset="0"/>
        </a:defRPr>
      </a:lvl3pPr>
      <a:lvl4pPr algn="ctr" defTabSz="506413" rtl="0" eaLnBrk="0" fontAlgn="base" hangingPunct="0">
        <a:spcBef>
          <a:spcPct val="0"/>
        </a:spcBef>
        <a:spcAft>
          <a:spcPct val="0"/>
        </a:spcAft>
        <a:defRPr sz="4900">
          <a:solidFill>
            <a:schemeClr val="tx1"/>
          </a:solidFill>
          <a:latin typeface="Arial" charset="0"/>
        </a:defRPr>
      </a:lvl4pPr>
      <a:lvl5pPr algn="ctr" defTabSz="506413" rtl="0" eaLnBrk="0" fontAlgn="base" hangingPunct="0">
        <a:spcBef>
          <a:spcPct val="0"/>
        </a:spcBef>
        <a:spcAft>
          <a:spcPct val="0"/>
        </a:spcAft>
        <a:defRPr sz="4900">
          <a:solidFill>
            <a:schemeClr val="tx1"/>
          </a:solidFill>
          <a:latin typeface="Arial" charset="0"/>
        </a:defRPr>
      </a:lvl5pPr>
      <a:lvl6pPr marL="457200" algn="ctr" defTabSz="506413" rtl="0" fontAlgn="base">
        <a:spcBef>
          <a:spcPct val="0"/>
        </a:spcBef>
        <a:spcAft>
          <a:spcPct val="0"/>
        </a:spcAft>
        <a:defRPr sz="4900">
          <a:solidFill>
            <a:schemeClr val="tx1"/>
          </a:solidFill>
          <a:latin typeface="Arial" charset="0"/>
        </a:defRPr>
      </a:lvl6pPr>
      <a:lvl7pPr marL="914400" algn="ctr" defTabSz="506413" rtl="0" fontAlgn="base">
        <a:spcBef>
          <a:spcPct val="0"/>
        </a:spcBef>
        <a:spcAft>
          <a:spcPct val="0"/>
        </a:spcAft>
        <a:defRPr sz="4900">
          <a:solidFill>
            <a:schemeClr val="tx1"/>
          </a:solidFill>
          <a:latin typeface="Arial" charset="0"/>
        </a:defRPr>
      </a:lvl7pPr>
      <a:lvl8pPr marL="1371600" algn="ctr" defTabSz="506413" rtl="0" fontAlgn="base">
        <a:spcBef>
          <a:spcPct val="0"/>
        </a:spcBef>
        <a:spcAft>
          <a:spcPct val="0"/>
        </a:spcAft>
        <a:defRPr sz="4900">
          <a:solidFill>
            <a:schemeClr val="tx1"/>
          </a:solidFill>
          <a:latin typeface="Arial" charset="0"/>
        </a:defRPr>
      </a:lvl8pPr>
      <a:lvl9pPr marL="1828800" algn="ctr" defTabSz="506413" rtl="0" fontAlgn="base">
        <a:spcBef>
          <a:spcPct val="0"/>
        </a:spcBef>
        <a:spcAft>
          <a:spcPct val="0"/>
        </a:spcAft>
        <a:defRPr sz="4900">
          <a:solidFill>
            <a:schemeClr val="tx1"/>
          </a:solidFill>
          <a:latin typeface="Arial" charset="0"/>
        </a:defRPr>
      </a:lvl9pPr>
    </p:titleStyle>
    <p:bodyStyle>
      <a:lvl1pPr marL="379413" indent="-379413" algn="l" defTabSz="506413" rtl="0" eaLnBrk="0" fontAlgn="base" hangingPunct="0">
        <a:spcBef>
          <a:spcPct val="20000"/>
        </a:spcBef>
        <a:spcAft>
          <a:spcPct val="0"/>
        </a:spcAft>
        <a:buFont typeface="Arial" charset="0"/>
        <a:buChar char="•"/>
        <a:defRPr sz="3600" kern="1200">
          <a:solidFill>
            <a:schemeClr val="tx1"/>
          </a:solidFill>
          <a:latin typeface="+mn-lt"/>
          <a:ea typeface="+mn-ea"/>
          <a:cs typeface="+mn-cs"/>
        </a:defRPr>
      </a:lvl1pPr>
      <a:lvl2pPr marL="823913" indent="-315913" algn="l" defTabSz="506413" rtl="0" eaLnBrk="0" fontAlgn="base" hangingPunct="0">
        <a:spcBef>
          <a:spcPct val="20000"/>
        </a:spcBef>
        <a:spcAft>
          <a:spcPct val="0"/>
        </a:spcAft>
        <a:buFont typeface="Arial" charset="0"/>
        <a:buChar char="–"/>
        <a:defRPr sz="3100" kern="1200">
          <a:solidFill>
            <a:schemeClr val="tx1"/>
          </a:solidFill>
          <a:latin typeface="+mn-lt"/>
          <a:ea typeface="+mn-ea"/>
          <a:cs typeface="+mn-cs"/>
        </a:defRPr>
      </a:lvl2pPr>
      <a:lvl3pPr marL="1268413" indent="-252413" algn="l" defTabSz="506413"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776413" indent="-252413" algn="l" defTabSz="506413"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84413" indent="-252413" algn="l" defTabSz="506413"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793479" indent="-253953" algn="l" defTabSz="507905" rtl="0" eaLnBrk="1" latinLnBrk="0" hangingPunct="1">
        <a:spcBef>
          <a:spcPct val="20000"/>
        </a:spcBef>
        <a:buFont typeface="Arial"/>
        <a:buChar char="•"/>
        <a:defRPr sz="2200" kern="1200">
          <a:solidFill>
            <a:schemeClr val="tx1"/>
          </a:solidFill>
          <a:latin typeface="+mn-lt"/>
          <a:ea typeface="+mn-ea"/>
          <a:cs typeface="+mn-cs"/>
        </a:defRPr>
      </a:lvl6pPr>
      <a:lvl7pPr marL="3301384" indent="-253953" algn="l" defTabSz="507905" rtl="0" eaLnBrk="1" latinLnBrk="0" hangingPunct="1">
        <a:spcBef>
          <a:spcPct val="20000"/>
        </a:spcBef>
        <a:buFont typeface="Arial"/>
        <a:buChar char="•"/>
        <a:defRPr sz="2200" kern="1200">
          <a:solidFill>
            <a:schemeClr val="tx1"/>
          </a:solidFill>
          <a:latin typeface="+mn-lt"/>
          <a:ea typeface="+mn-ea"/>
          <a:cs typeface="+mn-cs"/>
        </a:defRPr>
      </a:lvl7pPr>
      <a:lvl8pPr marL="3809290" indent="-253953" algn="l" defTabSz="507905" rtl="0" eaLnBrk="1" latinLnBrk="0" hangingPunct="1">
        <a:spcBef>
          <a:spcPct val="20000"/>
        </a:spcBef>
        <a:buFont typeface="Arial"/>
        <a:buChar char="•"/>
        <a:defRPr sz="2200" kern="1200">
          <a:solidFill>
            <a:schemeClr val="tx1"/>
          </a:solidFill>
          <a:latin typeface="+mn-lt"/>
          <a:ea typeface="+mn-ea"/>
          <a:cs typeface="+mn-cs"/>
        </a:defRPr>
      </a:lvl8pPr>
      <a:lvl9pPr marL="4317195" indent="-253953" algn="l" defTabSz="507905"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7905" rtl="0" eaLnBrk="1" latinLnBrk="0" hangingPunct="1">
        <a:defRPr sz="2000" kern="1200">
          <a:solidFill>
            <a:schemeClr val="tx1"/>
          </a:solidFill>
          <a:latin typeface="+mn-lt"/>
          <a:ea typeface="+mn-ea"/>
          <a:cs typeface="+mn-cs"/>
        </a:defRPr>
      </a:lvl1pPr>
      <a:lvl2pPr marL="507905" algn="l" defTabSz="507905" rtl="0" eaLnBrk="1" latinLnBrk="0" hangingPunct="1">
        <a:defRPr sz="2000" kern="1200">
          <a:solidFill>
            <a:schemeClr val="tx1"/>
          </a:solidFill>
          <a:latin typeface="+mn-lt"/>
          <a:ea typeface="+mn-ea"/>
          <a:cs typeface="+mn-cs"/>
        </a:defRPr>
      </a:lvl2pPr>
      <a:lvl3pPr marL="1015811" algn="l" defTabSz="507905" rtl="0" eaLnBrk="1" latinLnBrk="0" hangingPunct="1">
        <a:defRPr sz="2000" kern="1200">
          <a:solidFill>
            <a:schemeClr val="tx1"/>
          </a:solidFill>
          <a:latin typeface="+mn-lt"/>
          <a:ea typeface="+mn-ea"/>
          <a:cs typeface="+mn-cs"/>
        </a:defRPr>
      </a:lvl3pPr>
      <a:lvl4pPr marL="1523716" algn="l" defTabSz="507905" rtl="0" eaLnBrk="1" latinLnBrk="0" hangingPunct="1">
        <a:defRPr sz="2000" kern="1200">
          <a:solidFill>
            <a:schemeClr val="tx1"/>
          </a:solidFill>
          <a:latin typeface="+mn-lt"/>
          <a:ea typeface="+mn-ea"/>
          <a:cs typeface="+mn-cs"/>
        </a:defRPr>
      </a:lvl4pPr>
      <a:lvl5pPr marL="2031621" algn="l" defTabSz="507905" rtl="0" eaLnBrk="1" latinLnBrk="0" hangingPunct="1">
        <a:defRPr sz="2000" kern="1200">
          <a:solidFill>
            <a:schemeClr val="tx1"/>
          </a:solidFill>
          <a:latin typeface="+mn-lt"/>
          <a:ea typeface="+mn-ea"/>
          <a:cs typeface="+mn-cs"/>
        </a:defRPr>
      </a:lvl5pPr>
      <a:lvl6pPr marL="2539526" algn="l" defTabSz="507905" rtl="0" eaLnBrk="1" latinLnBrk="0" hangingPunct="1">
        <a:defRPr sz="2000" kern="1200">
          <a:solidFill>
            <a:schemeClr val="tx1"/>
          </a:solidFill>
          <a:latin typeface="+mn-lt"/>
          <a:ea typeface="+mn-ea"/>
          <a:cs typeface="+mn-cs"/>
        </a:defRPr>
      </a:lvl6pPr>
      <a:lvl7pPr marL="3047432" algn="l" defTabSz="507905" rtl="0" eaLnBrk="1" latinLnBrk="0" hangingPunct="1">
        <a:defRPr sz="2000" kern="1200">
          <a:solidFill>
            <a:schemeClr val="tx1"/>
          </a:solidFill>
          <a:latin typeface="+mn-lt"/>
          <a:ea typeface="+mn-ea"/>
          <a:cs typeface="+mn-cs"/>
        </a:defRPr>
      </a:lvl7pPr>
      <a:lvl8pPr marL="3555337" algn="l" defTabSz="507905" rtl="0" eaLnBrk="1" latinLnBrk="0" hangingPunct="1">
        <a:defRPr sz="2000" kern="1200">
          <a:solidFill>
            <a:schemeClr val="tx1"/>
          </a:solidFill>
          <a:latin typeface="+mn-lt"/>
          <a:ea typeface="+mn-ea"/>
          <a:cs typeface="+mn-cs"/>
        </a:defRPr>
      </a:lvl8pPr>
      <a:lvl9pPr marL="4063242" algn="l" defTabSz="50790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0.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3.png"/><Relationship Id="rId5" Type="http://schemas.openxmlformats.org/officeDocument/2006/relationships/image" Target="../media/image9.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3.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23.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Microsoft_Excel_97-2003_Worksheet1.xls"/><Relationship Id="rId3" Type="http://schemas.openxmlformats.org/officeDocument/2006/relationships/notesSlide" Target="../notesSlides/notesSlide13.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23.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LCIF ppt slide purp#138BE02.jpg                                0138BDF6Macintosh HD                   C10B2A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0160000" cy="762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2" descr="Measles Initiative logo cmyk.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0" y="6096000"/>
            <a:ext cx="26479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2275" y="3962400"/>
            <a:ext cx="592772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
          <p:cNvSpPr txBox="1">
            <a:spLocks noChangeArrowheads="1"/>
          </p:cNvSpPr>
          <p:nvPr/>
        </p:nvSpPr>
        <p:spPr bwMode="auto">
          <a:xfrm>
            <a:off x="4217988" y="4108450"/>
            <a:ext cx="553402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lnSpc>
                <a:spcPct val="95000"/>
              </a:lnSpc>
              <a:spcBef>
                <a:spcPct val="0"/>
              </a:spcBef>
              <a:buFontTx/>
              <a:buNone/>
              <a:defRPr/>
            </a:pPr>
            <a:r>
              <a:rPr lang="en-US" altLang="en-US" sz="1600" dirty="0" smtClean="0">
                <a:solidFill>
                  <a:srgbClr val="EBB700"/>
                </a:solidFill>
                <a:latin typeface="+mj-lt"/>
                <a:cs typeface="+mn-cs"/>
              </a:rPr>
              <a:t>LIONS CLUBS INTERNATIONAL FOUNDATION</a:t>
            </a:r>
          </a:p>
        </p:txBody>
      </p:sp>
      <p:sp>
        <p:nvSpPr>
          <p:cNvPr id="6" name="Text Box 8"/>
          <p:cNvSpPr txBox="1">
            <a:spLocks noChangeArrowheads="1"/>
          </p:cNvSpPr>
          <p:nvPr/>
        </p:nvSpPr>
        <p:spPr bwMode="auto">
          <a:xfrm>
            <a:off x="3479800" y="4910138"/>
            <a:ext cx="621188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lnSpc>
                <a:spcPct val="95000"/>
              </a:lnSpc>
              <a:spcBef>
                <a:spcPct val="0"/>
              </a:spcBef>
              <a:buFontTx/>
              <a:buNone/>
              <a:defRPr/>
            </a:pPr>
            <a:r>
              <a:rPr lang="en-US" altLang="en-US" sz="4000" dirty="0" smtClean="0">
                <a:solidFill>
                  <a:srgbClr val="FFFFFF"/>
                </a:solidFill>
                <a:latin typeface="+mj-lt"/>
                <a:cs typeface="+mn-cs"/>
              </a:rPr>
              <a:t>One Shot, One Life:</a:t>
            </a:r>
            <a:br>
              <a:rPr lang="en-US" altLang="en-US" sz="4000" dirty="0" smtClean="0">
                <a:solidFill>
                  <a:srgbClr val="FFFFFF"/>
                </a:solidFill>
                <a:latin typeface="+mj-lt"/>
                <a:cs typeface="+mn-cs"/>
              </a:rPr>
            </a:br>
            <a:r>
              <a:rPr lang="en-US" altLang="en-US" sz="4000" dirty="0" smtClean="0">
                <a:solidFill>
                  <a:srgbClr val="FFFFFF"/>
                </a:solidFill>
                <a:latin typeface="+mj-lt"/>
                <a:cs typeface="+mn-cs"/>
              </a:rPr>
              <a:t>Lions Measles Initiative</a:t>
            </a:r>
          </a:p>
        </p:txBody>
      </p:sp>
      <p:pic>
        <p:nvPicPr>
          <p:cNvPr id="1536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7797" y="3962400"/>
            <a:ext cx="10477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We Care. We Serve. We Accomplish. </a:t>
            </a:r>
          </a:p>
        </p:txBody>
      </p:sp>
      <p:pic>
        <p:nvPicPr>
          <p:cNvPr id="2458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6"/>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cs typeface="+mn-cs"/>
              </a:rPr>
              <a:t>Why Target Measles?</a:t>
            </a:r>
          </a:p>
        </p:txBody>
      </p:sp>
      <p:sp>
        <p:nvSpPr>
          <p:cNvPr id="39944" name="Text Box 8"/>
          <p:cNvSpPr txBox="1">
            <a:spLocks noChangeArrowheads="1"/>
          </p:cNvSpPr>
          <p:nvPr/>
        </p:nvSpPr>
        <p:spPr bwMode="auto">
          <a:xfrm>
            <a:off x="508000" y="2047875"/>
            <a:ext cx="7219950" cy="4678363"/>
          </a:xfrm>
          <a:prstGeom prst="rect">
            <a:avLst/>
          </a:prstGeom>
          <a:noFill/>
          <a:ln w="9525">
            <a:noFill/>
            <a:miter lim="800000"/>
            <a:headEnd/>
            <a:tailEnd/>
          </a:ln>
          <a:effectLst/>
        </p:spPr>
        <p:txBody>
          <a:bodyPr lIns="0" tIns="0" rIns="0" bIns="0">
            <a:spAutoFit/>
          </a:bodyPr>
          <a:lstStyle/>
          <a:p>
            <a:pPr>
              <a:lnSpc>
                <a:spcPct val="95000"/>
              </a:lnSpc>
              <a:defRPr/>
            </a:pPr>
            <a:r>
              <a:rPr lang="en-US" sz="3000" dirty="0">
                <a:latin typeface="+mj-lt"/>
                <a:cs typeface="+mn-cs"/>
              </a:rPr>
              <a:t>E: All of the above!  About 1/3 </a:t>
            </a:r>
          </a:p>
          <a:p>
            <a:pPr>
              <a:lnSpc>
                <a:spcPct val="95000"/>
              </a:lnSpc>
              <a:defRPr/>
            </a:pPr>
            <a:r>
              <a:rPr lang="en-US" sz="3000" dirty="0">
                <a:latin typeface="+mj-lt"/>
                <a:cs typeface="+mn-cs"/>
              </a:rPr>
              <a:t>of measles cases develop </a:t>
            </a:r>
          </a:p>
          <a:p>
            <a:pPr>
              <a:lnSpc>
                <a:spcPct val="95000"/>
              </a:lnSpc>
              <a:defRPr/>
            </a:pPr>
            <a:r>
              <a:rPr lang="en-US" sz="3000" dirty="0">
                <a:latin typeface="+mj-lt"/>
                <a:cs typeface="+mn-cs"/>
              </a:rPr>
              <a:t>complications, including: </a:t>
            </a:r>
          </a:p>
          <a:p>
            <a:pPr>
              <a:lnSpc>
                <a:spcPct val="95000"/>
              </a:lnSpc>
              <a:defRPr/>
            </a:pPr>
            <a:endParaRPr lang="en-US" sz="3000" dirty="0">
              <a:latin typeface="+mj-lt"/>
              <a:cs typeface="+mn-cs"/>
            </a:endParaRPr>
          </a:p>
          <a:p>
            <a:pPr marL="514350" indent="-514350">
              <a:lnSpc>
                <a:spcPct val="95000"/>
              </a:lnSpc>
              <a:buFontTx/>
              <a:buChar char="-"/>
              <a:defRPr/>
            </a:pPr>
            <a:r>
              <a:rPr lang="en-US" sz="2000" dirty="0">
                <a:latin typeface="+mj-lt"/>
                <a:cs typeface="+mn-cs"/>
              </a:rPr>
              <a:t>Corneal scarring and blindness</a:t>
            </a:r>
          </a:p>
          <a:p>
            <a:pPr marL="514350" indent="-514350">
              <a:lnSpc>
                <a:spcPct val="95000"/>
              </a:lnSpc>
              <a:buFontTx/>
              <a:buChar char="-"/>
              <a:defRPr/>
            </a:pPr>
            <a:endParaRPr lang="en-US" sz="2000" dirty="0">
              <a:latin typeface="+mj-lt"/>
              <a:cs typeface="+mn-cs"/>
            </a:endParaRPr>
          </a:p>
          <a:p>
            <a:pPr marL="514350" indent="-514350">
              <a:lnSpc>
                <a:spcPct val="95000"/>
              </a:lnSpc>
              <a:buFontTx/>
              <a:buChar char="-"/>
              <a:defRPr/>
            </a:pPr>
            <a:r>
              <a:rPr lang="en-US" sz="2000" dirty="0">
                <a:latin typeface="+mj-lt"/>
                <a:cs typeface="+mn-cs"/>
              </a:rPr>
              <a:t>Encephalitis </a:t>
            </a:r>
          </a:p>
          <a:p>
            <a:pPr marL="514350" indent="-514350">
              <a:lnSpc>
                <a:spcPct val="95000"/>
              </a:lnSpc>
              <a:buFontTx/>
              <a:buChar char="-"/>
              <a:defRPr/>
            </a:pPr>
            <a:endParaRPr lang="en-US" sz="2000" dirty="0">
              <a:latin typeface="+mj-lt"/>
              <a:cs typeface="+mn-cs"/>
            </a:endParaRPr>
          </a:p>
          <a:p>
            <a:pPr marL="514350" indent="-514350">
              <a:lnSpc>
                <a:spcPct val="95000"/>
              </a:lnSpc>
              <a:buFontTx/>
              <a:buChar char="-"/>
              <a:defRPr/>
            </a:pPr>
            <a:r>
              <a:rPr lang="en-US" sz="2000" dirty="0">
                <a:latin typeface="+mj-lt"/>
                <a:cs typeface="+mn-cs"/>
              </a:rPr>
              <a:t>Pneumonia</a:t>
            </a:r>
          </a:p>
          <a:p>
            <a:pPr marL="514350" indent="-514350">
              <a:lnSpc>
                <a:spcPct val="95000"/>
              </a:lnSpc>
              <a:buFontTx/>
              <a:buChar char="-"/>
              <a:defRPr/>
            </a:pPr>
            <a:endParaRPr lang="en-US" sz="2000" dirty="0">
              <a:latin typeface="+mj-lt"/>
              <a:cs typeface="+mn-cs"/>
            </a:endParaRPr>
          </a:p>
          <a:p>
            <a:pPr marL="514350" indent="-514350">
              <a:lnSpc>
                <a:spcPct val="95000"/>
              </a:lnSpc>
              <a:buFontTx/>
              <a:buChar char="-"/>
              <a:defRPr/>
            </a:pPr>
            <a:r>
              <a:rPr lang="en-US" sz="2000" dirty="0">
                <a:latin typeface="+mj-lt"/>
                <a:cs typeface="+mn-cs"/>
              </a:rPr>
              <a:t>Severe diarrhea</a:t>
            </a:r>
          </a:p>
          <a:p>
            <a:pPr marL="514350" indent="-514350">
              <a:lnSpc>
                <a:spcPct val="95000"/>
              </a:lnSpc>
              <a:defRPr/>
            </a:pPr>
            <a:endParaRPr lang="en-US" sz="3000" dirty="0">
              <a:latin typeface="Arial" charset="0"/>
              <a:cs typeface="+mn-cs"/>
            </a:endParaRPr>
          </a:p>
          <a:p>
            <a:pPr marL="514350" indent="-514350">
              <a:lnSpc>
                <a:spcPct val="95000"/>
              </a:lnSpc>
              <a:defRPr/>
            </a:pPr>
            <a:endParaRPr lang="en-US" sz="3000" dirty="0">
              <a:latin typeface="Arial" charset="0"/>
              <a:cs typeface="+mn-cs"/>
            </a:endParaRPr>
          </a:p>
        </p:txBody>
      </p:sp>
      <p:sp>
        <p:nvSpPr>
          <p:cNvPr id="10248"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B6BE791-CE4F-46C3-8577-10D03F000609}" type="slidenum">
              <a:rPr lang="en-US" altLang="en-US" sz="1400" smtClean="0"/>
              <a:pPr eaLnBrk="1" hangingPunct="1">
                <a:spcBef>
                  <a:spcPct val="0"/>
                </a:spcBef>
                <a:buFontTx/>
                <a:buNone/>
                <a:defRPr/>
              </a:pPr>
              <a:t>10</a:t>
            </a:fld>
            <a:endParaRPr lang="en-US" altLang="en-US" sz="1400" smtClean="0"/>
          </a:p>
        </p:txBody>
      </p:sp>
      <p:graphicFrame>
        <p:nvGraphicFramePr>
          <p:cNvPr id="24585" name="Object 8"/>
          <p:cNvGraphicFramePr>
            <a:graphicFrameLocks noChangeAspect="1"/>
          </p:cNvGraphicFramePr>
          <p:nvPr/>
        </p:nvGraphicFramePr>
        <p:xfrm>
          <a:off x="6070600" y="2743200"/>
          <a:ext cx="3505200" cy="3125788"/>
        </p:xfrm>
        <a:graphic>
          <a:graphicData uri="http://schemas.openxmlformats.org/presentationml/2006/ole">
            <mc:AlternateContent xmlns:mc="http://schemas.openxmlformats.org/markup-compatibility/2006">
              <mc:Choice xmlns:v="urn:schemas-microsoft-com:vml" Requires="v">
                <p:oleObj spid="_x0000_s24596" name="Photo Editor Photo" r:id="rId7" imgW="3619048" imgH="3228571" progId="">
                  <p:embed/>
                </p:oleObj>
              </mc:Choice>
              <mc:Fallback>
                <p:oleObj name="Photo Editor Photo" r:id="rId7" imgW="3619048" imgH="3228571" progId="">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0600" y="2743200"/>
                        <a:ext cx="3505200" cy="312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We Care. We Serve. We Accomplish. </a:t>
            </a:r>
          </a:p>
        </p:txBody>
      </p:sp>
      <p:pic>
        <p:nvPicPr>
          <p:cNvPr id="2560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8"/>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cs typeface="+mn-cs"/>
              </a:rPr>
              <a:t>Why Target Measles?</a:t>
            </a:r>
          </a:p>
        </p:txBody>
      </p:sp>
      <p:sp>
        <p:nvSpPr>
          <p:cNvPr id="11271" name="Text Box 10"/>
          <p:cNvSpPr txBox="1">
            <a:spLocks noChangeArrowheads="1"/>
          </p:cNvSpPr>
          <p:nvPr/>
        </p:nvSpPr>
        <p:spPr bwMode="auto">
          <a:xfrm>
            <a:off x="508000" y="1981200"/>
            <a:ext cx="9652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971550" indent="-5143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3000" dirty="0" smtClean="0">
                <a:latin typeface="+mj-lt"/>
                <a:cs typeface="+mn-cs"/>
              </a:rPr>
              <a:t>How many deaths have been prevented by measles vaccination efforts since 2001?</a:t>
            </a:r>
          </a:p>
          <a:p>
            <a:pPr eaLnBrk="1" hangingPunct="1">
              <a:lnSpc>
                <a:spcPct val="95000"/>
              </a:lnSpc>
              <a:spcBef>
                <a:spcPct val="0"/>
              </a:spcBef>
              <a:buFontTx/>
              <a:buNone/>
              <a:defRPr/>
            </a:pPr>
            <a:endParaRPr lang="en-US" altLang="en-US" sz="3000" dirty="0" smtClean="0">
              <a:latin typeface="+mj-lt"/>
              <a:cs typeface="+mn-cs"/>
            </a:endParaRPr>
          </a:p>
          <a:p>
            <a:pPr lvl="1" eaLnBrk="1" hangingPunct="1">
              <a:lnSpc>
                <a:spcPct val="95000"/>
              </a:lnSpc>
              <a:spcBef>
                <a:spcPct val="0"/>
              </a:spcBef>
              <a:buFontTx/>
              <a:buAutoNum type="alphaUcPeriod"/>
              <a:defRPr/>
            </a:pPr>
            <a:r>
              <a:rPr lang="en-US" altLang="en-US" sz="3000" dirty="0" smtClean="0">
                <a:latin typeface="+mj-lt"/>
                <a:cs typeface="+mn-cs"/>
              </a:rPr>
              <a:t>2.3 Million</a:t>
            </a:r>
          </a:p>
          <a:p>
            <a:pPr lvl="1" eaLnBrk="1" hangingPunct="1">
              <a:lnSpc>
                <a:spcPct val="95000"/>
              </a:lnSpc>
              <a:spcBef>
                <a:spcPct val="0"/>
              </a:spcBef>
              <a:buFontTx/>
              <a:buAutoNum type="alphaUcPeriod"/>
              <a:defRPr/>
            </a:pPr>
            <a:r>
              <a:rPr lang="en-US" altLang="en-US" sz="3000" dirty="0" smtClean="0">
                <a:latin typeface="+mj-lt"/>
                <a:cs typeface="+mn-cs"/>
              </a:rPr>
              <a:t>5.8 Million</a:t>
            </a:r>
          </a:p>
          <a:p>
            <a:pPr lvl="1" eaLnBrk="1" hangingPunct="1">
              <a:lnSpc>
                <a:spcPct val="95000"/>
              </a:lnSpc>
              <a:spcBef>
                <a:spcPct val="0"/>
              </a:spcBef>
              <a:buFontTx/>
              <a:buAutoNum type="alphaUcPeriod"/>
              <a:defRPr/>
            </a:pPr>
            <a:r>
              <a:rPr lang="en-US" altLang="en-US" sz="3000" dirty="0" smtClean="0">
                <a:latin typeface="+mj-lt"/>
                <a:cs typeface="+mn-cs"/>
              </a:rPr>
              <a:t>7.1 Million</a:t>
            </a:r>
          </a:p>
          <a:p>
            <a:pPr lvl="1" eaLnBrk="1" hangingPunct="1">
              <a:lnSpc>
                <a:spcPct val="95000"/>
              </a:lnSpc>
              <a:spcBef>
                <a:spcPct val="0"/>
              </a:spcBef>
              <a:buFontTx/>
              <a:buAutoNum type="alphaUcPeriod"/>
              <a:defRPr/>
            </a:pPr>
            <a:r>
              <a:rPr lang="en-US" altLang="en-US" sz="3000" dirty="0" smtClean="0">
                <a:latin typeface="+mj-lt"/>
                <a:cs typeface="+mn-cs"/>
              </a:rPr>
              <a:t>13.8 Million</a:t>
            </a:r>
          </a:p>
          <a:p>
            <a:pPr lvl="1" eaLnBrk="1" hangingPunct="1">
              <a:lnSpc>
                <a:spcPct val="95000"/>
              </a:lnSpc>
              <a:spcBef>
                <a:spcPct val="0"/>
              </a:spcBef>
              <a:buFontTx/>
              <a:buAutoNum type="alphaUcPeriod"/>
              <a:defRPr/>
            </a:pPr>
            <a:r>
              <a:rPr lang="en-US" altLang="en-US" sz="3000" dirty="0" smtClean="0">
                <a:latin typeface="+mj-lt"/>
                <a:cs typeface="+mn-cs"/>
              </a:rPr>
              <a:t>20.2 million</a:t>
            </a:r>
          </a:p>
        </p:txBody>
      </p:sp>
      <p:sp>
        <p:nvSpPr>
          <p:cNvPr id="11272"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DEB6BAD4-F170-4C43-A219-308DC5F17087}" type="slidenum">
              <a:rPr lang="en-US" altLang="en-US" sz="1400" smtClean="0"/>
              <a:pPr eaLnBrk="1" hangingPunct="1">
                <a:spcBef>
                  <a:spcPct val="0"/>
                </a:spcBef>
                <a:buFontTx/>
                <a:buNone/>
                <a:defRPr/>
              </a:pPr>
              <a:t>11</a:t>
            </a:fld>
            <a:endParaRPr lang="en-US" altLang="en-US" sz="1400" smtClean="0"/>
          </a:p>
        </p:txBody>
      </p:sp>
      <p:pic>
        <p:nvPicPr>
          <p:cNvPr id="25609"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8200" y="2798763"/>
            <a:ext cx="3792538"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We Care. We Serve. We Accomplish. </a:t>
            </a:r>
          </a:p>
        </p:txBody>
      </p:sp>
      <p:pic>
        <p:nvPicPr>
          <p:cNvPr id="2662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8"/>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cs typeface="+mn-cs"/>
              </a:rPr>
              <a:t>Why Target Measles?</a:t>
            </a:r>
          </a:p>
        </p:txBody>
      </p:sp>
      <p:sp>
        <p:nvSpPr>
          <p:cNvPr id="38918" name="Text Box 10"/>
          <p:cNvSpPr txBox="1">
            <a:spLocks noChangeArrowheads="1"/>
          </p:cNvSpPr>
          <p:nvPr/>
        </p:nvSpPr>
        <p:spPr bwMode="auto">
          <a:xfrm>
            <a:off x="508000" y="1981200"/>
            <a:ext cx="7620000"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3000" dirty="0" smtClean="0">
                <a:latin typeface="+mj-lt"/>
                <a:cs typeface="+mn-cs"/>
              </a:rPr>
              <a:t>D. 13.8 million deaths have been prevented!</a:t>
            </a:r>
          </a:p>
          <a:p>
            <a:pPr eaLnBrk="1" hangingPunct="1">
              <a:lnSpc>
                <a:spcPct val="95000"/>
              </a:lnSpc>
              <a:spcBef>
                <a:spcPct val="0"/>
              </a:spcBef>
              <a:buFontTx/>
              <a:buNone/>
              <a:defRPr/>
            </a:pPr>
            <a:endParaRPr lang="en-US" altLang="en-US" sz="3000" dirty="0" smtClean="0">
              <a:latin typeface="Arial" charset="0"/>
              <a:cs typeface="+mn-cs"/>
            </a:endParaRPr>
          </a:p>
          <a:p>
            <a:pPr eaLnBrk="1" hangingPunct="1">
              <a:lnSpc>
                <a:spcPct val="95000"/>
              </a:lnSpc>
              <a:spcBef>
                <a:spcPct val="0"/>
              </a:spcBef>
              <a:buFontTx/>
              <a:buNone/>
              <a:defRPr/>
            </a:pPr>
            <a:endParaRPr lang="en-US" altLang="en-US" sz="3000" dirty="0" smtClean="0">
              <a:latin typeface="Arial" charset="0"/>
              <a:cs typeface="+mn-cs"/>
            </a:endParaRPr>
          </a:p>
          <a:p>
            <a:pPr eaLnBrk="1" hangingPunct="1">
              <a:lnSpc>
                <a:spcPct val="95000"/>
              </a:lnSpc>
              <a:spcBef>
                <a:spcPct val="0"/>
              </a:spcBef>
              <a:buFontTx/>
              <a:buNone/>
              <a:defRPr/>
            </a:pPr>
            <a:endParaRPr lang="en-US" altLang="en-US" sz="3000" dirty="0" smtClean="0">
              <a:latin typeface="Arial" charset="0"/>
              <a:cs typeface="+mn-cs"/>
            </a:endParaRPr>
          </a:p>
          <a:p>
            <a:pPr eaLnBrk="1" hangingPunct="1">
              <a:lnSpc>
                <a:spcPct val="95000"/>
              </a:lnSpc>
              <a:spcBef>
                <a:spcPct val="0"/>
              </a:spcBef>
              <a:buFontTx/>
              <a:buNone/>
              <a:defRPr/>
            </a:pPr>
            <a:endParaRPr lang="en-US" altLang="en-US" sz="3000" dirty="0" smtClean="0">
              <a:latin typeface="Arial" charset="0"/>
              <a:cs typeface="+mn-cs"/>
            </a:endParaRPr>
          </a:p>
        </p:txBody>
      </p:sp>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DA16D636-1860-48FC-AA8F-1254FC8A9D33}" type="slidenum">
              <a:rPr lang="en-US" altLang="en-US" sz="1400" smtClean="0"/>
              <a:pPr eaLnBrk="1" hangingPunct="1">
                <a:spcBef>
                  <a:spcPct val="0"/>
                </a:spcBef>
                <a:buFontTx/>
                <a:buNone/>
                <a:defRPr/>
              </a:pPr>
              <a:t>12</a:t>
            </a:fld>
            <a:endParaRPr lang="en-US" altLang="en-US" sz="1400" smtClean="0"/>
          </a:p>
        </p:txBody>
      </p:sp>
      <p:pic>
        <p:nvPicPr>
          <p:cNvPr id="29698" name="Picture 2" descr="O:\Foundation\Division\Photos\Measles\2014 Measles and Reubella Activities\Bangladesh 2014\1625690_1388853508044833_851535755_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400" y="2776339"/>
            <a:ext cx="3725863" cy="2794397"/>
          </a:xfrm>
          <a:prstGeom prst="rect">
            <a:avLst/>
          </a:prstGeom>
          <a:noFill/>
          <a:extLst>
            <a:ext uri="{909E8E84-426E-40DD-AFC4-6F175D3DCCD1}">
              <a14:hiddenFill xmlns:a14="http://schemas.microsoft.com/office/drawing/2010/main">
                <a:solidFill>
                  <a:srgbClr val="FFFFFF"/>
                </a:solidFill>
              </a14:hiddenFill>
            </a:ext>
          </a:extLst>
        </p:spPr>
      </p:pic>
      <p:pic>
        <p:nvPicPr>
          <p:cNvPr id="29699" name="Picture 3" descr="O:\Foundation\Division\Photos\Measles\2013 Measles and Rubella Activities\Madagascar 2013\Lions &amp; Léos activities\Vaccination d'un enfan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4687" y="3977879"/>
            <a:ext cx="4198153" cy="27943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We Care. We Serve. We Accomplish. </a:t>
            </a:r>
          </a:p>
        </p:txBody>
      </p:sp>
      <p:pic>
        <p:nvPicPr>
          <p:cNvPr id="2765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8"/>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cs typeface="+mn-cs"/>
              </a:rPr>
              <a:t>Why Target Measles?</a:t>
            </a:r>
          </a:p>
        </p:txBody>
      </p:sp>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231A835D-80B8-4DF2-A703-18487B1D3B14}" type="slidenum">
              <a:rPr lang="en-US" altLang="en-US" sz="1400" smtClean="0"/>
              <a:pPr eaLnBrk="1" hangingPunct="1">
                <a:spcBef>
                  <a:spcPct val="0"/>
                </a:spcBef>
                <a:buFontTx/>
                <a:buNone/>
                <a:defRPr/>
              </a:pPr>
              <a:t>13</a:t>
            </a:fld>
            <a:endParaRPr lang="en-US" altLang="en-US" sz="1400" smtClean="0"/>
          </a:p>
        </p:txBody>
      </p:sp>
      <p:graphicFrame>
        <p:nvGraphicFramePr>
          <p:cNvPr id="27656" name="Chart 3"/>
          <p:cNvGraphicFramePr>
            <a:graphicFrameLocks/>
          </p:cNvGraphicFramePr>
          <p:nvPr/>
        </p:nvGraphicFramePr>
        <p:xfrm>
          <a:off x="1828800" y="2073275"/>
          <a:ext cx="6875463" cy="4616450"/>
        </p:xfrm>
        <a:graphic>
          <a:graphicData uri="http://schemas.openxmlformats.org/presentationml/2006/ole">
            <mc:AlternateContent xmlns:mc="http://schemas.openxmlformats.org/markup-compatibility/2006">
              <mc:Choice xmlns:v="urn:schemas-microsoft-com:vml" Requires="v">
                <p:oleObj spid="_x0000_s27669" r:id="rId8" imgW="6876884" imgH="4615072" progId="Excel.Chart.8">
                  <p:embed/>
                </p:oleObj>
              </mc:Choice>
              <mc:Fallback>
                <p:oleObj r:id="rId8" imgW="6876884" imgH="4615072" progId="Excel.Chart.8">
                  <p:embed/>
                  <p:pic>
                    <p:nvPicPr>
                      <p:cNvPr id="0" name="Chart 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2073275"/>
                        <a:ext cx="6875463"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ounded Rectangle 5"/>
          <p:cNvSpPr/>
          <p:nvPr/>
        </p:nvSpPr>
        <p:spPr>
          <a:xfrm>
            <a:off x="165100" y="1600200"/>
            <a:ext cx="7734300" cy="457200"/>
          </a:xfrm>
          <a:prstGeom prst="roundRect">
            <a:avLst/>
          </a:prstGeom>
          <a:solidFill>
            <a:srgbClr val="33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8" name="TextBox 6"/>
          <p:cNvSpPr txBox="1">
            <a:spLocks noChangeArrowheads="1"/>
          </p:cNvSpPr>
          <p:nvPr/>
        </p:nvSpPr>
        <p:spPr bwMode="auto">
          <a:xfrm>
            <a:off x="338138" y="1600200"/>
            <a:ext cx="7561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n-US" altLang="en-US" sz="2400"/>
              <a:t>78% Reduction in measles deaths since 2000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We Care. We Serve. We Accomplish. </a:t>
            </a:r>
          </a:p>
        </p:txBody>
      </p:sp>
      <p:pic>
        <p:nvPicPr>
          <p:cNvPr id="286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88804C3-5286-43CC-80FE-D8A0EF8CD5BD}" type="slidenum">
              <a:rPr lang="en-US" altLang="en-US" sz="1400" smtClean="0"/>
              <a:pPr eaLnBrk="1" hangingPunct="1">
                <a:spcBef>
                  <a:spcPct val="0"/>
                </a:spcBef>
                <a:buFontTx/>
                <a:buNone/>
                <a:defRPr/>
              </a:pPr>
              <a:t>14</a:t>
            </a:fld>
            <a:endParaRPr lang="en-US" altLang="en-US" sz="1400" smtClean="0"/>
          </a:p>
        </p:txBody>
      </p:sp>
      <p:sp>
        <p:nvSpPr>
          <p:cNvPr id="28679" name="TextBox 1"/>
          <p:cNvSpPr txBox="1">
            <a:spLocks noChangeArrowheads="1"/>
          </p:cNvSpPr>
          <p:nvPr/>
        </p:nvSpPr>
        <p:spPr bwMode="auto">
          <a:xfrm>
            <a:off x="338138" y="611188"/>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solidFill>
                  <a:schemeClr val="bg1"/>
                </a:solidFill>
              </a:rPr>
              <a:t>Lions Generosity in Action</a:t>
            </a:r>
          </a:p>
        </p:txBody>
      </p:sp>
      <p:sp>
        <p:nvSpPr>
          <p:cNvPr id="14" name="Rounded Rectangle 13"/>
          <p:cNvSpPr/>
          <p:nvPr/>
        </p:nvSpPr>
        <p:spPr>
          <a:xfrm>
            <a:off x="4301861" y="3352800"/>
            <a:ext cx="914400" cy="531019"/>
          </a:xfrm>
          <a:prstGeom prst="roundRect">
            <a:avLst/>
          </a:prstGeom>
          <a:solidFill>
            <a:srgbClr val="FFC0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5" name="Rounded Rectangle 14"/>
          <p:cNvSpPr/>
          <p:nvPr/>
        </p:nvSpPr>
        <p:spPr>
          <a:xfrm>
            <a:off x="4301861" y="1600200"/>
            <a:ext cx="914400" cy="531019"/>
          </a:xfrm>
          <a:prstGeom prst="roundRect">
            <a:avLst/>
          </a:prstGeom>
          <a:solidFill>
            <a:srgbClr val="FFFF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6" name="Rounded Rectangle 15"/>
          <p:cNvSpPr/>
          <p:nvPr/>
        </p:nvSpPr>
        <p:spPr>
          <a:xfrm>
            <a:off x="4301861" y="2483556"/>
            <a:ext cx="914400" cy="531019"/>
          </a:xfrm>
          <a:prstGeom prst="roundRect">
            <a:avLst/>
          </a:prstGeom>
          <a:solidFill>
            <a:srgbClr val="2FA6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7" name="Rounded Rectangle 16"/>
          <p:cNvSpPr/>
          <p:nvPr/>
        </p:nvSpPr>
        <p:spPr>
          <a:xfrm>
            <a:off x="4301861" y="4193709"/>
            <a:ext cx="914400" cy="531019"/>
          </a:xfrm>
          <a:prstGeom prst="roundRect">
            <a:avLst/>
          </a:prstGeom>
          <a:solidFill>
            <a:srgbClr val="C000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8" name="Rounded Rectangle 17"/>
          <p:cNvSpPr/>
          <p:nvPr/>
        </p:nvSpPr>
        <p:spPr>
          <a:xfrm>
            <a:off x="3699216" y="5181599"/>
            <a:ext cx="914400" cy="531019"/>
          </a:xfrm>
          <a:prstGeom prst="roundRect">
            <a:avLst/>
          </a:prstGeom>
          <a:solidFill>
            <a:srgbClr val="33CC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0" name="Rounded Rectangle 19"/>
          <p:cNvSpPr/>
          <p:nvPr/>
        </p:nvSpPr>
        <p:spPr>
          <a:xfrm>
            <a:off x="4924069" y="5181600"/>
            <a:ext cx="914400" cy="531019"/>
          </a:xfrm>
          <a:prstGeom prst="roundRect">
            <a:avLst/>
          </a:prstGeom>
          <a:solidFill>
            <a:srgbClr val="9966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1" name="Rounded Rectangle 20"/>
          <p:cNvSpPr/>
          <p:nvPr/>
        </p:nvSpPr>
        <p:spPr>
          <a:xfrm>
            <a:off x="4302126" y="6096000"/>
            <a:ext cx="914400" cy="531019"/>
          </a:xfrm>
          <a:prstGeom prst="roundRect">
            <a:avLst/>
          </a:prstGeom>
          <a:solidFill>
            <a:srgbClr val="92D05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8" name="Down Arrow 7"/>
          <p:cNvSpPr/>
          <p:nvPr/>
        </p:nvSpPr>
        <p:spPr>
          <a:xfrm>
            <a:off x="4601014" y="217023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Down Arrow 22"/>
          <p:cNvSpPr/>
          <p:nvPr/>
        </p:nvSpPr>
        <p:spPr>
          <a:xfrm>
            <a:off x="4601013" y="3049830"/>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Down Arrow 23"/>
          <p:cNvSpPr/>
          <p:nvPr/>
        </p:nvSpPr>
        <p:spPr>
          <a:xfrm>
            <a:off x="4601014" y="3925546"/>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Down Arrow 24"/>
          <p:cNvSpPr/>
          <p:nvPr/>
        </p:nvSpPr>
        <p:spPr>
          <a:xfrm>
            <a:off x="4387047" y="483175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Down Arrow 25"/>
          <p:cNvSpPr/>
          <p:nvPr/>
        </p:nvSpPr>
        <p:spPr>
          <a:xfrm>
            <a:off x="4798833" y="483219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Down Arrow 26"/>
          <p:cNvSpPr/>
          <p:nvPr/>
        </p:nvSpPr>
        <p:spPr>
          <a:xfrm>
            <a:off x="4284921" y="5753121"/>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Down Arrow 27"/>
          <p:cNvSpPr/>
          <p:nvPr/>
        </p:nvSpPr>
        <p:spPr>
          <a:xfrm>
            <a:off x="4956879" y="5753121"/>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a:spLocks noChangeArrowheads="1"/>
          </p:cNvSpPr>
          <p:nvPr/>
        </p:nvSpPr>
        <p:spPr bwMode="auto">
          <a:xfrm>
            <a:off x="4330700" y="1641475"/>
            <a:ext cx="862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200" b="1"/>
              <a:t>Lions Donations</a:t>
            </a:r>
          </a:p>
        </p:txBody>
      </p:sp>
      <p:sp>
        <p:nvSpPr>
          <p:cNvPr id="10" name="TextBox 9"/>
          <p:cNvSpPr txBox="1">
            <a:spLocks noChangeArrowheads="1"/>
          </p:cNvSpPr>
          <p:nvPr/>
        </p:nvSpPr>
        <p:spPr bwMode="auto">
          <a:xfrm>
            <a:off x="4443413" y="2609850"/>
            <a:ext cx="6365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200" b="1"/>
              <a:t>LCIF</a:t>
            </a:r>
          </a:p>
        </p:txBody>
      </p:sp>
      <p:sp>
        <p:nvSpPr>
          <p:cNvPr id="11" name="TextBox 10"/>
          <p:cNvSpPr txBox="1">
            <a:spLocks noChangeArrowheads="1"/>
          </p:cNvSpPr>
          <p:nvPr/>
        </p:nvSpPr>
        <p:spPr bwMode="auto">
          <a:xfrm>
            <a:off x="4240213" y="3422650"/>
            <a:ext cx="1033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200" b="1"/>
              <a:t>GAVI Alliance</a:t>
            </a:r>
          </a:p>
        </p:txBody>
      </p:sp>
      <p:sp>
        <p:nvSpPr>
          <p:cNvPr id="22" name="TextBox 21"/>
          <p:cNvSpPr txBox="1">
            <a:spLocks noChangeArrowheads="1"/>
          </p:cNvSpPr>
          <p:nvPr/>
        </p:nvSpPr>
        <p:spPr bwMode="auto">
          <a:xfrm>
            <a:off x="4230688" y="4195763"/>
            <a:ext cx="10937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200" b="1"/>
              <a:t>Vaccines to Countries</a:t>
            </a:r>
            <a:r>
              <a:rPr lang="en-US"/>
              <a:t>	</a:t>
            </a:r>
          </a:p>
        </p:txBody>
      </p:sp>
      <p:sp>
        <p:nvSpPr>
          <p:cNvPr id="29" name="TextBox 28"/>
          <p:cNvSpPr txBox="1">
            <a:spLocks noChangeArrowheads="1"/>
          </p:cNvSpPr>
          <p:nvPr/>
        </p:nvSpPr>
        <p:spPr bwMode="auto">
          <a:xfrm>
            <a:off x="3681413" y="5141913"/>
            <a:ext cx="10048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100" b="1"/>
              <a:t>Health Workers Trained</a:t>
            </a:r>
          </a:p>
        </p:txBody>
      </p:sp>
      <p:sp>
        <p:nvSpPr>
          <p:cNvPr id="26624" name="TextBox 26623"/>
          <p:cNvSpPr txBox="1">
            <a:spLocks noChangeArrowheads="1"/>
          </p:cNvSpPr>
          <p:nvPr/>
        </p:nvSpPr>
        <p:spPr bwMode="auto">
          <a:xfrm>
            <a:off x="4851400" y="5124450"/>
            <a:ext cx="10588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100" b="1"/>
              <a:t>Lions Mobilize Community</a:t>
            </a:r>
          </a:p>
        </p:txBody>
      </p:sp>
      <p:sp>
        <p:nvSpPr>
          <p:cNvPr id="26625" name="TextBox 26624"/>
          <p:cNvSpPr txBox="1">
            <a:spLocks noChangeArrowheads="1"/>
          </p:cNvSpPr>
          <p:nvPr/>
        </p:nvSpPr>
        <p:spPr bwMode="auto">
          <a:xfrm>
            <a:off x="4183063" y="6096000"/>
            <a:ext cx="11715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100" b="1"/>
              <a:t>Children Vaccinated – Lives Saved!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750"/>
                                        <p:tgtEl>
                                          <p:spTgt spid="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50"/>
                                        <p:tgtEl>
                                          <p:spTgt spid="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624"/>
                                        </p:tgtEl>
                                        <p:attrNameLst>
                                          <p:attrName>style.visibility</p:attrName>
                                        </p:attrNameLst>
                                      </p:cBhvr>
                                      <p:to>
                                        <p:strVal val="visible"/>
                                      </p:to>
                                    </p:set>
                                    <p:animEffect transition="in" filter="fade">
                                      <p:cBhvr>
                                        <p:cTn id="32" dur="750"/>
                                        <p:tgtEl>
                                          <p:spTgt spid="266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625"/>
                                        </p:tgtEl>
                                        <p:attrNameLst>
                                          <p:attrName>style.visibility</p:attrName>
                                        </p:attrNameLst>
                                      </p:cBhvr>
                                      <p:to>
                                        <p:strVal val="visible"/>
                                      </p:to>
                                    </p:set>
                                    <p:animEffect transition="in" filter="fade">
                                      <p:cBhvr>
                                        <p:cTn id="37" dur="75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2" grpId="0"/>
      <p:bldP spid="29" grpId="0"/>
      <p:bldP spid="26624" grpId="0"/>
      <p:bldP spid="266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We Care. We Serve. We Accomplish. </a:t>
            </a:r>
          </a:p>
        </p:txBody>
      </p:sp>
      <p:pic>
        <p:nvPicPr>
          <p:cNvPr id="2970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8"/>
          <p:cNvSpPr txBox="1">
            <a:spLocks noChangeArrowheads="1"/>
          </p:cNvSpPr>
          <p:nvPr/>
        </p:nvSpPr>
        <p:spPr bwMode="auto">
          <a:xfrm>
            <a:off x="196850" y="557329"/>
            <a:ext cx="9936163" cy="40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2800" dirty="0" smtClean="0">
                <a:solidFill>
                  <a:srgbClr val="FFFFFF"/>
                </a:solidFill>
                <a:latin typeface="+mj-lt"/>
                <a:cs typeface="+mn-cs"/>
              </a:rPr>
              <a:t>Lions Making Measles History – An Example from Botswana</a:t>
            </a:r>
          </a:p>
        </p:txBody>
      </p:sp>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79183A4-43B2-483E-9E7E-8B61BA14C927}" type="slidenum">
              <a:rPr lang="en-US" altLang="en-US" sz="1400" smtClean="0"/>
              <a:pPr eaLnBrk="1" hangingPunct="1">
                <a:spcBef>
                  <a:spcPct val="0"/>
                </a:spcBef>
                <a:buFontTx/>
                <a:buNone/>
                <a:defRPr/>
              </a:pPr>
              <a:t>15</a:t>
            </a:fld>
            <a:endParaRPr lang="en-US" altLang="en-US" sz="1400" smtClean="0"/>
          </a:p>
        </p:txBody>
      </p:sp>
      <p:pic>
        <p:nvPicPr>
          <p:cNvPr id="29704" name="Picture 2" descr="http://maps.pickatrail.com/africa/map/botswan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988" y="2057400"/>
            <a:ext cx="3149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extBox 1"/>
          <p:cNvSpPr txBox="1">
            <a:spLocks noChangeArrowheads="1"/>
          </p:cNvSpPr>
          <p:nvPr/>
        </p:nvSpPr>
        <p:spPr bwMode="auto">
          <a:xfrm>
            <a:off x="4681538" y="2057400"/>
            <a:ext cx="539432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800100" indent="-342900">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marL="342900" indent="-342900">
              <a:lnSpc>
                <a:spcPct val="150000"/>
              </a:lnSpc>
              <a:buFont typeface="Wingdings" pitchFamily="2" charset="2"/>
              <a:buChar char="ü"/>
            </a:pPr>
            <a:r>
              <a:rPr lang="en-US" altLang="en-US" sz="2400"/>
              <a:t>Nationwide vaccination campaign</a:t>
            </a:r>
          </a:p>
          <a:p>
            <a:pPr marL="342900" indent="-342900">
              <a:lnSpc>
                <a:spcPct val="150000"/>
              </a:lnSpc>
              <a:buFont typeface="Wingdings" pitchFamily="2" charset="2"/>
              <a:buChar char="ü"/>
            </a:pPr>
            <a:r>
              <a:rPr lang="en-US" altLang="en-US" sz="2400"/>
              <a:t>Almost 200,000 children immunized</a:t>
            </a:r>
          </a:p>
          <a:p>
            <a:pPr marL="342900" indent="-342900">
              <a:lnSpc>
                <a:spcPct val="150000"/>
              </a:lnSpc>
              <a:buFont typeface="Wingdings" pitchFamily="2" charset="2"/>
              <a:buChar char="ü"/>
            </a:pPr>
            <a:r>
              <a:rPr lang="en-US" altLang="en-US" sz="2400"/>
              <a:t>Lions played key role in outreach</a:t>
            </a:r>
          </a:p>
          <a:p>
            <a:pPr lvl="1">
              <a:lnSpc>
                <a:spcPct val="150000"/>
              </a:lnSpc>
              <a:buFont typeface="Wingdings" pitchFamily="2" charset="2"/>
              <a:buChar char="ü"/>
            </a:pPr>
            <a:r>
              <a:rPr lang="en-US" altLang="en-US" sz="2400"/>
              <a:t>Staged shows</a:t>
            </a:r>
          </a:p>
          <a:p>
            <a:pPr lvl="1">
              <a:lnSpc>
                <a:spcPct val="150000"/>
              </a:lnSpc>
              <a:buFont typeface="Wingdings" pitchFamily="2" charset="2"/>
              <a:buChar char="ü"/>
            </a:pPr>
            <a:r>
              <a:rPr lang="en-US" altLang="en-US" sz="2400"/>
              <a:t>Went door to door</a:t>
            </a:r>
          </a:p>
          <a:p>
            <a:pPr lvl="1">
              <a:lnSpc>
                <a:spcPct val="150000"/>
              </a:lnSpc>
              <a:buFont typeface="Wingdings" pitchFamily="2" charset="2"/>
              <a:buChar char="ü"/>
            </a:pPr>
            <a:r>
              <a:rPr lang="en-US" altLang="en-US" sz="2400"/>
              <a:t>Transported families</a:t>
            </a:r>
          </a:p>
          <a:p>
            <a:pPr lvl="1">
              <a:lnSpc>
                <a:spcPct val="150000"/>
              </a:lnSpc>
              <a:buFont typeface="Wingdings" pitchFamily="2" charset="2"/>
              <a:buChar char="ü"/>
            </a:pPr>
            <a:r>
              <a:rPr lang="en-US" altLang="en-US" sz="2400"/>
              <a:t>Organized outreach convoy</a:t>
            </a:r>
          </a:p>
          <a:p>
            <a:pPr marL="342900" indent="-342900">
              <a:buFontTx/>
              <a:buChar char="•"/>
            </a:pPr>
            <a:endParaRPr lang="en-US" altLang="en-US" sz="2400"/>
          </a:p>
          <a:p>
            <a:pPr lvl="1">
              <a:buFont typeface="Arial" charset="0"/>
              <a:buChar char="•"/>
            </a:pPr>
            <a:endParaRPr lang="en-US" altLang="en-US" sz="2400"/>
          </a:p>
          <a:p>
            <a:pPr lvl="1">
              <a:buFont typeface="Arial" charset="0"/>
              <a:buChar char="•"/>
            </a:pPr>
            <a:endParaRPr lang="en-US" altLang="en-US" sz="2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8"/>
          <p:cNvSpPr>
            <a:spLocks noChangeArrowheads="1"/>
          </p:cNvSpPr>
          <p:nvPr/>
        </p:nvSpPr>
        <p:spPr bwMode="auto">
          <a:xfrm>
            <a:off x="338138" y="1524000"/>
            <a:ext cx="4064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4700" dirty="0" smtClean="0">
                <a:solidFill>
                  <a:srgbClr val="4E562B"/>
                </a:solidFill>
                <a:latin typeface="+mj-lt"/>
              </a:rPr>
              <a:t>How Can </a:t>
            </a:r>
          </a:p>
          <a:p>
            <a:pPr eaLnBrk="1" hangingPunct="1">
              <a:lnSpc>
                <a:spcPct val="90000"/>
              </a:lnSpc>
              <a:spcBef>
                <a:spcPct val="0"/>
              </a:spcBef>
              <a:buFontTx/>
              <a:buNone/>
              <a:defRPr/>
            </a:pPr>
            <a:r>
              <a:rPr lang="en-US" altLang="en-US" sz="4700" dirty="0" smtClean="0">
                <a:solidFill>
                  <a:srgbClr val="4E562B"/>
                </a:solidFill>
                <a:latin typeface="+mj-lt"/>
              </a:rPr>
              <a:t>You Help?</a:t>
            </a:r>
            <a:endParaRPr lang="en-US" altLang="en-US" sz="4200" dirty="0" smtClean="0">
              <a:solidFill>
                <a:schemeClr val="tx2"/>
              </a:solidFill>
              <a:latin typeface="+mj-lt"/>
            </a:endParaRPr>
          </a:p>
        </p:txBody>
      </p:sp>
      <p:sp>
        <p:nvSpPr>
          <p:cNvPr id="30724"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n-US" altLang="en-US"/>
          </a:p>
        </p:txBody>
      </p:sp>
      <p:pic>
        <p:nvPicPr>
          <p:cNvPr id="30725" name="Picture 14"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5080000"/>
            <a:ext cx="6778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15"/>
          <p:cNvSpPr>
            <a:spLocks noChangeArrowheads="1"/>
          </p:cNvSpPr>
          <p:nvPr/>
        </p:nvSpPr>
        <p:spPr bwMode="auto">
          <a:xfrm>
            <a:off x="846138" y="5164138"/>
            <a:ext cx="270986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2900" dirty="0" smtClean="0">
                <a:solidFill>
                  <a:srgbClr val="766A62"/>
                </a:solidFill>
                <a:latin typeface="+mj-lt"/>
              </a:rPr>
              <a:t>One Shot, </a:t>
            </a:r>
          </a:p>
          <a:p>
            <a:pPr eaLnBrk="1" hangingPunct="1">
              <a:lnSpc>
                <a:spcPct val="90000"/>
              </a:lnSpc>
              <a:spcBef>
                <a:spcPct val="0"/>
              </a:spcBef>
              <a:buFontTx/>
              <a:buNone/>
              <a:defRPr/>
            </a:pPr>
            <a:r>
              <a:rPr lang="en-US" altLang="en-US" sz="2900" dirty="0" smtClean="0">
                <a:solidFill>
                  <a:srgbClr val="766A62"/>
                </a:solidFill>
                <a:latin typeface="+mj-lt"/>
              </a:rPr>
              <a:t>One Life</a:t>
            </a:r>
            <a:endParaRPr lang="en-US" altLang="en-US" sz="4200" dirty="0" smtClean="0">
              <a:solidFill>
                <a:schemeClr val="tx2"/>
              </a:solidFill>
              <a:latin typeface="+mj-lt"/>
            </a:endParaRPr>
          </a:p>
        </p:txBody>
      </p:sp>
      <p:pic>
        <p:nvPicPr>
          <p:cNvPr id="30727" name="Picture 7" descr="moms in line madagasca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909638"/>
            <a:ext cx="6451600" cy="533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4"/>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We Care. We Serve. We Accomplish. </a:t>
            </a:r>
          </a:p>
        </p:txBody>
      </p:sp>
      <p:pic>
        <p:nvPicPr>
          <p:cNvPr id="317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6"/>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cs typeface="+mn-cs"/>
              </a:rPr>
              <a:t>Make a Donation – and Make it Count!</a:t>
            </a:r>
          </a:p>
        </p:txBody>
      </p:sp>
      <p:sp>
        <p:nvSpPr>
          <p:cNvPr id="39944" name="Text Box 8"/>
          <p:cNvSpPr txBox="1">
            <a:spLocks noChangeArrowheads="1"/>
          </p:cNvSpPr>
          <p:nvPr/>
        </p:nvSpPr>
        <p:spPr bwMode="auto">
          <a:xfrm>
            <a:off x="755650" y="2047875"/>
            <a:ext cx="8439150" cy="3508375"/>
          </a:xfrm>
          <a:prstGeom prst="rect">
            <a:avLst/>
          </a:prstGeom>
          <a:noFill/>
          <a:ln w="9525">
            <a:noFill/>
            <a:miter lim="800000"/>
            <a:headEnd/>
            <a:tailEnd/>
          </a:ln>
          <a:effectLst/>
        </p:spPr>
        <p:txBody>
          <a:bodyPr lIns="0" tIns="0" rIns="0" bIns="0">
            <a:spAutoFit/>
          </a:bodyPr>
          <a:lstStyle/>
          <a:p>
            <a:pPr indent="-514350">
              <a:lnSpc>
                <a:spcPct val="95000"/>
              </a:lnSpc>
              <a:defRPr/>
            </a:pPr>
            <a:r>
              <a:rPr lang="en-US" sz="3000" dirty="0">
                <a:latin typeface="+mj-lt"/>
                <a:cs typeface="+mn-cs"/>
              </a:rPr>
              <a:t>If your club gives US$1,000 to the One Shot, One Life Initiative, how much in matching funds will your donation provide?</a:t>
            </a:r>
          </a:p>
          <a:p>
            <a:pPr marL="514350" indent="-514350">
              <a:lnSpc>
                <a:spcPct val="95000"/>
              </a:lnSpc>
              <a:defRPr/>
            </a:pPr>
            <a:endParaRPr lang="en-US" sz="3000" dirty="0">
              <a:latin typeface="+mj-lt"/>
              <a:cs typeface="+mn-cs"/>
            </a:endParaRPr>
          </a:p>
          <a:p>
            <a:pPr marL="514350" indent="-514350">
              <a:lnSpc>
                <a:spcPct val="95000"/>
              </a:lnSpc>
              <a:buFontTx/>
              <a:buAutoNum type="alphaUcPeriod"/>
              <a:defRPr/>
            </a:pPr>
            <a:r>
              <a:rPr lang="en-US" sz="3000" dirty="0">
                <a:latin typeface="+mj-lt"/>
                <a:cs typeface="+mn-cs"/>
              </a:rPr>
              <a:t>Nothing</a:t>
            </a:r>
          </a:p>
          <a:p>
            <a:pPr marL="514350" indent="-514350">
              <a:lnSpc>
                <a:spcPct val="95000"/>
              </a:lnSpc>
              <a:buFontTx/>
              <a:buAutoNum type="alphaUcPeriod"/>
              <a:defRPr/>
            </a:pPr>
            <a:r>
              <a:rPr lang="en-US" sz="3000" dirty="0">
                <a:latin typeface="+mj-lt"/>
                <a:cs typeface="+mn-cs"/>
              </a:rPr>
              <a:t>US$250</a:t>
            </a:r>
          </a:p>
          <a:p>
            <a:pPr marL="514350" indent="-514350">
              <a:lnSpc>
                <a:spcPct val="95000"/>
              </a:lnSpc>
              <a:buFontTx/>
              <a:buAutoNum type="alphaUcPeriod"/>
              <a:defRPr/>
            </a:pPr>
            <a:r>
              <a:rPr lang="en-US" sz="3000" dirty="0">
                <a:latin typeface="+mj-lt"/>
                <a:cs typeface="+mn-cs"/>
              </a:rPr>
              <a:t>US$500</a:t>
            </a:r>
          </a:p>
          <a:p>
            <a:pPr marL="514350" indent="-514350">
              <a:lnSpc>
                <a:spcPct val="95000"/>
              </a:lnSpc>
              <a:buFontTx/>
              <a:buAutoNum type="alphaUcPeriod"/>
              <a:defRPr/>
            </a:pPr>
            <a:r>
              <a:rPr lang="en-US" sz="3000" dirty="0">
                <a:latin typeface="+mj-lt"/>
                <a:cs typeface="+mn-cs"/>
              </a:rPr>
              <a:t>US$1,000</a:t>
            </a:r>
          </a:p>
        </p:txBody>
      </p:sp>
      <p:sp>
        <p:nvSpPr>
          <p:cNvPr id="15368"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184EC875-5F56-4BEF-9BDF-7283DBCE0947}" type="slidenum">
              <a:rPr lang="en-US" altLang="en-US" sz="1400" smtClean="0"/>
              <a:pPr eaLnBrk="1" hangingPunct="1">
                <a:spcBef>
                  <a:spcPct val="0"/>
                </a:spcBef>
                <a:buFontTx/>
                <a:buNone/>
                <a:defRPr/>
              </a:pPr>
              <a:t>17</a:t>
            </a:fld>
            <a:endParaRPr lang="en-US" altLang="en-US"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39944">
                                            <p:txEl>
                                              <p:pRg st="2" end="2"/>
                                            </p:txEl>
                                          </p:spTgt>
                                        </p:tgtEl>
                                      </p:cBhvr>
                                    </p:animEffect>
                                    <p:set>
                                      <p:cBhvr>
                                        <p:cTn id="7" dur="1" fill="hold">
                                          <p:stCondLst>
                                            <p:cond delay="499"/>
                                          </p:stCondLst>
                                        </p:cTn>
                                        <p:tgtEl>
                                          <p:spTgt spid="39944">
                                            <p:txEl>
                                              <p:pRg st="2" end="2"/>
                                            </p:txEl>
                                          </p:spTgt>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39944">
                                            <p:txEl>
                                              <p:pRg st="3" end="3"/>
                                            </p:txEl>
                                          </p:spTgt>
                                        </p:tgtEl>
                                      </p:cBhvr>
                                    </p:animEffect>
                                    <p:set>
                                      <p:cBhvr>
                                        <p:cTn id="10" dur="1" fill="hold">
                                          <p:stCondLst>
                                            <p:cond delay="499"/>
                                          </p:stCondLst>
                                        </p:cTn>
                                        <p:tgtEl>
                                          <p:spTgt spid="39944">
                                            <p:txEl>
                                              <p:pRg st="3" end="3"/>
                                            </p:txEl>
                                          </p:spTgt>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39944">
                                            <p:txEl>
                                              <p:pRg st="4" end="4"/>
                                            </p:txEl>
                                          </p:spTgt>
                                        </p:tgtEl>
                                      </p:cBhvr>
                                    </p:animEffect>
                                    <p:set>
                                      <p:cBhvr>
                                        <p:cTn id="13" dur="1" fill="hold">
                                          <p:stCondLst>
                                            <p:cond delay="499"/>
                                          </p:stCondLst>
                                        </p:cTn>
                                        <p:tgtEl>
                                          <p:spTgt spid="3994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altLang="en-US" sz="3300" smtClean="0">
                <a:solidFill>
                  <a:srgbClr val="FFFFFF"/>
                </a:solidFill>
              </a:rPr>
              <a:t>How to Give</a:t>
            </a:r>
          </a:p>
        </p:txBody>
      </p:sp>
      <p:pic>
        <p:nvPicPr>
          <p:cNvPr id="3277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32000"/>
            <a:ext cx="3471863"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2"/>
          <p:cNvSpPr>
            <a:spLocks noGrp="1" noChangeArrowheads="1"/>
          </p:cNvSpPr>
          <p:nvPr>
            <p:ph type="subTitle" idx="1"/>
          </p:nvPr>
        </p:nvSpPr>
        <p:spPr>
          <a:xfrm>
            <a:off x="355600" y="2057400"/>
            <a:ext cx="4451350" cy="4556125"/>
          </a:xfrm>
        </p:spPr>
        <p:txBody>
          <a:bodyPr lIns="0" tIns="0" rIns="0" bIns="0"/>
          <a:lstStyle/>
          <a:p>
            <a:pPr lvl="1" indent="-342900" algn="l" eaLnBrk="1" hangingPunct="1">
              <a:lnSpc>
                <a:spcPct val="95000"/>
              </a:lnSpc>
              <a:spcBef>
                <a:spcPct val="0"/>
              </a:spcBef>
              <a:buClr>
                <a:srgbClr val="000000"/>
              </a:buClr>
              <a:buFont typeface="Wingdings" pitchFamily="2" charset="2"/>
              <a:buChar char="q"/>
              <a:defRPr/>
            </a:pPr>
            <a:r>
              <a:rPr lang="en-US" altLang="en-US" sz="2200" dirty="0" smtClean="0">
                <a:solidFill>
                  <a:srgbClr val="000000"/>
                </a:solidFill>
                <a:latin typeface="+mj-lt"/>
              </a:rPr>
              <a:t>Recognition Programs:</a:t>
            </a:r>
          </a:p>
          <a:p>
            <a:pPr lvl="2" indent="-342900" algn="l" eaLnBrk="1" hangingPunct="1">
              <a:lnSpc>
                <a:spcPct val="95000"/>
              </a:lnSpc>
              <a:spcBef>
                <a:spcPct val="0"/>
              </a:spcBef>
              <a:buClr>
                <a:srgbClr val="000000"/>
              </a:buClr>
              <a:buFont typeface="Wingdings" pitchFamily="2" charset="2"/>
              <a:buChar char="ü"/>
              <a:defRPr/>
            </a:pPr>
            <a:r>
              <a:rPr lang="en-US" altLang="en-US" sz="1800" dirty="0" smtClean="0">
                <a:solidFill>
                  <a:srgbClr val="000000"/>
                </a:solidFill>
                <a:latin typeface="+mj-lt"/>
              </a:rPr>
              <a:t>Melvin Jones Fellowships</a:t>
            </a:r>
          </a:p>
          <a:p>
            <a:pPr lvl="2" indent="-342900" algn="l" eaLnBrk="1" hangingPunct="1">
              <a:lnSpc>
                <a:spcPct val="95000"/>
              </a:lnSpc>
              <a:spcBef>
                <a:spcPct val="0"/>
              </a:spcBef>
              <a:buClr>
                <a:srgbClr val="000000"/>
              </a:buClr>
              <a:buFont typeface="Wingdings" pitchFamily="2" charset="2"/>
              <a:buChar char="ü"/>
              <a:defRPr/>
            </a:pPr>
            <a:r>
              <a:rPr lang="en-US" altLang="en-US" sz="1800" smtClean="0">
                <a:solidFill>
                  <a:srgbClr val="000000"/>
                </a:solidFill>
                <a:latin typeface="+mj-lt"/>
              </a:rPr>
              <a:t>Major </a:t>
            </a:r>
            <a:r>
              <a:rPr lang="en-US" altLang="en-US" sz="1800" dirty="0" smtClean="0">
                <a:solidFill>
                  <a:srgbClr val="000000"/>
                </a:solidFill>
                <a:latin typeface="+mj-lt"/>
              </a:rPr>
              <a:t>Gifts </a:t>
            </a:r>
            <a:r>
              <a:rPr lang="en-US" altLang="en-US" sz="1400" i="1" dirty="0" smtClean="0">
                <a:solidFill>
                  <a:srgbClr val="000000"/>
                </a:solidFill>
                <a:latin typeface="+mj-lt"/>
              </a:rPr>
              <a:t>(pledges accepted)</a:t>
            </a:r>
            <a:endParaRPr lang="en-US" altLang="en-US" sz="1800" i="1" dirty="0" smtClean="0">
              <a:solidFill>
                <a:srgbClr val="000000"/>
              </a:solidFill>
              <a:latin typeface="+mj-lt"/>
            </a:endParaRPr>
          </a:p>
          <a:p>
            <a:pPr lvl="1" indent="-342900" algn="l" eaLnBrk="1" hangingPunct="1">
              <a:lnSpc>
                <a:spcPct val="95000"/>
              </a:lnSpc>
              <a:spcBef>
                <a:spcPct val="0"/>
              </a:spcBef>
              <a:buClr>
                <a:srgbClr val="000000"/>
              </a:buClr>
              <a:buFont typeface="Wingdings" pitchFamily="2" charset="2"/>
              <a:buChar char="ü"/>
              <a:defRPr/>
            </a:pPr>
            <a:endParaRPr lang="en-US" altLang="en-US" sz="2200" dirty="0" smtClean="0">
              <a:solidFill>
                <a:srgbClr val="000000"/>
              </a:solidFill>
              <a:latin typeface="+mj-lt"/>
            </a:endParaRPr>
          </a:p>
          <a:p>
            <a:pPr lvl="1" indent="-342900" algn="l" eaLnBrk="1" hangingPunct="1">
              <a:lnSpc>
                <a:spcPct val="95000"/>
              </a:lnSpc>
              <a:spcBef>
                <a:spcPct val="0"/>
              </a:spcBef>
              <a:buClr>
                <a:srgbClr val="000000"/>
              </a:buClr>
              <a:buFont typeface="Wingdings" pitchFamily="2" charset="2"/>
              <a:buChar char="q"/>
              <a:defRPr/>
            </a:pPr>
            <a:r>
              <a:rPr lang="en-US" altLang="en-US" sz="2200" dirty="0" smtClean="0">
                <a:solidFill>
                  <a:srgbClr val="000000"/>
                </a:solidFill>
                <a:latin typeface="+mj-lt"/>
              </a:rPr>
              <a:t>Methods of Payment: </a:t>
            </a:r>
          </a:p>
          <a:p>
            <a:pPr lvl="2" indent="-342900" algn="l" eaLnBrk="1" hangingPunct="1">
              <a:lnSpc>
                <a:spcPct val="95000"/>
              </a:lnSpc>
              <a:spcBef>
                <a:spcPct val="0"/>
              </a:spcBef>
              <a:buClr>
                <a:srgbClr val="000000"/>
              </a:buClr>
              <a:buFont typeface="Wingdings" pitchFamily="2" charset="2"/>
              <a:buChar char="ü"/>
              <a:defRPr/>
            </a:pPr>
            <a:r>
              <a:rPr lang="en-US" altLang="en-US" sz="1800" dirty="0" smtClean="0">
                <a:solidFill>
                  <a:srgbClr val="000000"/>
                </a:solidFill>
                <a:latin typeface="+mj-lt"/>
              </a:rPr>
              <a:t>Credit card online </a:t>
            </a:r>
          </a:p>
          <a:p>
            <a:pPr lvl="2" indent="-342900" algn="l" eaLnBrk="1" hangingPunct="1">
              <a:lnSpc>
                <a:spcPct val="95000"/>
              </a:lnSpc>
              <a:spcBef>
                <a:spcPct val="0"/>
              </a:spcBef>
              <a:buClr>
                <a:srgbClr val="000000"/>
              </a:buClr>
              <a:buFont typeface="Wingdings" pitchFamily="2" charset="2"/>
              <a:buChar char="ü"/>
              <a:defRPr/>
            </a:pPr>
            <a:r>
              <a:rPr lang="en-US" altLang="en-US" sz="1800" dirty="0" smtClean="0">
                <a:solidFill>
                  <a:srgbClr val="000000"/>
                </a:solidFill>
                <a:latin typeface="+mj-lt"/>
              </a:rPr>
              <a:t>Check </a:t>
            </a:r>
            <a:r>
              <a:rPr lang="en-US" altLang="en-US" sz="1400" i="1" dirty="0" smtClean="0">
                <a:solidFill>
                  <a:srgbClr val="000000"/>
                </a:solidFill>
                <a:latin typeface="+mj-lt"/>
              </a:rPr>
              <a:t>(US dollars only)</a:t>
            </a:r>
            <a:endParaRPr lang="en-US" altLang="en-US" sz="1800" i="1" dirty="0" smtClean="0">
              <a:solidFill>
                <a:srgbClr val="000000"/>
              </a:solidFill>
              <a:latin typeface="+mj-lt"/>
            </a:endParaRPr>
          </a:p>
          <a:p>
            <a:pPr lvl="2" indent="-342900" algn="l" eaLnBrk="1" hangingPunct="1">
              <a:lnSpc>
                <a:spcPct val="95000"/>
              </a:lnSpc>
              <a:spcBef>
                <a:spcPct val="0"/>
              </a:spcBef>
              <a:buClr>
                <a:srgbClr val="000000"/>
              </a:buClr>
              <a:buFont typeface="Wingdings" pitchFamily="2" charset="2"/>
              <a:buChar char="ü"/>
              <a:defRPr/>
            </a:pPr>
            <a:r>
              <a:rPr lang="en-US" altLang="en-US" sz="1800" dirty="0" smtClean="0">
                <a:solidFill>
                  <a:srgbClr val="000000"/>
                </a:solidFill>
                <a:latin typeface="+mj-lt"/>
              </a:rPr>
              <a:t>Bank transfer</a:t>
            </a:r>
          </a:p>
          <a:p>
            <a:pPr lvl="2" indent="-342900" algn="l" eaLnBrk="1" hangingPunct="1">
              <a:lnSpc>
                <a:spcPct val="95000"/>
              </a:lnSpc>
              <a:spcBef>
                <a:spcPct val="0"/>
              </a:spcBef>
              <a:buClr>
                <a:srgbClr val="000000"/>
              </a:buClr>
              <a:buFont typeface="Wingdings" pitchFamily="2" charset="2"/>
              <a:buChar char="ü"/>
              <a:defRPr/>
            </a:pPr>
            <a:r>
              <a:rPr lang="en-US" altLang="en-US" sz="1800" dirty="0" smtClean="0">
                <a:solidFill>
                  <a:srgbClr val="000000"/>
                </a:solidFill>
                <a:latin typeface="+mj-lt"/>
              </a:rPr>
              <a:t>Local Lions Account Deposits</a:t>
            </a:r>
          </a:p>
          <a:p>
            <a:pPr lvl="1" indent="-342900" algn="l" eaLnBrk="1" hangingPunct="1">
              <a:lnSpc>
                <a:spcPct val="95000"/>
              </a:lnSpc>
              <a:spcBef>
                <a:spcPct val="0"/>
              </a:spcBef>
              <a:buClr>
                <a:srgbClr val="000000"/>
              </a:buClr>
              <a:buFont typeface="Wingdings" pitchFamily="2" charset="2"/>
              <a:buChar char="ü"/>
              <a:defRPr/>
            </a:pPr>
            <a:endParaRPr lang="en-US" altLang="en-US" sz="2200" dirty="0" smtClean="0">
              <a:solidFill>
                <a:srgbClr val="000000"/>
              </a:solidFill>
              <a:latin typeface="+mj-lt"/>
            </a:endParaRPr>
          </a:p>
          <a:p>
            <a:pPr lvl="1" indent="-342900" algn="l" eaLnBrk="1" hangingPunct="1">
              <a:lnSpc>
                <a:spcPct val="95000"/>
              </a:lnSpc>
              <a:spcBef>
                <a:spcPct val="0"/>
              </a:spcBef>
              <a:buClr>
                <a:srgbClr val="000000"/>
              </a:buClr>
              <a:buFont typeface="Wingdings" pitchFamily="2" charset="2"/>
              <a:buChar char="q"/>
              <a:defRPr/>
            </a:pPr>
            <a:r>
              <a:rPr lang="en-US" altLang="en-US" sz="2200" dirty="0" smtClean="0">
                <a:solidFill>
                  <a:srgbClr val="000000"/>
                </a:solidFill>
                <a:latin typeface="+mj-lt"/>
              </a:rPr>
              <a:t>Include MJF form</a:t>
            </a:r>
          </a:p>
          <a:p>
            <a:pPr lvl="2" indent="-342900" algn="l" eaLnBrk="1" hangingPunct="1">
              <a:lnSpc>
                <a:spcPct val="95000"/>
              </a:lnSpc>
              <a:spcBef>
                <a:spcPct val="0"/>
              </a:spcBef>
              <a:buClr>
                <a:srgbClr val="000000"/>
              </a:buClr>
              <a:buFont typeface="Wingdings" pitchFamily="2" charset="2"/>
              <a:buChar char="ü"/>
              <a:defRPr/>
            </a:pPr>
            <a:r>
              <a:rPr lang="en-US" altLang="en-US" sz="1800" dirty="0" smtClean="0">
                <a:solidFill>
                  <a:srgbClr val="000000"/>
                </a:solidFill>
                <a:latin typeface="+mj-lt"/>
              </a:rPr>
              <a:t>Check “Measles” under </a:t>
            </a:r>
          </a:p>
          <a:p>
            <a:pPr lvl="3" indent="-342900" algn="l" eaLnBrk="1" hangingPunct="1">
              <a:lnSpc>
                <a:spcPct val="95000"/>
              </a:lnSpc>
              <a:spcBef>
                <a:spcPct val="0"/>
              </a:spcBef>
              <a:buClr>
                <a:srgbClr val="000000"/>
              </a:buClr>
              <a:defRPr/>
            </a:pPr>
            <a:r>
              <a:rPr lang="en-US" altLang="en-US" sz="1400" dirty="0" smtClean="0">
                <a:solidFill>
                  <a:srgbClr val="000000"/>
                </a:solidFill>
                <a:latin typeface="+mj-lt"/>
              </a:rPr>
              <a:t>1. Purpose of Donation”</a:t>
            </a:r>
          </a:p>
          <a:p>
            <a:pPr lvl="1" indent="-342900" algn="l" eaLnBrk="1" hangingPunct="1">
              <a:lnSpc>
                <a:spcPct val="95000"/>
              </a:lnSpc>
              <a:spcBef>
                <a:spcPct val="0"/>
              </a:spcBef>
              <a:buClr>
                <a:srgbClr val="000000"/>
              </a:buClr>
              <a:defRPr/>
            </a:pPr>
            <a:endParaRPr lang="en-US" altLang="en-US" sz="2300" dirty="0" smtClean="0">
              <a:solidFill>
                <a:srgbClr val="000000"/>
              </a:solidFill>
              <a:latin typeface="+mj-lt"/>
            </a:endParaRPr>
          </a:p>
        </p:txBody>
      </p:sp>
      <p:pic>
        <p:nvPicPr>
          <p:cNvPr id="32775" name="Picture 9" descr="Web donation clip.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65800" y="1676400"/>
            <a:ext cx="28194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flipV="1">
            <a:off x="3708400" y="2514600"/>
            <a:ext cx="1981200" cy="1524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32777" name="Picture 18" descr="MJF form clip.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84800" y="4665663"/>
            <a:ext cx="3581400" cy="26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Arrow Connector 19"/>
          <p:cNvCxnSpPr/>
          <p:nvPr/>
        </p:nvCxnSpPr>
        <p:spPr>
          <a:xfrm>
            <a:off x="3403600" y="5486400"/>
            <a:ext cx="1744663" cy="2301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419" name="Slide Number Placeholder 10"/>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31B97AB4-119F-41A7-B1B6-C0D816FD06ED}" type="slidenum">
              <a:rPr lang="en-US" altLang="en-US" sz="1400" smtClean="0"/>
              <a:pPr eaLnBrk="1" hangingPunct="1">
                <a:spcBef>
                  <a:spcPct val="0"/>
                </a:spcBef>
                <a:buFontTx/>
                <a:buNone/>
                <a:defRPr/>
              </a:pPr>
              <a:t>18</a:t>
            </a:fld>
            <a:endParaRPr lang="en-US" altLang="en-US" sz="1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8"/>
          <p:cNvSpPr>
            <a:spLocks noChangeArrowheads="1"/>
          </p:cNvSpPr>
          <p:nvPr/>
        </p:nvSpPr>
        <p:spPr bwMode="auto">
          <a:xfrm>
            <a:off x="338138" y="1524000"/>
            <a:ext cx="4064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4700" dirty="0" smtClean="0">
                <a:solidFill>
                  <a:srgbClr val="4E562B"/>
                </a:solidFill>
                <a:latin typeface="+mj-lt"/>
              </a:rPr>
              <a:t>Questions?</a:t>
            </a:r>
            <a:endParaRPr lang="en-US" altLang="en-US" sz="4200" dirty="0" smtClean="0">
              <a:solidFill>
                <a:schemeClr val="tx2"/>
              </a:solidFill>
              <a:latin typeface="+mj-lt"/>
            </a:endParaRPr>
          </a:p>
        </p:txBody>
      </p:sp>
      <p:sp>
        <p:nvSpPr>
          <p:cNvPr id="33796"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n-US" altLang="en-US"/>
          </a:p>
        </p:txBody>
      </p:sp>
      <p:pic>
        <p:nvPicPr>
          <p:cNvPr id="33797" name="Picture 14"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5080000"/>
            <a:ext cx="6778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15"/>
          <p:cNvSpPr>
            <a:spLocks noChangeArrowheads="1"/>
          </p:cNvSpPr>
          <p:nvPr/>
        </p:nvSpPr>
        <p:spPr bwMode="auto">
          <a:xfrm>
            <a:off x="846138" y="5164138"/>
            <a:ext cx="362426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2900" dirty="0" smtClean="0">
                <a:solidFill>
                  <a:srgbClr val="766A62"/>
                </a:solidFill>
                <a:latin typeface="+mj-lt"/>
              </a:rPr>
              <a:t>One Shot, One Life</a:t>
            </a:r>
            <a:endParaRPr lang="en-US" altLang="en-US" sz="4200" dirty="0" smtClean="0">
              <a:solidFill>
                <a:schemeClr val="tx2"/>
              </a:solidFill>
              <a:latin typeface="+mj-lt"/>
            </a:endParaRPr>
          </a:p>
        </p:txBody>
      </p:sp>
      <p:pic>
        <p:nvPicPr>
          <p:cNvPr id="33799" name="Picture 8" descr="P100088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685800"/>
            <a:ext cx="46101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138" y="1692275"/>
            <a:ext cx="85518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363" y="1536700"/>
            <a:ext cx="9991725" cy="608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2" descr="O:\Foundation\Communications\measles\Ghana Lions 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075" y="1798638"/>
            <a:ext cx="27543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4" descr="https://scontent-b-ord.xx.fbcdn.net/hphotos-frc3/t1/430291_10150648219467492_980353692_n.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32600" y="4298950"/>
            <a:ext cx="3197225"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6" descr="https://scontent-a-ord.xx.fbcdn.net/hphotos-ash2/t1/420722_10150648219652492_1662094379_n.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62788" y="1638300"/>
            <a:ext cx="29670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8" descr="https://fbcdn-sphotos-h-a.akamaihd.net/hphotos-ak-frc3/t1/422023_10150648219712492_1038152815_n.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8275" y="4298950"/>
            <a:ext cx="3387725"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0" descr="SONY DSC"/>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14700" y="1798638"/>
            <a:ext cx="35306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2" descr="Dedicated Lions volunteers in Uganda.&#10;Photo: Benjamin Futransk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95700" y="4313238"/>
            <a:ext cx="2852738"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TextBox 2"/>
          <p:cNvSpPr txBox="1">
            <a:spLocks noChangeArrowheads="1"/>
          </p:cNvSpPr>
          <p:nvPr/>
        </p:nvSpPr>
        <p:spPr bwMode="auto">
          <a:xfrm>
            <a:off x="168275" y="377825"/>
            <a:ext cx="7772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3200">
                <a:solidFill>
                  <a:schemeClr val="bg1"/>
                </a:solidFill>
              </a:rPr>
              <a:t>Lions</a:t>
            </a:r>
            <a:r>
              <a:rPr lang="en-US" sz="4400">
                <a:solidFill>
                  <a:schemeClr val="bg1"/>
                </a:solidFill>
              </a:rPr>
              <a:t> </a:t>
            </a:r>
            <a:r>
              <a:rPr lang="en-US" sz="3200">
                <a:solidFill>
                  <a:schemeClr val="bg1"/>
                </a:solidFill>
              </a:rPr>
              <a:t>in Action</a:t>
            </a:r>
            <a:endParaRPr lang="en-US" sz="440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1"/>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altLang="en-US" sz="3200" smtClean="0">
                <a:solidFill>
                  <a:srgbClr val="FFFFFF"/>
                </a:solidFill>
              </a:rPr>
              <a:t>Measles: A Challenge for Lions and the World</a:t>
            </a:r>
          </a:p>
        </p:txBody>
      </p:sp>
      <p:pic>
        <p:nvPicPr>
          <p:cNvPr id="1741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138" y="1692275"/>
            <a:ext cx="85518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275" y="1531938"/>
            <a:ext cx="9991725" cy="608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10"/>
          <p:cNvSpPr txBox="1">
            <a:spLocks noChangeArrowheads="1"/>
          </p:cNvSpPr>
          <p:nvPr/>
        </p:nvSpPr>
        <p:spPr bwMode="auto">
          <a:xfrm>
            <a:off x="306388" y="1827213"/>
            <a:ext cx="5916612" cy="421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2400" dirty="0" smtClean="0">
                <a:solidFill>
                  <a:srgbClr val="000000"/>
                </a:solidFill>
                <a:latin typeface="+mj-lt"/>
              </a:rPr>
              <a:t>Measles takes the life of 335 children every day – more than 122,000 a year.  And it’s completely preventable.</a:t>
            </a:r>
          </a:p>
          <a:p>
            <a:pPr eaLnBrk="1" hangingPunct="1">
              <a:lnSpc>
                <a:spcPct val="95000"/>
              </a:lnSpc>
              <a:spcBef>
                <a:spcPct val="0"/>
              </a:spcBef>
              <a:buFontTx/>
              <a:buNone/>
              <a:defRPr/>
            </a:pPr>
            <a:endParaRPr lang="en-US" altLang="en-US" sz="2400" dirty="0" smtClean="0">
              <a:solidFill>
                <a:srgbClr val="000000"/>
              </a:solidFill>
              <a:latin typeface="+mj-lt"/>
            </a:endParaRPr>
          </a:p>
          <a:p>
            <a:pPr eaLnBrk="1" hangingPunct="1">
              <a:lnSpc>
                <a:spcPct val="95000"/>
              </a:lnSpc>
              <a:spcBef>
                <a:spcPct val="0"/>
              </a:spcBef>
              <a:buFontTx/>
              <a:buNone/>
              <a:defRPr/>
            </a:pPr>
            <a:r>
              <a:rPr lang="en-US" altLang="en-US" sz="2400" dirty="0" smtClean="0">
                <a:solidFill>
                  <a:srgbClr val="000000"/>
                </a:solidFill>
                <a:latin typeface="+mj-lt"/>
              </a:rPr>
              <a:t>We as Lions have vowed to continue the fight against it. </a:t>
            </a:r>
          </a:p>
          <a:p>
            <a:pPr eaLnBrk="1" hangingPunct="1">
              <a:lnSpc>
                <a:spcPct val="95000"/>
              </a:lnSpc>
              <a:spcBef>
                <a:spcPct val="0"/>
              </a:spcBef>
              <a:buFontTx/>
              <a:buNone/>
              <a:defRPr/>
            </a:pPr>
            <a:endParaRPr lang="en-US" altLang="en-US" sz="2400" dirty="0" smtClean="0">
              <a:solidFill>
                <a:srgbClr val="000000"/>
              </a:solidFill>
              <a:latin typeface="+mj-lt"/>
            </a:endParaRPr>
          </a:p>
          <a:p>
            <a:pPr eaLnBrk="1" hangingPunct="1">
              <a:lnSpc>
                <a:spcPct val="95000"/>
              </a:lnSpc>
              <a:spcBef>
                <a:spcPct val="0"/>
              </a:spcBef>
              <a:buFontTx/>
              <a:buNone/>
              <a:defRPr/>
            </a:pPr>
            <a:r>
              <a:rPr lang="en-US" altLang="en-US" sz="2400" dirty="0" smtClean="0">
                <a:solidFill>
                  <a:srgbClr val="000000"/>
                </a:solidFill>
                <a:latin typeface="+mj-lt"/>
              </a:rPr>
              <a:t>Children in communities around the world need your help in order to be safe from measles infections!</a:t>
            </a:r>
          </a:p>
          <a:p>
            <a:pPr eaLnBrk="1" hangingPunct="1">
              <a:lnSpc>
                <a:spcPct val="95000"/>
              </a:lnSpc>
              <a:spcBef>
                <a:spcPct val="0"/>
              </a:spcBef>
              <a:buFontTx/>
              <a:buNone/>
              <a:defRPr/>
            </a:pPr>
            <a:endParaRPr lang="en-US" altLang="en-US" sz="2400" dirty="0" smtClean="0">
              <a:solidFill>
                <a:srgbClr val="000000"/>
              </a:solidFill>
              <a:cs typeface="+mn-cs"/>
            </a:endParaRPr>
          </a:p>
          <a:p>
            <a:pPr eaLnBrk="1" hangingPunct="1">
              <a:lnSpc>
                <a:spcPct val="95000"/>
              </a:lnSpc>
              <a:spcBef>
                <a:spcPct val="0"/>
              </a:spcBef>
              <a:buFontTx/>
              <a:buNone/>
              <a:defRPr/>
            </a:pPr>
            <a:r>
              <a:rPr lang="en-US" altLang="en-US" sz="2400" dirty="0" smtClean="0">
                <a:solidFill>
                  <a:srgbClr val="000000"/>
                </a:solidFill>
                <a:cs typeface="+mn-cs"/>
              </a:rPr>
              <a:t> </a:t>
            </a:r>
          </a:p>
        </p:txBody>
      </p:sp>
      <p:sp>
        <p:nvSpPr>
          <p:cNvPr id="17418" name="Rectangle 11"/>
          <p:cNvSpPr>
            <a:spLocks noChangeArrowheads="1"/>
          </p:cNvSpPr>
          <p:nvPr/>
        </p:nvSpPr>
        <p:spPr bwMode="auto">
          <a:xfrm>
            <a:off x="7061200" y="4038600"/>
            <a:ext cx="2667000" cy="2514600"/>
          </a:xfrm>
          <a:prstGeom prst="rect">
            <a:avLst/>
          </a:prstGeom>
          <a:solidFill>
            <a:schemeClr val="tx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17419" name="Rectangle 12"/>
          <p:cNvSpPr>
            <a:spLocks noChangeArrowheads="1"/>
          </p:cNvSpPr>
          <p:nvPr/>
        </p:nvSpPr>
        <p:spPr bwMode="auto">
          <a:xfrm>
            <a:off x="6969125" y="4038600"/>
            <a:ext cx="92075" cy="2514600"/>
          </a:xfrm>
          <a:prstGeom prst="rect">
            <a:avLst/>
          </a:prstGeom>
          <a:solidFill>
            <a:srgbClr val="EBB7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pic>
        <p:nvPicPr>
          <p:cNvPr id="17420" name="Picture 12" descr="measles shot nigeria compressed.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442200" y="2743200"/>
            <a:ext cx="21621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1"/>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altLang="en-US" sz="3200" smtClean="0">
                <a:solidFill>
                  <a:srgbClr val="FFFFFF"/>
                </a:solidFill>
              </a:rPr>
              <a:t>What is Measles?</a:t>
            </a:r>
          </a:p>
        </p:txBody>
      </p:sp>
      <p:pic>
        <p:nvPicPr>
          <p:cNvPr id="1843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138" y="1692275"/>
            <a:ext cx="85518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8000" y="762000"/>
            <a:ext cx="9991725" cy="608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10"/>
          <p:cNvSpPr txBox="1">
            <a:spLocks noChangeArrowheads="1"/>
          </p:cNvSpPr>
          <p:nvPr/>
        </p:nvSpPr>
        <p:spPr bwMode="auto">
          <a:xfrm>
            <a:off x="306388" y="1827213"/>
            <a:ext cx="9117012" cy="365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indent="-34290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4000" dirty="0" smtClean="0">
                <a:solidFill>
                  <a:srgbClr val="000000"/>
                </a:solidFill>
                <a:latin typeface="+mj-lt"/>
              </a:rPr>
              <a:t>Measles is…</a:t>
            </a:r>
          </a:p>
          <a:p>
            <a:pPr eaLnBrk="1" hangingPunct="1">
              <a:lnSpc>
                <a:spcPct val="95000"/>
              </a:lnSpc>
              <a:spcBef>
                <a:spcPct val="0"/>
              </a:spcBef>
              <a:buFontTx/>
              <a:buNone/>
              <a:defRPr/>
            </a:pPr>
            <a:endParaRPr lang="en-US" altLang="en-US" sz="2400" dirty="0" smtClean="0">
              <a:solidFill>
                <a:srgbClr val="000000"/>
              </a:solidFill>
              <a:latin typeface="+mj-lt"/>
            </a:endParaRPr>
          </a:p>
          <a:p>
            <a:pPr lvl="1" eaLnBrk="1" hangingPunct="1">
              <a:lnSpc>
                <a:spcPct val="95000"/>
              </a:lnSpc>
              <a:spcBef>
                <a:spcPct val="0"/>
              </a:spcBef>
              <a:spcAft>
                <a:spcPts val="1200"/>
              </a:spcAft>
              <a:buClr>
                <a:srgbClr val="000000"/>
              </a:buClr>
              <a:buFont typeface="Arial" charset="0"/>
              <a:buChar char="•"/>
              <a:defRPr/>
            </a:pPr>
            <a:r>
              <a:rPr lang="en-US" altLang="en-US" sz="2400" dirty="0" smtClean="0">
                <a:solidFill>
                  <a:srgbClr val="000000"/>
                </a:solidFill>
                <a:latin typeface="+mj-lt"/>
                <a:cs typeface="+mn-cs"/>
              </a:rPr>
              <a:t>One of the top five causes of vaccine preventable deaths in the world</a:t>
            </a:r>
          </a:p>
          <a:p>
            <a:pPr lvl="1" eaLnBrk="1" hangingPunct="1">
              <a:lnSpc>
                <a:spcPct val="95000"/>
              </a:lnSpc>
              <a:spcBef>
                <a:spcPct val="0"/>
              </a:spcBef>
              <a:spcAft>
                <a:spcPts val="1200"/>
              </a:spcAft>
              <a:buClr>
                <a:srgbClr val="000000"/>
              </a:buClr>
              <a:buFont typeface="Arial" charset="0"/>
              <a:buChar char="•"/>
              <a:defRPr/>
            </a:pPr>
            <a:r>
              <a:rPr lang="en-US" altLang="en-US" sz="2400" dirty="0" smtClean="0">
                <a:solidFill>
                  <a:srgbClr val="000000"/>
                </a:solidFill>
                <a:latin typeface="+mj-lt"/>
                <a:cs typeface="+mn-cs"/>
              </a:rPr>
              <a:t>Easy to prevent – the vaccine costs less than US$1 </a:t>
            </a:r>
          </a:p>
          <a:p>
            <a:pPr lvl="1" eaLnBrk="1" hangingPunct="1">
              <a:lnSpc>
                <a:spcPct val="95000"/>
              </a:lnSpc>
              <a:spcBef>
                <a:spcPct val="0"/>
              </a:spcBef>
              <a:spcAft>
                <a:spcPts val="1200"/>
              </a:spcAft>
              <a:buClr>
                <a:srgbClr val="000000"/>
              </a:buClr>
              <a:buFont typeface="Arial" charset="0"/>
              <a:buChar char="•"/>
              <a:defRPr/>
            </a:pPr>
            <a:r>
              <a:rPr lang="en-US" altLang="en-US" sz="2400" dirty="0" smtClean="0">
                <a:solidFill>
                  <a:srgbClr val="000000"/>
                </a:solidFill>
                <a:latin typeface="+mj-lt"/>
                <a:cs typeface="+mn-cs"/>
              </a:rPr>
              <a:t>Found in every part of the world </a:t>
            </a:r>
          </a:p>
          <a:p>
            <a:pPr lvl="1" eaLnBrk="1" hangingPunct="1">
              <a:lnSpc>
                <a:spcPct val="95000"/>
              </a:lnSpc>
              <a:spcBef>
                <a:spcPct val="0"/>
              </a:spcBef>
              <a:spcAft>
                <a:spcPts val="1200"/>
              </a:spcAft>
              <a:buClr>
                <a:srgbClr val="000000"/>
              </a:buClr>
              <a:buFont typeface="Arial" charset="0"/>
              <a:buChar char="•"/>
              <a:defRPr/>
            </a:pPr>
            <a:r>
              <a:rPr lang="en-US" altLang="en-US" sz="2400" dirty="0" smtClean="0">
                <a:solidFill>
                  <a:srgbClr val="000000"/>
                </a:solidFill>
                <a:latin typeface="+mj-lt"/>
                <a:cs typeface="+mn-cs"/>
              </a:rPr>
              <a:t>One of the most contagious diseases</a:t>
            </a:r>
            <a:endParaRPr lang="en-US" altLang="en-US" sz="2400" dirty="0" smtClean="0">
              <a:solidFill>
                <a:srgbClr val="000000"/>
              </a:solidFill>
              <a:latin typeface="+mj-lt"/>
            </a:endParaRPr>
          </a:p>
          <a:p>
            <a:pPr eaLnBrk="1" hangingPunct="1">
              <a:lnSpc>
                <a:spcPct val="95000"/>
              </a:lnSpc>
              <a:spcBef>
                <a:spcPct val="0"/>
              </a:spcBef>
              <a:buFontTx/>
              <a:buNone/>
              <a:defRPr/>
            </a:pPr>
            <a:endParaRPr lang="en-US" altLang="en-US" sz="2400" dirty="0" smtClean="0">
              <a:solidFill>
                <a:srgbClr val="000000"/>
              </a:solidFill>
              <a:cs typeface="+mn-cs"/>
            </a:endParaRPr>
          </a:p>
          <a:p>
            <a:pPr eaLnBrk="1" hangingPunct="1">
              <a:lnSpc>
                <a:spcPct val="95000"/>
              </a:lnSpc>
              <a:spcBef>
                <a:spcPct val="0"/>
              </a:spcBef>
              <a:buFontTx/>
              <a:buNone/>
              <a:defRPr/>
            </a:pPr>
            <a:r>
              <a:rPr lang="en-US" altLang="en-US" sz="2400" dirty="0" smtClean="0">
                <a:solidFill>
                  <a:srgbClr val="000000"/>
                </a:solidFill>
                <a:cs typeface="+mn-cs"/>
              </a:rPr>
              <a:t> </a:t>
            </a:r>
          </a:p>
        </p:txBody>
      </p:sp>
      <p:pic>
        <p:nvPicPr>
          <p:cNvPr id="18442" name="Picture 10" descr="O:\Public Relations &amp; Communications\Common\Photos\LCIF\measles\Nepal children showing off shot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35650" y="4043363"/>
            <a:ext cx="37846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altLang="en-US" sz="3200" smtClean="0">
                <a:solidFill>
                  <a:schemeClr val="bg1"/>
                </a:solidFill>
              </a:rPr>
              <a:t>A New Challenge</a:t>
            </a:r>
            <a:endParaRPr lang="en-US" altLang="en-US" sz="3200" smtClean="0">
              <a:solidFill>
                <a:srgbClr val="FFFFFF"/>
              </a:solidFill>
              <a:latin typeface="Arial" charset="0"/>
            </a:endParaRPr>
          </a:p>
        </p:txBody>
      </p:sp>
      <p:pic>
        <p:nvPicPr>
          <p:cNvPr id="1946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0988" y="1692275"/>
            <a:ext cx="85518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Box 1"/>
          <p:cNvSpPr txBox="1">
            <a:spLocks noChangeArrowheads="1"/>
          </p:cNvSpPr>
          <p:nvPr/>
        </p:nvSpPr>
        <p:spPr bwMode="auto">
          <a:xfrm>
            <a:off x="338138" y="2057400"/>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marL="342900" indent="-342900">
              <a:buFontTx/>
              <a:buChar char="•"/>
            </a:pPr>
            <a:r>
              <a:rPr lang="en-US" altLang="en-US" sz="2400"/>
              <a:t>New partnership with GAVI Alliance </a:t>
            </a:r>
          </a:p>
          <a:p>
            <a:pPr marL="342900" indent="-342900">
              <a:buFontTx/>
              <a:buChar char="•"/>
            </a:pPr>
            <a:r>
              <a:rPr lang="en-US" altLang="en-US" sz="2400"/>
              <a:t>US$30 million by 2017</a:t>
            </a:r>
          </a:p>
          <a:p>
            <a:pPr marL="342900" indent="-342900">
              <a:buFontTx/>
              <a:buChar char="•"/>
            </a:pPr>
            <a:r>
              <a:rPr lang="en-US" altLang="en-US" sz="2400"/>
              <a:t>1:1 match under GAVI Matching Fund</a:t>
            </a:r>
          </a:p>
          <a:p>
            <a:pPr marL="342900" indent="-342900">
              <a:buFontTx/>
              <a:buChar char="•"/>
            </a:pPr>
            <a:r>
              <a:rPr lang="en-US" altLang="en-US" sz="2400"/>
              <a:t>Continuation of Lions efforts to make measles history</a:t>
            </a:r>
          </a:p>
        </p:txBody>
      </p:sp>
      <p:sp>
        <p:nvSpPr>
          <p:cNvPr id="14" name="Plus 13"/>
          <p:cNvSpPr/>
          <p:nvPr/>
        </p:nvSpPr>
        <p:spPr bwMode="auto">
          <a:xfrm>
            <a:off x="3022600" y="4859338"/>
            <a:ext cx="963613" cy="865187"/>
          </a:xfrm>
          <a:prstGeom prst="mathPlus">
            <a:avLst/>
          </a:prstGeom>
          <a:solidFill>
            <a:schemeClr val="accent2"/>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latin typeface="Arial" charset="0"/>
              <a:ea typeface="ＭＳ Ｐゴシック" charset="-128"/>
              <a:cs typeface="+mn-cs"/>
            </a:endParaRPr>
          </a:p>
        </p:txBody>
      </p:sp>
      <p:pic>
        <p:nvPicPr>
          <p:cNvPr id="15" name="Picture 14"/>
          <p:cNvPicPr>
            <a:picLocks noChangeAspect="1"/>
          </p:cNvPicPr>
          <p:nvPr/>
        </p:nvPicPr>
        <p:blipFill rotWithShape="1">
          <a:blip r:embed="rId7"/>
          <a:srcRect t="35417" b="29166"/>
          <a:stretch/>
        </p:blipFill>
        <p:spPr bwMode="auto">
          <a:xfrm>
            <a:off x="3951288" y="4406900"/>
            <a:ext cx="1720850" cy="609600"/>
          </a:xfrm>
          <a:prstGeom prst="rect">
            <a:avLst/>
          </a:prstGeom>
          <a:effectLst>
            <a:outerShdw blurRad="152400" dist="317500" dir="5400000" sx="90000" sy="-19000" rotWithShape="0">
              <a:prstClr val="black">
                <a:alpha val="15000"/>
              </a:prstClr>
            </a:outerShdw>
          </a:effectLst>
        </p:spPr>
      </p:pic>
      <p:pic>
        <p:nvPicPr>
          <p:cNvPr id="19466" name="Picture 10" descr="UKAIDlogo.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81463" y="5016500"/>
            <a:ext cx="14478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Equal 16"/>
          <p:cNvSpPr/>
          <p:nvPr/>
        </p:nvSpPr>
        <p:spPr bwMode="auto">
          <a:xfrm>
            <a:off x="5537200" y="4899025"/>
            <a:ext cx="1104900" cy="754063"/>
          </a:xfrm>
          <a:prstGeom prst="mathEqual">
            <a:avLst/>
          </a:prstGeom>
          <a:solidFill>
            <a:schemeClr val="accent2"/>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FF"/>
              </a:solidFill>
              <a:latin typeface="Arial" charset="0"/>
              <a:ea typeface="ＭＳ Ｐゴシック" charset="-128"/>
              <a:cs typeface="+mn-cs"/>
            </a:endParaRPr>
          </a:p>
        </p:txBody>
      </p:sp>
      <p:sp>
        <p:nvSpPr>
          <p:cNvPr id="19468" name="Rectangle 2"/>
          <p:cNvSpPr>
            <a:spLocks noChangeArrowheads="1"/>
          </p:cNvSpPr>
          <p:nvPr/>
        </p:nvSpPr>
        <p:spPr bwMode="auto">
          <a:xfrm>
            <a:off x="6421438" y="4630738"/>
            <a:ext cx="37322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en-US" sz="8000">
                <a:solidFill>
                  <a:srgbClr val="333399"/>
                </a:solidFill>
                <a:latin typeface="Berlin Sans FB" pitchFamily="34" charset="0"/>
                <a:ea typeface="MS PGothic" pitchFamily="34" charset="-128"/>
              </a:rPr>
              <a:t>US$60M</a:t>
            </a:r>
          </a:p>
        </p:txBody>
      </p:sp>
      <p:sp>
        <p:nvSpPr>
          <p:cNvPr id="3" name="Left Bracket 2"/>
          <p:cNvSpPr/>
          <p:nvPr/>
        </p:nvSpPr>
        <p:spPr>
          <a:xfrm rot="16200000">
            <a:off x="4610100" y="5414963"/>
            <a:ext cx="415925" cy="2133600"/>
          </a:xfrm>
          <a:prstGeom prst="leftBracket">
            <a:avLst/>
          </a:prstGeom>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es-ES"/>
          </a:p>
        </p:txBody>
      </p:sp>
      <p:sp>
        <p:nvSpPr>
          <p:cNvPr id="4" name="TextBox 3"/>
          <p:cNvSpPr txBox="1"/>
          <p:nvPr/>
        </p:nvSpPr>
        <p:spPr>
          <a:xfrm>
            <a:off x="3765550" y="6800850"/>
            <a:ext cx="2273300" cy="276225"/>
          </a:xfrm>
          <a:prstGeom prst="rect">
            <a:avLst/>
          </a:prstGeom>
          <a:noFill/>
        </p:spPr>
        <p:txBody>
          <a:bodyPr>
            <a:spAutoFit/>
          </a:bodyPr>
          <a:lstStyle/>
          <a:p>
            <a:pPr>
              <a:defRPr/>
            </a:pPr>
            <a:r>
              <a:rPr lang="es-ES" sz="1200" dirty="0">
                <a:solidFill>
                  <a:schemeClr val="accent2">
                    <a:lumMod val="75000"/>
                  </a:schemeClr>
                </a:solidFill>
                <a:latin typeface="Berlin Sans FB Demi" pitchFamily="34" charset="0"/>
              </a:rPr>
              <a:t>GAVI </a:t>
            </a:r>
            <a:r>
              <a:rPr lang="es-ES" sz="1200" dirty="0" err="1">
                <a:solidFill>
                  <a:schemeClr val="accent2">
                    <a:lumMod val="75000"/>
                  </a:schemeClr>
                </a:solidFill>
                <a:latin typeface="Berlin Sans FB Demi" pitchFamily="34" charset="0"/>
              </a:rPr>
              <a:t>Matching</a:t>
            </a:r>
            <a:r>
              <a:rPr lang="es-ES" sz="1200" dirty="0">
                <a:solidFill>
                  <a:schemeClr val="accent2">
                    <a:lumMod val="75000"/>
                  </a:schemeClr>
                </a:solidFill>
                <a:latin typeface="Berlin Sans FB Demi" pitchFamily="34" charset="0"/>
              </a:rPr>
              <a:t> </a:t>
            </a:r>
            <a:r>
              <a:rPr lang="es-ES" sz="1200" dirty="0" err="1">
                <a:solidFill>
                  <a:schemeClr val="accent2">
                    <a:lumMod val="75000"/>
                  </a:schemeClr>
                </a:solidFill>
                <a:latin typeface="Berlin Sans FB Demi" pitchFamily="34" charset="0"/>
              </a:rPr>
              <a:t>Fund</a:t>
            </a:r>
            <a:r>
              <a:rPr lang="es-ES" sz="1200" dirty="0">
                <a:solidFill>
                  <a:schemeClr val="accent2">
                    <a:lumMod val="75000"/>
                  </a:schemeClr>
                </a:solidFill>
                <a:latin typeface="Berlin Sans FB Demi" pitchFamily="34" charset="0"/>
              </a:rPr>
              <a:t> </a:t>
            </a:r>
            <a:r>
              <a:rPr lang="es-ES" sz="1200" dirty="0" err="1">
                <a:solidFill>
                  <a:schemeClr val="accent2">
                    <a:lumMod val="75000"/>
                  </a:schemeClr>
                </a:solidFill>
                <a:latin typeface="Berlin Sans FB Demi" pitchFamily="34" charset="0"/>
              </a:rPr>
              <a:t>Partners</a:t>
            </a:r>
            <a:endParaRPr lang="es-ES" sz="1200" dirty="0">
              <a:solidFill>
                <a:schemeClr val="accent2">
                  <a:lumMod val="75000"/>
                </a:schemeClr>
              </a:solidFill>
              <a:latin typeface="Berlin Sans FB Demi" pitchFamily="34" charset="0"/>
            </a:endParaRPr>
          </a:p>
        </p:txBody>
      </p:sp>
      <p:pic>
        <p:nvPicPr>
          <p:cNvPr id="19471" name="Picture 17" descr="O:\Foundation\LCIF Development\Logos\New LCIF Logos - 2010\LCIF_2c_Horiz_Small.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9700" y="4979988"/>
            <a:ext cx="28225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We Care. We Serve. We Accomplish. </a:t>
            </a:r>
          </a:p>
        </p:txBody>
      </p:sp>
      <p:pic>
        <p:nvPicPr>
          <p:cNvPr id="2048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8"/>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cs typeface="+mn-cs"/>
              </a:rPr>
              <a:t>GAVI Alliance </a:t>
            </a:r>
          </a:p>
        </p:txBody>
      </p:sp>
      <p:sp>
        <p:nvSpPr>
          <p:cNvPr id="20487" name="TextBox 1"/>
          <p:cNvSpPr txBox="1">
            <a:spLocks noChangeArrowheads="1"/>
          </p:cNvSpPr>
          <p:nvPr/>
        </p:nvSpPr>
        <p:spPr bwMode="auto">
          <a:xfrm>
            <a:off x="660400" y="1981200"/>
            <a:ext cx="8153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marL="342900" indent="-342900">
              <a:buFontTx/>
              <a:buChar char="•"/>
            </a:pPr>
            <a:r>
              <a:rPr lang="en-US" altLang="en-US" sz="2400"/>
              <a:t>Global Alliance for Vaccines and Immunisation (GAVI) </a:t>
            </a:r>
          </a:p>
          <a:p>
            <a:pPr marL="342900" indent="-342900">
              <a:buFontTx/>
              <a:buChar char="•"/>
            </a:pPr>
            <a:r>
              <a:rPr lang="en-US" altLang="en-US" sz="2400"/>
              <a:t>Mission: To save children’s lives and protect people’s health by increasing access to immunization in the world’s poorest countries. </a:t>
            </a:r>
          </a:p>
          <a:p>
            <a:pPr marL="342900" indent="-342900">
              <a:buFontTx/>
              <a:buChar char="•"/>
            </a:pPr>
            <a:r>
              <a:rPr lang="en-US" altLang="en-US" sz="2400"/>
              <a:t>440 million children immunized</a:t>
            </a:r>
          </a:p>
        </p:txBody>
      </p:sp>
      <p:pic>
        <p:nvPicPr>
          <p:cNvPr id="20488"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200" y="4419600"/>
            <a:ext cx="3363913"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descr="O:\Foundation\Division\Photos\Measles\2012 Measles and Rubella Activities\Nepal Feb 2012 (phase 1)\Nepal MR Campaign Phase I Feb-March 2012\IMG_491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19711" y="3581400"/>
            <a:ext cx="2686050"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We Care. We Serve. We Accomplish. </a:t>
            </a:r>
          </a:p>
        </p:txBody>
      </p:sp>
      <p:pic>
        <p:nvPicPr>
          <p:cNvPr id="215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6"/>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cs typeface="+mn-cs"/>
              </a:rPr>
              <a:t>Why target Measles?</a:t>
            </a:r>
          </a:p>
        </p:txBody>
      </p:sp>
      <p:sp>
        <p:nvSpPr>
          <p:cNvPr id="39944" name="Text Box 8"/>
          <p:cNvSpPr txBox="1">
            <a:spLocks noChangeArrowheads="1"/>
          </p:cNvSpPr>
          <p:nvPr/>
        </p:nvSpPr>
        <p:spPr bwMode="auto">
          <a:xfrm>
            <a:off x="660400" y="1752600"/>
            <a:ext cx="9067800" cy="2632075"/>
          </a:xfrm>
          <a:prstGeom prst="rect">
            <a:avLst/>
          </a:prstGeom>
          <a:noFill/>
          <a:ln w="9525">
            <a:noFill/>
            <a:miter lim="800000"/>
            <a:headEnd/>
            <a:tailEnd/>
          </a:ln>
          <a:effectLst/>
        </p:spPr>
        <p:txBody>
          <a:bodyPr lIns="0" tIns="0" rIns="0" bIns="0">
            <a:spAutoFit/>
          </a:bodyPr>
          <a:lstStyle/>
          <a:p>
            <a:pPr marL="0" lvl="1">
              <a:lnSpc>
                <a:spcPct val="95000"/>
              </a:lnSpc>
              <a:defRPr/>
            </a:pPr>
            <a:r>
              <a:rPr lang="en-US" sz="3000" dirty="0">
                <a:latin typeface="+mj-lt"/>
                <a:cs typeface="+mn-cs"/>
              </a:rPr>
              <a:t>What areas of the world are currently affected by measles?</a:t>
            </a:r>
          </a:p>
          <a:p>
            <a:pPr marL="514350" lvl="1" indent="-514350">
              <a:lnSpc>
                <a:spcPct val="95000"/>
              </a:lnSpc>
              <a:defRPr/>
            </a:pPr>
            <a:endParaRPr lang="en-US" sz="3000" dirty="0">
              <a:latin typeface="+mj-lt"/>
              <a:cs typeface="+mn-cs"/>
            </a:endParaRPr>
          </a:p>
          <a:p>
            <a:pPr marL="971550" lvl="2" indent="-514350">
              <a:lnSpc>
                <a:spcPct val="95000"/>
              </a:lnSpc>
              <a:buFontTx/>
              <a:buAutoNum type="alphaUcPeriod"/>
              <a:defRPr/>
            </a:pPr>
            <a:r>
              <a:rPr lang="en-US" sz="3000" dirty="0">
                <a:latin typeface="+mj-lt"/>
                <a:cs typeface="+mn-cs"/>
              </a:rPr>
              <a:t>Developing countries </a:t>
            </a:r>
          </a:p>
          <a:p>
            <a:pPr marL="971550" lvl="2" indent="-514350">
              <a:lnSpc>
                <a:spcPct val="95000"/>
              </a:lnSpc>
              <a:buFontTx/>
              <a:buAutoNum type="alphaUcPeriod"/>
              <a:defRPr/>
            </a:pPr>
            <a:r>
              <a:rPr lang="en-US" sz="3000" dirty="0">
                <a:latin typeface="+mj-lt"/>
                <a:cs typeface="+mn-cs"/>
              </a:rPr>
              <a:t>Africa </a:t>
            </a:r>
          </a:p>
          <a:p>
            <a:pPr marL="971550" lvl="2" indent="-514350">
              <a:lnSpc>
                <a:spcPct val="95000"/>
              </a:lnSpc>
              <a:buFontTx/>
              <a:buAutoNum type="alphaUcPeriod"/>
              <a:defRPr/>
            </a:pPr>
            <a:r>
              <a:rPr lang="en-US" sz="3000" dirty="0">
                <a:latin typeface="+mj-lt"/>
                <a:cs typeface="+mn-cs"/>
              </a:rPr>
              <a:t>Africa, Asia, and Europe</a:t>
            </a:r>
          </a:p>
          <a:p>
            <a:pPr marL="971550" lvl="2" indent="-514350">
              <a:lnSpc>
                <a:spcPct val="95000"/>
              </a:lnSpc>
              <a:buFontTx/>
              <a:buAutoNum type="alphaUcPeriod"/>
              <a:defRPr/>
            </a:pPr>
            <a:r>
              <a:rPr lang="en-US" sz="3000" dirty="0">
                <a:latin typeface="+mj-lt"/>
                <a:cs typeface="+mn-cs"/>
              </a:rPr>
              <a:t>Every part of the world is affected by measles</a:t>
            </a:r>
            <a:endParaRPr lang="en-US" sz="5400" b="1" dirty="0">
              <a:latin typeface="+mj-lt"/>
              <a:cs typeface="+mn-cs"/>
            </a:endParaRPr>
          </a:p>
        </p:txBody>
      </p:sp>
      <p:sp>
        <p:nvSpPr>
          <p:cNvPr id="717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B7F8AB7A-B611-4F85-B72D-274D2EA66BE6}" type="slidenum">
              <a:rPr lang="en-US" altLang="en-US" sz="1400" smtClean="0"/>
              <a:pPr eaLnBrk="1" hangingPunct="1">
                <a:spcBef>
                  <a:spcPct val="0"/>
                </a:spcBef>
                <a:buFontTx/>
                <a:buNone/>
                <a:defRPr/>
              </a:pPr>
              <a:t>7</a:t>
            </a:fld>
            <a:endParaRPr lang="en-US" altLang="en-US" sz="1400" smtClean="0"/>
          </a:p>
        </p:txBody>
      </p:sp>
      <p:pic>
        <p:nvPicPr>
          <p:cNvPr id="28674" name="Picture 2" descr="O:\Foundation\Division\Photos\Measles\2014 Measles and Reubella Activities\Bangladesh 2014\1656046_1381561542107363_1996257442_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4300" y="4495800"/>
            <a:ext cx="3894137" cy="25920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altLang="en-US" sz="3200" smtClean="0">
                <a:solidFill>
                  <a:srgbClr val="FFFFFF"/>
                </a:solidFill>
              </a:rPr>
              <a:t>Current Challenges</a:t>
            </a:r>
          </a:p>
        </p:txBody>
      </p:sp>
      <p:pic>
        <p:nvPicPr>
          <p:cNvPr id="2253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8"/>
          <p:cNvSpPr txBox="1">
            <a:spLocks noChangeArrowheads="1"/>
          </p:cNvSpPr>
          <p:nvPr/>
        </p:nvSpPr>
        <p:spPr bwMode="auto">
          <a:xfrm>
            <a:off x="304800" y="1905000"/>
            <a:ext cx="927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2400" dirty="0" smtClean="0">
                <a:solidFill>
                  <a:srgbClr val="000000"/>
                </a:solidFill>
                <a:latin typeface="+mj-lt"/>
                <a:cs typeface="+mn-cs"/>
              </a:rPr>
              <a:t>D. Measles Affects Every Part of the World</a:t>
            </a:r>
          </a:p>
          <a:p>
            <a:pPr eaLnBrk="1" hangingPunct="1">
              <a:lnSpc>
                <a:spcPct val="95000"/>
              </a:lnSpc>
              <a:spcBef>
                <a:spcPct val="0"/>
              </a:spcBef>
              <a:buFontTx/>
              <a:buNone/>
              <a:defRPr/>
            </a:pPr>
            <a:endParaRPr lang="en-US" altLang="en-US" sz="2400" dirty="0" smtClean="0">
              <a:solidFill>
                <a:srgbClr val="000000"/>
              </a:solidFill>
              <a:latin typeface="Arial" charset="0"/>
              <a:cs typeface="+mn-cs"/>
            </a:endParaRPr>
          </a:p>
        </p:txBody>
      </p:sp>
      <p:pic>
        <p:nvPicPr>
          <p:cNvPr id="22536"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138" y="5502275"/>
            <a:ext cx="1609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Box 9"/>
          <p:cNvSpPr txBox="1">
            <a:spLocks noChangeArrowheads="1"/>
          </p:cNvSpPr>
          <p:nvPr/>
        </p:nvSpPr>
        <p:spPr bwMode="auto">
          <a:xfrm>
            <a:off x="431800" y="6781800"/>
            <a:ext cx="9296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r"/>
            <a:r>
              <a:rPr lang="en-US" altLang="en-US" sz="1600">
                <a:latin typeface="Arial" charset="0"/>
              </a:rPr>
              <a:t>2013 Outbreaks</a:t>
            </a:r>
          </a:p>
        </p:txBody>
      </p:sp>
      <p:pic>
        <p:nvPicPr>
          <p:cNvPr id="22538"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7000" y="2754313"/>
            <a:ext cx="7045325" cy="379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We Care. We Serve. We Accomplish. </a:t>
            </a:r>
          </a:p>
        </p:txBody>
      </p:sp>
      <p:pic>
        <p:nvPicPr>
          <p:cNvPr id="235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6"/>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cs typeface="+mn-cs"/>
              </a:rPr>
              <a:t>Why Target Measles?</a:t>
            </a:r>
          </a:p>
        </p:txBody>
      </p:sp>
      <p:sp>
        <p:nvSpPr>
          <p:cNvPr id="39944" name="Text Box 8"/>
          <p:cNvSpPr txBox="1">
            <a:spLocks noChangeArrowheads="1"/>
          </p:cNvSpPr>
          <p:nvPr/>
        </p:nvSpPr>
        <p:spPr bwMode="auto">
          <a:xfrm>
            <a:off x="679450" y="1971675"/>
            <a:ext cx="8591550" cy="3948113"/>
          </a:xfrm>
          <a:prstGeom prst="rect">
            <a:avLst/>
          </a:prstGeom>
          <a:noFill/>
          <a:ln w="9525">
            <a:noFill/>
            <a:miter lim="800000"/>
            <a:headEnd/>
            <a:tailEnd/>
          </a:ln>
          <a:effectLst/>
        </p:spPr>
        <p:txBody>
          <a:bodyPr lIns="0" tIns="0" rIns="0" bIns="0">
            <a:spAutoFit/>
          </a:bodyPr>
          <a:lstStyle/>
          <a:p>
            <a:pPr>
              <a:lnSpc>
                <a:spcPct val="95000"/>
              </a:lnSpc>
              <a:defRPr/>
            </a:pPr>
            <a:r>
              <a:rPr lang="en-US" sz="3000" dirty="0">
                <a:latin typeface="+mj-lt"/>
                <a:cs typeface="+mn-cs"/>
              </a:rPr>
              <a:t>Which of these serious side effects can result from a measles infection and lead to lifelong health complications or death in children?</a:t>
            </a:r>
          </a:p>
          <a:p>
            <a:pPr marL="514350" indent="-514350">
              <a:lnSpc>
                <a:spcPct val="95000"/>
              </a:lnSpc>
              <a:defRPr/>
            </a:pPr>
            <a:endParaRPr lang="en-US" sz="3000" dirty="0">
              <a:latin typeface="+mj-lt"/>
              <a:cs typeface="+mn-cs"/>
            </a:endParaRPr>
          </a:p>
          <a:p>
            <a:pPr marL="971550" lvl="1" indent="-514350">
              <a:lnSpc>
                <a:spcPct val="95000"/>
              </a:lnSpc>
              <a:buFontTx/>
              <a:buAutoNum type="alphaUcPeriod"/>
              <a:defRPr/>
            </a:pPr>
            <a:r>
              <a:rPr lang="en-US" sz="3000" dirty="0">
                <a:latin typeface="+mj-lt"/>
                <a:cs typeface="+mn-cs"/>
              </a:rPr>
              <a:t>Blindness from corneal scarring</a:t>
            </a:r>
          </a:p>
          <a:p>
            <a:pPr marL="971550" lvl="1" indent="-514350">
              <a:lnSpc>
                <a:spcPct val="95000"/>
              </a:lnSpc>
              <a:buFontTx/>
              <a:buAutoNum type="alphaUcPeriod"/>
              <a:defRPr/>
            </a:pPr>
            <a:r>
              <a:rPr lang="en-US" sz="3000" dirty="0">
                <a:latin typeface="+mj-lt"/>
                <a:cs typeface="+mn-cs"/>
              </a:rPr>
              <a:t>Encephalitis</a:t>
            </a:r>
          </a:p>
          <a:p>
            <a:pPr marL="971550" lvl="1" indent="-514350">
              <a:lnSpc>
                <a:spcPct val="95000"/>
              </a:lnSpc>
              <a:buFontTx/>
              <a:buAutoNum type="alphaUcPeriod"/>
              <a:defRPr/>
            </a:pPr>
            <a:r>
              <a:rPr lang="en-US" sz="3000" dirty="0">
                <a:latin typeface="+mj-lt"/>
                <a:cs typeface="+mn-cs"/>
              </a:rPr>
              <a:t>Pneumonia</a:t>
            </a:r>
          </a:p>
          <a:p>
            <a:pPr marL="971550" lvl="1" indent="-514350">
              <a:lnSpc>
                <a:spcPct val="95000"/>
              </a:lnSpc>
              <a:buFontTx/>
              <a:buAutoNum type="alphaUcPeriod"/>
              <a:defRPr/>
            </a:pPr>
            <a:r>
              <a:rPr lang="en-US" sz="3000" dirty="0">
                <a:latin typeface="+mj-lt"/>
                <a:cs typeface="+mn-cs"/>
              </a:rPr>
              <a:t>Severe diarrhea</a:t>
            </a:r>
          </a:p>
          <a:p>
            <a:pPr marL="971550" lvl="1" indent="-514350">
              <a:lnSpc>
                <a:spcPct val="95000"/>
              </a:lnSpc>
              <a:buFontTx/>
              <a:buAutoNum type="alphaUcPeriod"/>
              <a:defRPr/>
            </a:pPr>
            <a:r>
              <a:rPr lang="en-US" sz="3000" dirty="0">
                <a:latin typeface="+mj-lt"/>
                <a:cs typeface="+mn-cs"/>
              </a:rPr>
              <a:t>All of the above</a:t>
            </a:r>
          </a:p>
        </p:txBody>
      </p:sp>
      <p:sp>
        <p:nvSpPr>
          <p:cNvPr id="9224"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C322FDBB-B7E1-4466-AB48-897EB9087DAC}" type="slidenum">
              <a:rPr lang="en-US" altLang="en-US" sz="1400" smtClean="0"/>
              <a:pPr eaLnBrk="1" hangingPunct="1">
                <a:spcBef>
                  <a:spcPct val="0"/>
                </a:spcBef>
                <a:buFontTx/>
                <a:buNone/>
                <a:defRPr/>
              </a:pPr>
              <a:t>9</a:t>
            </a:fld>
            <a:endParaRPr lang="en-US" altLang="en-US" sz="14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24442</TotalTime>
  <Words>2369</Words>
  <Application>Microsoft Office PowerPoint</Application>
  <PresentationFormat>Custom</PresentationFormat>
  <Paragraphs>226</Paragraphs>
  <Slides>19</Slides>
  <Notes>19</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19</vt:i4>
      </vt:variant>
    </vt:vector>
  </HeadingPairs>
  <TitlesOfParts>
    <vt:vector size="23" baseType="lpstr">
      <vt:lpstr>Default Design</vt:lpstr>
      <vt:lpstr>Slide 1 Plain</vt:lpstr>
      <vt:lpstr>Photo Editor Photo</vt:lpstr>
      <vt:lpstr>Microsoft Excel Chart</vt:lpstr>
      <vt:lpstr>PowerPoint Presentation</vt:lpstr>
      <vt:lpstr>PowerPoint Presentation</vt:lpstr>
      <vt:lpstr>Measles: A Challenge for Lions and the World</vt:lpstr>
      <vt:lpstr>What is Measles?</vt:lpstr>
      <vt:lpstr>A New Challenge</vt:lpstr>
      <vt:lpstr>PowerPoint Presentation</vt:lpstr>
      <vt:lpstr>PowerPoint Presentation</vt:lpstr>
      <vt:lpstr>Current 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Give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Follett, Ashley</cp:lastModifiedBy>
  <cp:revision>1771</cp:revision>
  <dcterms:created xsi:type="dcterms:W3CDTF">2004-05-06T09:28:21Z</dcterms:created>
  <dcterms:modified xsi:type="dcterms:W3CDTF">2014-03-24T18:59:55Z</dcterms:modified>
</cp:coreProperties>
</file>