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6"/>
    <p:sldMasterId id="2147483763" r:id="rId7"/>
  </p:sldMasterIdLst>
  <p:notesMasterIdLst>
    <p:notesMasterId r:id="rId31"/>
  </p:notesMasterIdLst>
  <p:handoutMasterIdLst>
    <p:handoutMasterId r:id="rId32"/>
  </p:handoutMasterIdLst>
  <p:sldIdLst>
    <p:sldId id="257" r:id="rId8"/>
    <p:sldId id="303" r:id="rId9"/>
    <p:sldId id="304" r:id="rId10"/>
    <p:sldId id="311" r:id="rId11"/>
    <p:sldId id="312" r:id="rId12"/>
    <p:sldId id="313" r:id="rId13"/>
    <p:sldId id="314" r:id="rId14"/>
    <p:sldId id="266" r:id="rId15"/>
    <p:sldId id="302" r:id="rId16"/>
    <p:sldId id="258" r:id="rId17"/>
    <p:sldId id="310" r:id="rId18"/>
    <p:sldId id="274" r:id="rId19"/>
    <p:sldId id="280" r:id="rId20"/>
    <p:sldId id="270" r:id="rId21"/>
    <p:sldId id="260" r:id="rId22"/>
    <p:sldId id="261" r:id="rId23"/>
    <p:sldId id="282" r:id="rId24"/>
    <p:sldId id="307" r:id="rId25"/>
    <p:sldId id="308" r:id="rId26"/>
    <p:sldId id="276" r:id="rId27"/>
    <p:sldId id="281" r:id="rId28"/>
    <p:sldId id="263" r:id="rId29"/>
    <p:sldId id="306"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08"/>
    <a:srgbClr val="00529B"/>
    <a:srgbClr val="766A63"/>
    <a:srgbClr val="004BD2"/>
    <a:srgbClr val="FBC40E"/>
    <a:srgbClr val="8343C9"/>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73293" autoAdjust="0"/>
  </p:normalViewPr>
  <p:slideViewPr>
    <p:cSldViewPr>
      <p:cViewPr varScale="1">
        <p:scale>
          <a:sx n="86" d="100"/>
          <a:sy n="86" d="100"/>
        </p:scale>
        <p:origin x="1926" y="11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87" d="100"/>
          <a:sy n="87" d="100"/>
        </p:scale>
        <p:origin x="38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rPr dirty="0"/>
            <a:t>LCI Forward</a:t>
          </a:r>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dirty="0"/>
        </a:p>
      </dgm:t>
    </dgm:pt>
    <dgm:pt modelId="{229106F1-F723-47FE-9352-5BA351B9CCBA}">
      <dgm:prSet phldrT="[Text]"/>
      <dgm:spPr/>
      <dgm:t>
        <a:bodyPr/>
        <a:lstStyle/>
        <a:p>
          <a:r>
            <a:rPr dirty="0" err="1"/>
            <a:t>Renforcer</a:t>
          </a:r>
          <a:r>
            <a:rPr dirty="0"/>
            <a:t> </a:t>
          </a:r>
          <a:r>
            <a:rPr dirty="0" err="1"/>
            <a:t>l'impact</a:t>
          </a:r>
          <a:r>
            <a:rPr dirty="0"/>
            <a:t> et </a:t>
          </a:r>
          <a:r>
            <a:rPr dirty="0" err="1"/>
            <a:t>l'orientation</a:t>
          </a:r>
          <a:r>
            <a:rPr dirty="0"/>
            <a:t> de </a:t>
          </a:r>
          <a:r>
            <a:rPr dirty="0" err="1"/>
            <a:t>notre</a:t>
          </a:r>
          <a:r>
            <a:rPr dirty="0"/>
            <a:t> service</a:t>
          </a:r>
          <a:endParaRPr lang="fr-FR" dirty="0"/>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dirty="0"/>
        </a:p>
      </dgm:t>
    </dgm:pt>
    <dgm:pt modelId="{DF2061B7-74A5-49E4-A6F5-12ED835A2431}">
      <dgm:prSet phldrT="[Text]"/>
      <dgm:spPr/>
      <dgm:t>
        <a:bodyPr/>
        <a:lstStyle/>
        <a:p>
          <a:r>
            <a:rPr dirty="0"/>
            <a:t>Cadre de service</a:t>
          </a:r>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dirty="0"/>
        </a:p>
      </dgm:t>
    </dgm:pt>
    <dgm:pt modelId="{4BC9DE5A-81F6-4AD2-AC8C-00795A1FC0A9}">
      <dgm:prSet/>
      <dgm:spPr/>
      <dgm:t>
        <a:bodyPr/>
        <a:lstStyle/>
        <a:p>
          <a:r>
            <a:rPr dirty="0" err="1"/>
            <a:t>Objectif</a:t>
          </a:r>
          <a:r>
            <a:rPr dirty="0"/>
            <a:t> de </a:t>
          </a:r>
          <a:r>
            <a:rPr dirty="0" smtClean="0"/>
            <a:t>service</a:t>
          </a:r>
          <a:endParaRPr lang="fr-FR" dirty="0"/>
        </a:p>
      </dgm:t>
    </dgm:pt>
    <dgm:pt modelId="{C4D2293F-0ADF-4C03-857F-E02709D7C1E0}" type="parTrans" cxnId="{739CEB24-3B47-42F1-A989-B1203BFD8002}">
      <dgm:prSet/>
      <dgm:spPr/>
      <dgm:t>
        <a:bodyPr/>
        <a:lstStyle/>
        <a:p>
          <a:endParaRPr lang="en-US"/>
        </a:p>
      </dgm:t>
    </dgm:pt>
    <dgm:pt modelId="{F516D8D2-08C1-4A65-95D7-8DCBB92DD1FB}" type="sibTrans" cxnId="{739CEB24-3B47-42F1-A989-B1203BFD8002}">
      <dgm:prSet/>
      <dgm:spPr/>
      <dgm:t>
        <a:bodyPr/>
        <a:lstStyle/>
        <a:p>
          <a:endParaRPr lang="en-US" dirty="0"/>
        </a:p>
      </dgm:t>
    </dgm:pt>
    <dgm:pt modelId="{55519BAC-DBA7-457E-8A16-6FCBD58DC5F7}">
      <dgm:prSet/>
      <dgm:spPr/>
      <dgm:t>
        <a:bodyPr/>
        <a:lstStyle/>
        <a:p>
          <a:r>
            <a:rPr dirty="0" err="1"/>
            <a:t>Équipe</a:t>
          </a:r>
          <a:r>
            <a:rPr dirty="0"/>
            <a:t> Mondiale du Service</a:t>
          </a:r>
        </a:p>
      </dgm:t>
    </dgm:pt>
    <dgm:pt modelId="{4F7B7A34-F77E-497D-A0F7-9266C649E22D}" type="parTrans" cxnId="{9A543397-09B8-458E-ADBB-F4F12A9933B8}">
      <dgm:prSet/>
      <dgm:spPr/>
      <dgm:t>
        <a:bodyPr/>
        <a:lstStyle/>
        <a:p>
          <a:endParaRPr lang="en-US"/>
        </a:p>
      </dgm:t>
    </dgm:pt>
    <dgm:pt modelId="{C23D7877-6629-46CE-95B3-C5F8953D8514}" type="sibTrans" cxnId="{9A543397-09B8-458E-ADBB-F4F12A9933B8}">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38E8BC70-B795-4C9E-8A07-9E7390B1FD6F}" type="pres">
      <dgm:prSet presAssocID="{992C70EB-1921-4CF5-A771-4FDA8C787066}" presName="FiveNodes_1" presStyleLbl="node1" presStyleIdx="0" presStyleCnt="5">
        <dgm:presLayoutVars>
          <dgm:bulletEnabled val="1"/>
        </dgm:presLayoutVars>
      </dgm:prSet>
      <dgm:spPr/>
      <dgm:t>
        <a:bodyPr/>
        <a:lstStyle/>
        <a:p>
          <a:endParaRPr lang="en-US"/>
        </a:p>
      </dgm:t>
    </dgm:pt>
    <dgm:pt modelId="{93AF03E3-8FD1-4D59-A293-5E8B27D45C89}" type="pres">
      <dgm:prSet presAssocID="{992C70EB-1921-4CF5-A771-4FDA8C787066}" presName="FiveNodes_2" presStyleLbl="node1" presStyleIdx="1" presStyleCnt="5">
        <dgm:presLayoutVars>
          <dgm:bulletEnabled val="1"/>
        </dgm:presLayoutVars>
      </dgm:prSet>
      <dgm:spPr/>
      <dgm:t>
        <a:bodyPr/>
        <a:lstStyle/>
        <a:p>
          <a:endParaRPr lang="en-US"/>
        </a:p>
      </dgm:t>
    </dgm:pt>
    <dgm:pt modelId="{35A22466-684B-4A3E-9920-1E89125381BC}" type="pres">
      <dgm:prSet presAssocID="{992C70EB-1921-4CF5-A771-4FDA8C787066}" presName="FiveNodes_3" presStyleLbl="node1" presStyleIdx="2" presStyleCnt="5">
        <dgm:presLayoutVars>
          <dgm:bulletEnabled val="1"/>
        </dgm:presLayoutVars>
      </dgm:prSet>
      <dgm:spPr/>
      <dgm:t>
        <a:bodyPr/>
        <a:lstStyle/>
        <a:p>
          <a:endParaRPr lang="en-US"/>
        </a:p>
      </dgm:t>
    </dgm:pt>
    <dgm:pt modelId="{840A2273-0703-4F02-80DC-7668A2511235}" type="pres">
      <dgm:prSet presAssocID="{992C70EB-1921-4CF5-A771-4FDA8C787066}" presName="FiveNodes_4" presStyleLbl="node1" presStyleIdx="3" presStyleCnt="5">
        <dgm:presLayoutVars>
          <dgm:bulletEnabled val="1"/>
        </dgm:presLayoutVars>
      </dgm:prSet>
      <dgm:spPr/>
      <dgm:t>
        <a:bodyPr/>
        <a:lstStyle/>
        <a:p>
          <a:endParaRPr lang="en-US"/>
        </a:p>
      </dgm:t>
    </dgm:pt>
    <dgm:pt modelId="{8CE3C9B3-3BEC-447C-9F7A-FD626A5B6670}" type="pres">
      <dgm:prSet presAssocID="{992C70EB-1921-4CF5-A771-4FDA8C787066}" presName="FiveNodes_5" presStyleLbl="node1" presStyleIdx="4" presStyleCnt="5">
        <dgm:presLayoutVars>
          <dgm:bulletEnabled val="1"/>
        </dgm:presLayoutVars>
      </dgm:prSet>
      <dgm:spPr/>
      <dgm:t>
        <a:bodyPr/>
        <a:lstStyle/>
        <a:p>
          <a:endParaRPr lang="en-US"/>
        </a:p>
      </dgm:t>
    </dgm:pt>
    <dgm:pt modelId="{646F63C8-E9A3-4A76-9E85-7F45DDF00057}" type="pres">
      <dgm:prSet presAssocID="{992C70EB-1921-4CF5-A771-4FDA8C787066}" presName="FiveConn_1-2" presStyleLbl="fgAccFollowNode1" presStyleIdx="0" presStyleCnt="4">
        <dgm:presLayoutVars>
          <dgm:bulletEnabled val="1"/>
        </dgm:presLayoutVars>
      </dgm:prSet>
      <dgm:spPr/>
      <dgm:t>
        <a:bodyPr/>
        <a:lstStyle/>
        <a:p>
          <a:endParaRPr lang="en-US"/>
        </a:p>
      </dgm:t>
    </dgm:pt>
    <dgm:pt modelId="{C1C4128A-D981-4B91-8FDB-D8A689EBBABC}" type="pres">
      <dgm:prSet presAssocID="{992C70EB-1921-4CF5-A771-4FDA8C787066}" presName="FiveConn_2-3" presStyleLbl="fgAccFollowNode1" presStyleIdx="1" presStyleCnt="4">
        <dgm:presLayoutVars>
          <dgm:bulletEnabled val="1"/>
        </dgm:presLayoutVars>
      </dgm:prSet>
      <dgm:spPr/>
      <dgm:t>
        <a:bodyPr/>
        <a:lstStyle/>
        <a:p>
          <a:endParaRPr lang="en-US"/>
        </a:p>
      </dgm:t>
    </dgm:pt>
    <dgm:pt modelId="{46C89E65-1177-4D43-B62F-59DD85024AB0}" type="pres">
      <dgm:prSet presAssocID="{992C70EB-1921-4CF5-A771-4FDA8C787066}" presName="FiveConn_3-4" presStyleLbl="fgAccFollowNode1" presStyleIdx="2" presStyleCnt="4">
        <dgm:presLayoutVars>
          <dgm:bulletEnabled val="1"/>
        </dgm:presLayoutVars>
      </dgm:prSet>
      <dgm:spPr/>
      <dgm:t>
        <a:bodyPr/>
        <a:lstStyle/>
        <a:p>
          <a:endParaRPr lang="en-US"/>
        </a:p>
      </dgm:t>
    </dgm:pt>
    <dgm:pt modelId="{148A5397-E98F-46AF-A5C6-201FA7045742}" type="pres">
      <dgm:prSet presAssocID="{992C70EB-1921-4CF5-A771-4FDA8C787066}" presName="FiveConn_4-5" presStyleLbl="fgAccFollowNode1" presStyleIdx="3" presStyleCnt="4">
        <dgm:presLayoutVars>
          <dgm:bulletEnabled val="1"/>
        </dgm:presLayoutVars>
      </dgm:prSet>
      <dgm:spPr/>
      <dgm:t>
        <a:bodyPr/>
        <a:lstStyle/>
        <a:p>
          <a:endParaRPr lang="en-US"/>
        </a:p>
      </dgm:t>
    </dgm:pt>
    <dgm:pt modelId="{0E8F9224-40C8-47E1-9BEC-D2ADFE86FC4D}" type="pres">
      <dgm:prSet presAssocID="{992C70EB-1921-4CF5-A771-4FDA8C787066}" presName="FiveNodes_1_text" presStyleLbl="node1" presStyleIdx="4" presStyleCnt="5">
        <dgm:presLayoutVars>
          <dgm:bulletEnabled val="1"/>
        </dgm:presLayoutVars>
      </dgm:prSet>
      <dgm:spPr/>
      <dgm:t>
        <a:bodyPr/>
        <a:lstStyle/>
        <a:p>
          <a:endParaRPr lang="en-US"/>
        </a:p>
      </dgm:t>
    </dgm:pt>
    <dgm:pt modelId="{9F8A6B29-5339-4B24-88F1-4270A49FF327}" type="pres">
      <dgm:prSet presAssocID="{992C70EB-1921-4CF5-A771-4FDA8C787066}" presName="FiveNodes_2_text" presStyleLbl="node1" presStyleIdx="4" presStyleCnt="5">
        <dgm:presLayoutVars>
          <dgm:bulletEnabled val="1"/>
        </dgm:presLayoutVars>
      </dgm:prSet>
      <dgm:spPr/>
      <dgm:t>
        <a:bodyPr/>
        <a:lstStyle/>
        <a:p>
          <a:endParaRPr lang="en-US"/>
        </a:p>
      </dgm:t>
    </dgm:pt>
    <dgm:pt modelId="{B9CB3661-0624-40B0-B84A-07ECF63C2893}" type="pres">
      <dgm:prSet presAssocID="{992C70EB-1921-4CF5-A771-4FDA8C787066}" presName="FiveNodes_3_text" presStyleLbl="node1" presStyleIdx="4" presStyleCnt="5">
        <dgm:presLayoutVars>
          <dgm:bulletEnabled val="1"/>
        </dgm:presLayoutVars>
      </dgm:prSet>
      <dgm:spPr/>
      <dgm:t>
        <a:bodyPr/>
        <a:lstStyle/>
        <a:p>
          <a:endParaRPr lang="en-US"/>
        </a:p>
      </dgm:t>
    </dgm:pt>
    <dgm:pt modelId="{1094822B-3CF7-4F4D-BFE0-378CFF46A5C1}" type="pres">
      <dgm:prSet presAssocID="{992C70EB-1921-4CF5-A771-4FDA8C787066}" presName="FiveNodes_4_text" presStyleLbl="node1" presStyleIdx="4" presStyleCnt="5">
        <dgm:presLayoutVars>
          <dgm:bulletEnabled val="1"/>
        </dgm:presLayoutVars>
      </dgm:prSet>
      <dgm:spPr/>
      <dgm:t>
        <a:bodyPr/>
        <a:lstStyle/>
        <a:p>
          <a:endParaRPr lang="en-US"/>
        </a:p>
      </dgm:t>
    </dgm:pt>
    <dgm:pt modelId="{D3597190-8491-441F-BA78-813D4FE74443}" type="pres">
      <dgm:prSet presAssocID="{992C70EB-1921-4CF5-A771-4FDA8C787066}" presName="FiveNodes_5_text" presStyleLbl="node1" presStyleIdx="4" presStyleCnt="5">
        <dgm:presLayoutVars>
          <dgm:bulletEnabled val="1"/>
        </dgm:presLayoutVars>
      </dgm:prSet>
      <dgm:spPr/>
      <dgm:t>
        <a:bodyPr/>
        <a:lstStyle/>
        <a:p>
          <a:endParaRPr lang="en-US"/>
        </a:p>
      </dgm:t>
    </dgm:pt>
  </dgm:ptLst>
  <dgm:cxnLst>
    <dgm:cxn modelId="{95839E46-74FD-48C5-9424-EB00DB14AA07}" type="presOf" srcId="{DF2061B7-74A5-49E4-A6F5-12ED835A2431}" destId="{35A22466-684B-4A3E-9920-1E89125381BC}" srcOrd="0" destOrd="0" presId="urn:microsoft.com/office/officeart/2005/8/layout/vProcess5"/>
    <dgm:cxn modelId="{26661E7C-37CB-49DE-8EC1-571A2EA6F6F1}" type="presOf" srcId="{DF2061B7-74A5-49E4-A6F5-12ED835A2431}" destId="{B9CB3661-0624-40B0-B84A-07ECF63C2893}" srcOrd="1" destOrd="0" presId="urn:microsoft.com/office/officeart/2005/8/layout/vProcess5"/>
    <dgm:cxn modelId="{76977687-05CF-4553-84F0-15EEBA47E876}" type="presOf" srcId="{4BC9DE5A-81F6-4AD2-AC8C-00795A1FC0A9}" destId="{1094822B-3CF7-4F4D-BFE0-378CFF46A5C1}" srcOrd="1" destOrd="0" presId="urn:microsoft.com/office/officeart/2005/8/layout/vProcess5"/>
    <dgm:cxn modelId="{53E662B8-9D1B-4357-8A71-F0725B2FCC58}" type="presOf" srcId="{44155543-E101-4A40-9CA1-F0B9EFF0E751}" destId="{0E8F9224-40C8-47E1-9BEC-D2ADFE86FC4D}" srcOrd="1" destOrd="0" presId="urn:microsoft.com/office/officeart/2005/8/layout/vProcess5"/>
    <dgm:cxn modelId="{15CF04A8-0200-4849-A468-712BC06D2DD4}" srcId="{992C70EB-1921-4CF5-A771-4FDA8C787066}" destId="{DF2061B7-74A5-49E4-A6F5-12ED835A2431}" srcOrd="2" destOrd="0" parTransId="{265B7743-413B-4A31-946D-00000D42CED3}" sibTransId="{4DC6A36B-702A-4EA1-8EF5-9D0E57C86705}"/>
    <dgm:cxn modelId="{ECDEF44E-4D60-4093-8678-8EC38A851258}" type="presOf" srcId="{992C70EB-1921-4CF5-A771-4FDA8C787066}" destId="{635149BC-8F59-4F8A-B460-26388EB9F7DE}" srcOrd="0" destOrd="0" presId="urn:microsoft.com/office/officeart/2005/8/layout/vProcess5"/>
    <dgm:cxn modelId="{08642D51-A77F-49BE-9F1E-924E611886F2}" type="presOf" srcId="{55519BAC-DBA7-457E-8A16-6FCBD58DC5F7}" destId="{8CE3C9B3-3BEC-447C-9F7A-FD626A5B6670}" srcOrd="0" destOrd="0" presId="urn:microsoft.com/office/officeart/2005/8/layout/vProcess5"/>
    <dgm:cxn modelId="{0E4B9169-6FBF-46E5-BC3D-479FC4CF0C53}" type="presOf" srcId="{229106F1-F723-47FE-9352-5BA351B9CCBA}" destId="{93AF03E3-8FD1-4D59-A293-5E8B27D45C89}" srcOrd="0" destOrd="0" presId="urn:microsoft.com/office/officeart/2005/8/layout/vProcess5"/>
    <dgm:cxn modelId="{739CEB24-3B47-42F1-A989-B1203BFD8002}" srcId="{992C70EB-1921-4CF5-A771-4FDA8C787066}" destId="{4BC9DE5A-81F6-4AD2-AC8C-00795A1FC0A9}" srcOrd="3" destOrd="0" parTransId="{C4D2293F-0ADF-4C03-857F-E02709D7C1E0}" sibTransId="{F516D8D2-08C1-4A65-95D7-8DCBB92DD1FB}"/>
    <dgm:cxn modelId="{E8CEF116-DC8D-43A2-A3D1-371E97F51A4F}" srcId="{992C70EB-1921-4CF5-A771-4FDA8C787066}" destId="{44155543-E101-4A40-9CA1-F0B9EFF0E751}" srcOrd="0" destOrd="0" parTransId="{FCA25D7F-E6BF-4709-A211-53F638548E0F}" sibTransId="{E090C78B-6351-4986-A083-DC4CB136DA14}"/>
    <dgm:cxn modelId="{76B550F5-CBBC-4D98-8140-F14CD41978EA}" type="presOf" srcId="{44155543-E101-4A40-9CA1-F0B9EFF0E751}" destId="{38E8BC70-B795-4C9E-8A07-9E7390B1FD6F}" srcOrd="0" destOrd="0" presId="urn:microsoft.com/office/officeart/2005/8/layout/vProcess5"/>
    <dgm:cxn modelId="{0834CE90-2E34-477B-9ECE-29D05ED4FF8E}" type="presOf" srcId="{55519BAC-DBA7-457E-8A16-6FCBD58DC5F7}" destId="{D3597190-8491-441F-BA78-813D4FE74443}" srcOrd="1" destOrd="0" presId="urn:microsoft.com/office/officeart/2005/8/layout/vProcess5"/>
    <dgm:cxn modelId="{973B05C8-0526-4287-BC04-37444FC1C7F0}" type="presOf" srcId="{363717E9-C909-4997-BF48-F54ED57E88A3}" destId="{C1C4128A-D981-4B91-8FDB-D8A689EBBABC}" srcOrd="0" destOrd="0" presId="urn:microsoft.com/office/officeart/2005/8/layout/vProcess5"/>
    <dgm:cxn modelId="{0F1254DF-8D70-4480-87AD-FE84A72E928B}" type="presOf" srcId="{229106F1-F723-47FE-9352-5BA351B9CCBA}" destId="{9F8A6B29-5339-4B24-88F1-4270A49FF327}" srcOrd="1" destOrd="0" presId="urn:microsoft.com/office/officeart/2005/8/layout/vProcess5"/>
    <dgm:cxn modelId="{47E88A97-E603-4E83-AA04-BE19DB1D896F}" type="presOf" srcId="{4BC9DE5A-81F6-4AD2-AC8C-00795A1FC0A9}" destId="{840A2273-0703-4F02-80DC-7668A2511235}" srcOrd="0" destOrd="0" presId="urn:microsoft.com/office/officeart/2005/8/layout/vProcess5"/>
    <dgm:cxn modelId="{8F04F593-BADB-4FFA-A192-2287754C81D2}" type="presOf" srcId="{F516D8D2-08C1-4A65-95D7-8DCBB92DD1FB}" destId="{148A5397-E98F-46AF-A5C6-201FA7045742}" srcOrd="0" destOrd="0" presId="urn:microsoft.com/office/officeart/2005/8/layout/vProcess5"/>
    <dgm:cxn modelId="{9A543397-09B8-458E-ADBB-F4F12A9933B8}" srcId="{992C70EB-1921-4CF5-A771-4FDA8C787066}" destId="{55519BAC-DBA7-457E-8A16-6FCBD58DC5F7}" srcOrd="4" destOrd="0" parTransId="{4F7B7A34-F77E-497D-A0F7-9266C649E22D}" sibTransId="{C23D7877-6629-46CE-95B3-C5F8953D8514}"/>
    <dgm:cxn modelId="{E4739590-210A-4C65-86EC-610EC7ABE944}" type="presOf" srcId="{E090C78B-6351-4986-A083-DC4CB136DA14}" destId="{646F63C8-E9A3-4A76-9E85-7F45DDF00057}"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C4191796-03EB-4A40-B33B-194BE6A58627}" type="presOf" srcId="{4DC6A36B-702A-4EA1-8EF5-9D0E57C86705}" destId="{46C89E65-1177-4D43-B62F-59DD85024AB0}" srcOrd="0" destOrd="0" presId="urn:microsoft.com/office/officeart/2005/8/layout/vProcess5"/>
    <dgm:cxn modelId="{12ED5DAA-E2E1-49A8-9368-674F9FB5B1B2}" type="presParOf" srcId="{635149BC-8F59-4F8A-B460-26388EB9F7DE}" destId="{C903298F-E564-43E5-AC15-3A90035B58F5}" srcOrd="0" destOrd="0" presId="urn:microsoft.com/office/officeart/2005/8/layout/vProcess5"/>
    <dgm:cxn modelId="{7FA10BF7-870C-4F29-A74D-ACDEAF23BD7E}" type="presParOf" srcId="{635149BC-8F59-4F8A-B460-26388EB9F7DE}" destId="{38E8BC70-B795-4C9E-8A07-9E7390B1FD6F}" srcOrd="1" destOrd="0" presId="urn:microsoft.com/office/officeart/2005/8/layout/vProcess5"/>
    <dgm:cxn modelId="{FA05C87B-7BD8-4C2E-9276-33F71C74E4D9}" type="presParOf" srcId="{635149BC-8F59-4F8A-B460-26388EB9F7DE}" destId="{93AF03E3-8FD1-4D59-A293-5E8B27D45C89}" srcOrd="2" destOrd="0" presId="urn:microsoft.com/office/officeart/2005/8/layout/vProcess5"/>
    <dgm:cxn modelId="{16052BC7-B2C4-44DD-80AB-1C01C42E1C9E}" type="presParOf" srcId="{635149BC-8F59-4F8A-B460-26388EB9F7DE}" destId="{35A22466-684B-4A3E-9920-1E89125381BC}" srcOrd="3" destOrd="0" presId="urn:microsoft.com/office/officeart/2005/8/layout/vProcess5"/>
    <dgm:cxn modelId="{E751BE3C-8F33-4ACD-9A05-C7634F99FA6A}" type="presParOf" srcId="{635149BC-8F59-4F8A-B460-26388EB9F7DE}" destId="{840A2273-0703-4F02-80DC-7668A2511235}" srcOrd="4" destOrd="0" presId="urn:microsoft.com/office/officeart/2005/8/layout/vProcess5"/>
    <dgm:cxn modelId="{589463DE-18D9-4490-9131-923FFDEFD45B}" type="presParOf" srcId="{635149BC-8F59-4F8A-B460-26388EB9F7DE}" destId="{8CE3C9B3-3BEC-447C-9F7A-FD626A5B6670}" srcOrd="5" destOrd="0" presId="urn:microsoft.com/office/officeart/2005/8/layout/vProcess5"/>
    <dgm:cxn modelId="{08FECF5A-5456-4BA2-8AAB-D383F4799BAC}" type="presParOf" srcId="{635149BC-8F59-4F8A-B460-26388EB9F7DE}" destId="{646F63C8-E9A3-4A76-9E85-7F45DDF00057}" srcOrd="6" destOrd="0" presId="urn:microsoft.com/office/officeart/2005/8/layout/vProcess5"/>
    <dgm:cxn modelId="{D22F1B3B-3E0A-4D38-B3AF-786F46D1FF19}" type="presParOf" srcId="{635149BC-8F59-4F8A-B460-26388EB9F7DE}" destId="{C1C4128A-D981-4B91-8FDB-D8A689EBBABC}" srcOrd="7" destOrd="0" presId="urn:microsoft.com/office/officeart/2005/8/layout/vProcess5"/>
    <dgm:cxn modelId="{47F27B94-3F53-44D5-A801-CF6CDDB5E2B3}" type="presParOf" srcId="{635149BC-8F59-4F8A-B460-26388EB9F7DE}" destId="{46C89E65-1177-4D43-B62F-59DD85024AB0}" srcOrd="8" destOrd="0" presId="urn:microsoft.com/office/officeart/2005/8/layout/vProcess5"/>
    <dgm:cxn modelId="{26D36E6C-80D4-468D-99E2-FDF51A5E8BF2}" type="presParOf" srcId="{635149BC-8F59-4F8A-B460-26388EB9F7DE}" destId="{148A5397-E98F-46AF-A5C6-201FA7045742}" srcOrd="9" destOrd="0" presId="urn:microsoft.com/office/officeart/2005/8/layout/vProcess5"/>
    <dgm:cxn modelId="{7942D57F-7792-4B30-9212-E9C80A210018}" type="presParOf" srcId="{635149BC-8F59-4F8A-B460-26388EB9F7DE}" destId="{0E8F9224-40C8-47E1-9BEC-D2ADFE86FC4D}" srcOrd="10" destOrd="0" presId="urn:microsoft.com/office/officeart/2005/8/layout/vProcess5"/>
    <dgm:cxn modelId="{1F3AC152-720C-4B2C-A221-B5A44101B488}" type="presParOf" srcId="{635149BC-8F59-4F8A-B460-26388EB9F7DE}" destId="{9F8A6B29-5339-4B24-88F1-4270A49FF327}" srcOrd="11" destOrd="0" presId="urn:microsoft.com/office/officeart/2005/8/layout/vProcess5"/>
    <dgm:cxn modelId="{26DFAFC3-0F7C-42A9-B219-C71F832687BA}" type="presParOf" srcId="{635149BC-8F59-4F8A-B460-26388EB9F7DE}" destId="{B9CB3661-0624-40B0-B84A-07ECF63C2893}" srcOrd="12" destOrd="0" presId="urn:microsoft.com/office/officeart/2005/8/layout/vProcess5"/>
    <dgm:cxn modelId="{EAADB368-AABE-42CA-94D1-FE34977DA2F1}" type="presParOf" srcId="{635149BC-8F59-4F8A-B460-26388EB9F7DE}" destId="{1094822B-3CF7-4F4D-BFE0-378CFF46A5C1}" srcOrd="13" destOrd="0" presId="urn:microsoft.com/office/officeart/2005/8/layout/vProcess5"/>
    <dgm:cxn modelId="{6659AEDD-A374-4994-B102-69AD0FBB660F}" type="presParOf" srcId="{635149BC-8F59-4F8A-B460-26388EB9F7DE}" destId="{D3597190-8491-441F-BA78-813D4FE744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rPr dirty="0"/>
            <a:t>Équipe </a:t>
          </a:r>
          <a:r>
            <a:rPr lang="en-US" dirty="0" smtClean="0"/>
            <a:t>m</a:t>
          </a:r>
          <a:r>
            <a:rPr dirty="0" smtClean="0"/>
            <a:t>ondiale </a:t>
          </a:r>
          <a:r>
            <a:rPr dirty="0"/>
            <a:t>du </a:t>
          </a:r>
          <a:r>
            <a:rPr lang="en-US" dirty="0" smtClean="0"/>
            <a:t>s</a:t>
          </a:r>
          <a:r>
            <a:rPr dirty="0" smtClean="0"/>
            <a:t>ervice</a:t>
          </a:r>
          <a:endParaRPr dirty="0"/>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dirty="0"/>
        </a:p>
      </dgm:t>
    </dgm:pt>
    <dgm:pt modelId="{229106F1-F723-47FE-9352-5BA351B9CCBA}">
      <dgm:prSet phldrT="[Text]"/>
      <dgm:spPr/>
      <dgm:t>
        <a:bodyPr/>
        <a:lstStyle/>
        <a:p>
          <a:r>
            <a:rPr dirty="0" err="1"/>
            <a:t>Objectifs</a:t>
          </a:r>
          <a:endParaRPr dirty="0"/>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dirty="0"/>
        </a:p>
      </dgm:t>
    </dgm:pt>
    <dgm:pt modelId="{DF2061B7-74A5-49E4-A6F5-12ED835A2431}">
      <dgm:prSet phldrT="[Text]"/>
      <dgm:spPr/>
      <dgm:t>
        <a:bodyPr/>
        <a:lstStyle/>
        <a:p>
          <a:r>
            <a:rPr dirty="0" err="1"/>
            <a:t>Stratégie</a:t>
          </a:r>
          <a:endParaRPr dirty="0"/>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DA0E3309-AA06-47D0-9853-A2219A1248D1}" type="pres">
      <dgm:prSet presAssocID="{992C70EB-1921-4CF5-A771-4FDA8C787066}" presName="ThreeNodes_1" presStyleLbl="node1" presStyleIdx="0" presStyleCnt="3" custScaleX="113116">
        <dgm:presLayoutVars>
          <dgm:bulletEnabled val="1"/>
        </dgm:presLayoutVars>
      </dgm:prSet>
      <dgm:spPr/>
      <dgm:t>
        <a:bodyPr/>
        <a:lstStyle/>
        <a:p>
          <a:endParaRPr lang="en-US"/>
        </a:p>
      </dgm:t>
    </dgm:pt>
    <dgm:pt modelId="{98DDFA3B-9A09-42E9-9A28-0351115F499F}" type="pres">
      <dgm:prSet presAssocID="{992C70EB-1921-4CF5-A771-4FDA8C787066}" presName="ThreeNodes_2" presStyleLbl="node1" presStyleIdx="1" presStyleCnt="3">
        <dgm:presLayoutVars>
          <dgm:bulletEnabled val="1"/>
        </dgm:presLayoutVars>
      </dgm:prSet>
      <dgm:spPr/>
      <dgm:t>
        <a:bodyPr/>
        <a:lstStyle/>
        <a:p>
          <a:endParaRPr lang="en-US"/>
        </a:p>
      </dgm:t>
    </dgm:pt>
    <dgm:pt modelId="{2E544543-787E-4CEE-BA5A-11C1063E4E15}" type="pres">
      <dgm:prSet presAssocID="{992C70EB-1921-4CF5-A771-4FDA8C787066}" presName="ThreeNodes_3" presStyleLbl="node1" presStyleIdx="2" presStyleCnt="3">
        <dgm:presLayoutVars>
          <dgm:bulletEnabled val="1"/>
        </dgm:presLayoutVars>
      </dgm:prSet>
      <dgm:spPr/>
      <dgm:t>
        <a:bodyPr/>
        <a:lstStyle/>
        <a:p>
          <a:endParaRPr lang="en-US"/>
        </a:p>
      </dgm:t>
    </dgm:pt>
    <dgm:pt modelId="{3D8A97FF-92B9-41D2-B05D-F46CCF8852CD}" type="pres">
      <dgm:prSet presAssocID="{992C70EB-1921-4CF5-A771-4FDA8C787066}" presName="ThreeConn_1-2" presStyleLbl="fgAccFollowNode1" presStyleIdx="0" presStyleCnt="2">
        <dgm:presLayoutVars>
          <dgm:bulletEnabled val="1"/>
        </dgm:presLayoutVars>
      </dgm:prSet>
      <dgm:spPr/>
      <dgm:t>
        <a:bodyPr/>
        <a:lstStyle/>
        <a:p>
          <a:endParaRPr lang="en-US"/>
        </a:p>
      </dgm:t>
    </dgm:pt>
    <dgm:pt modelId="{45851497-9E3A-4368-A341-C121617DCC9E}" type="pres">
      <dgm:prSet presAssocID="{992C70EB-1921-4CF5-A771-4FDA8C787066}" presName="ThreeConn_2-3" presStyleLbl="fgAccFollowNode1" presStyleIdx="1" presStyleCnt="2">
        <dgm:presLayoutVars>
          <dgm:bulletEnabled val="1"/>
        </dgm:presLayoutVars>
      </dgm:prSet>
      <dgm:spPr/>
      <dgm:t>
        <a:bodyPr/>
        <a:lstStyle/>
        <a:p>
          <a:endParaRPr lang="en-US"/>
        </a:p>
      </dgm:t>
    </dgm:pt>
    <dgm:pt modelId="{08792E48-8683-475D-A9A0-35146AB1655F}" type="pres">
      <dgm:prSet presAssocID="{992C70EB-1921-4CF5-A771-4FDA8C787066}" presName="ThreeNodes_1_text" presStyleLbl="node1" presStyleIdx="2" presStyleCnt="3">
        <dgm:presLayoutVars>
          <dgm:bulletEnabled val="1"/>
        </dgm:presLayoutVars>
      </dgm:prSet>
      <dgm:spPr/>
      <dgm:t>
        <a:bodyPr/>
        <a:lstStyle/>
        <a:p>
          <a:endParaRPr lang="en-US"/>
        </a:p>
      </dgm:t>
    </dgm:pt>
    <dgm:pt modelId="{548E070F-06AA-47BA-B16A-DB45A81D6A99}" type="pres">
      <dgm:prSet presAssocID="{992C70EB-1921-4CF5-A771-4FDA8C787066}" presName="ThreeNodes_2_text" presStyleLbl="node1" presStyleIdx="2" presStyleCnt="3">
        <dgm:presLayoutVars>
          <dgm:bulletEnabled val="1"/>
        </dgm:presLayoutVars>
      </dgm:prSet>
      <dgm:spPr/>
      <dgm:t>
        <a:bodyPr/>
        <a:lstStyle/>
        <a:p>
          <a:endParaRPr lang="en-US"/>
        </a:p>
      </dgm:t>
    </dgm:pt>
    <dgm:pt modelId="{12636348-BB02-4B8B-9D6B-F7AEB106D6A9}" type="pres">
      <dgm:prSet presAssocID="{992C70EB-1921-4CF5-A771-4FDA8C787066}" presName="ThreeNodes_3_text" presStyleLbl="node1" presStyleIdx="2" presStyleCnt="3">
        <dgm:presLayoutVars>
          <dgm:bulletEnabled val="1"/>
        </dgm:presLayoutVars>
      </dgm:prSet>
      <dgm:spPr/>
      <dgm:t>
        <a:bodyPr/>
        <a:lstStyle/>
        <a:p>
          <a:endParaRPr lang="en-US"/>
        </a:p>
      </dgm:t>
    </dgm:pt>
  </dgm:ptLst>
  <dgm:cxnLst>
    <dgm:cxn modelId="{15CF04A8-0200-4849-A468-712BC06D2DD4}" srcId="{992C70EB-1921-4CF5-A771-4FDA8C787066}" destId="{DF2061B7-74A5-49E4-A6F5-12ED835A2431}" srcOrd="2" destOrd="0" parTransId="{265B7743-413B-4A31-946D-00000D42CED3}" sibTransId="{4DC6A36B-702A-4EA1-8EF5-9D0E57C86705}"/>
    <dgm:cxn modelId="{065DA458-F4CD-4D1A-AED5-058C7D8E2347}" type="presOf" srcId="{44155543-E101-4A40-9CA1-F0B9EFF0E751}" destId="{08792E48-8683-475D-A9A0-35146AB1655F}" srcOrd="1" destOrd="0" presId="urn:microsoft.com/office/officeart/2005/8/layout/vProcess5"/>
    <dgm:cxn modelId="{51037C21-4391-49B8-A112-6DE5B777204B}" type="presOf" srcId="{363717E9-C909-4997-BF48-F54ED57E88A3}" destId="{45851497-9E3A-4368-A341-C121617DCC9E}" srcOrd="0" destOrd="0" presId="urn:microsoft.com/office/officeart/2005/8/layout/vProcess5"/>
    <dgm:cxn modelId="{AF3B54D4-6466-4D5E-B55D-CC38D09EDEDF}" type="presOf" srcId="{E090C78B-6351-4986-A083-DC4CB136DA14}" destId="{3D8A97FF-92B9-41D2-B05D-F46CCF8852CD}" srcOrd="0" destOrd="0" presId="urn:microsoft.com/office/officeart/2005/8/layout/vProcess5"/>
    <dgm:cxn modelId="{7B24BBE2-9F01-410A-9EF2-E3CF97B7B062}" type="presOf" srcId="{229106F1-F723-47FE-9352-5BA351B9CCBA}" destId="{548E070F-06AA-47BA-B16A-DB45A81D6A99}" srcOrd="1" destOrd="0" presId="urn:microsoft.com/office/officeart/2005/8/layout/vProcess5"/>
    <dgm:cxn modelId="{0BD119E9-CC76-4A1F-8A0D-8EEB363D1CF0}" type="presOf" srcId="{DF2061B7-74A5-49E4-A6F5-12ED835A2431}" destId="{12636348-BB02-4B8B-9D6B-F7AEB106D6A9}" srcOrd="1" destOrd="0" presId="urn:microsoft.com/office/officeart/2005/8/layout/vProcess5"/>
    <dgm:cxn modelId="{C7A66341-B72E-476C-8F77-A20C8A1EB37D}" type="presOf" srcId="{992C70EB-1921-4CF5-A771-4FDA8C787066}" destId="{635149BC-8F59-4F8A-B460-26388EB9F7DE}" srcOrd="0" destOrd="0" presId="urn:microsoft.com/office/officeart/2005/8/layout/vProcess5"/>
    <dgm:cxn modelId="{1DB096A5-3A79-40A5-9BF5-F3B9094E428E}" type="presOf" srcId="{DF2061B7-74A5-49E4-A6F5-12ED835A2431}" destId="{2E544543-787E-4CEE-BA5A-11C1063E4E15}" srcOrd="0" destOrd="0" presId="urn:microsoft.com/office/officeart/2005/8/layout/vProcess5"/>
    <dgm:cxn modelId="{7AAD177C-C1A5-413D-BBD9-665B997A2609}" type="presOf" srcId="{44155543-E101-4A40-9CA1-F0B9EFF0E751}" destId="{DA0E3309-AA06-47D0-9853-A2219A1248D1}"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E8CEF116-DC8D-43A2-A3D1-371E97F51A4F}" srcId="{992C70EB-1921-4CF5-A771-4FDA8C787066}" destId="{44155543-E101-4A40-9CA1-F0B9EFF0E751}" srcOrd="0" destOrd="0" parTransId="{FCA25D7F-E6BF-4709-A211-53F638548E0F}" sibTransId="{E090C78B-6351-4986-A083-DC4CB136DA14}"/>
    <dgm:cxn modelId="{86DEF561-959C-44C1-8EEF-40DF83654B44}" type="presOf" srcId="{229106F1-F723-47FE-9352-5BA351B9CCBA}" destId="{98DDFA3B-9A09-42E9-9A28-0351115F499F}" srcOrd="0" destOrd="0" presId="urn:microsoft.com/office/officeart/2005/8/layout/vProcess5"/>
    <dgm:cxn modelId="{A0321CA7-B8A2-4095-B786-FF59D50C0F4C}" type="presParOf" srcId="{635149BC-8F59-4F8A-B460-26388EB9F7DE}" destId="{C903298F-E564-43E5-AC15-3A90035B58F5}" srcOrd="0" destOrd="0" presId="urn:microsoft.com/office/officeart/2005/8/layout/vProcess5"/>
    <dgm:cxn modelId="{9C191CB7-C914-40D4-82E1-26E0E92A909A}" type="presParOf" srcId="{635149BC-8F59-4F8A-B460-26388EB9F7DE}" destId="{DA0E3309-AA06-47D0-9853-A2219A1248D1}" srcOrd="1" destOrd="0" presId="urn:microsoft.com/office/officeart/2005/8/layout/vProcess5"/>
    <dgm:cxn modelId="{44601530-C644-4EBD-8251-7CF06D675186}" type="presParOf" srcId="{635149BC-8F59-4F8A-B460-26388EB9F7DE}" destId="{98DDFA3B-9A09-42E9-9A28-0351115F499F}" srcOrd="2" destOrd="0" presId="urn:microsoft.com/office/officeart/2005/8/layout/vProcess5"/>
    <dgm:cxn modelId="{3956DA16-E473-4AC0-A1CD-83BBBCC324D2}" type="presParOf" srcId="{635149BC-8F59-4F8A-B460-26388EB9F7DE}" destId="{2E544543-787E-4CEE-BA5A-11C1063E4E15}" srcOrd="3" destOrd="0" presId="urn:microsoft.com/office/officeart/2005/8/layout/vProcess5"/>
    <dgm:cxn modelId="{F35F359A-661C-45E7-972A-244BF04E5904}" type="presParOf" srcId="{635149BC-8F59-4F8A-B460-26388EB9F7DE}" destId="{3D8A97FF-92B9-41D2-B05D-F46CCF8852CD}" srcOrd="4" destOrd="0" presId="urn:microsoft.com/office/officeart/2005/8/layout/vProcess5"/>
    <dgm:cxn modelId="{E42A8E07-4739-4766-B76C-CCAD67ED34B3}" type="presParOf" srcId="{635149BC-8F59-4F8A-B460-26388EB9F7DE}" destId="{45851497-9E3A-4368-A341-C121617DCC9E}" srcOrd="5" destOrd="0" presId="urn:microsoft.com/office/officeart/2005/8/layout/vProcess5"/>
    <dgm:cxn modelId="{418DAEB9-04AA-4BB2-BACE-03F6B801281C}" type="presParOf" srcId="{635149BC-8F59-4F8A-B460-26388EB9F7DE}" destId="{08792E48-8683-475D-A9A0-35146AB1655F}" srcOrd="6" destOrd="0" presId="urn:microsoft.com/office/officeart/2005/8/layout/vProcess5"/>
    <dgm:cxn modelId="{0E48809F-4368-4D51-A4BF-4E0EA134F500}" type="presParOf" srcId="{635149BC-8F59-4F8A-B460-26388EB9F7DE}" destId="{548E070F-06AA-47BA-B16A-DB45A81D6A99}" srcOrd="7" destOrd="0" presId="urn:microsoft.com/office/officeart/2005/8/layout/vProcess5"/>
    <dgm:cxn modelId="{7647A455-94C0-487F-BD91-612CF7057855}" type="presParOf" srcId="{635149BC-8F59-4F8A-B460-26388EB9F7DE}" destId="{12636348-BB02-4B8B-9D6B-F7AEB106D6A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1D927-49B4-41EB-BD2D-C398DB41D8E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2CAB596-FE48-478E-AB10-AE8C088CA6B9}">
      <dgm:prSet phldrT="[Text]" custT="1"/>
      <dgm:spPr/>
      <dgm:t>
        <a:bodyPr/>
        <a:lstStyle/>
        <a:p>
          <a:r>
            <a:rPr lang="en-US" sz="1400" dirty="0"/>
            <a:t>Parrainer la participation d’un enfant à un camp pour diabétiques.</a:t>
          </a:r>
        </a:p>
        <a:p>
          <a:r>
            <a:rPr lang="en-US" sz="1400" dirty="0"/>
            <a:t>Organiser une collecte de fonds au profit d'un </a:t>
          </a:r>
          <a:r>
            <a:rPr lang="en-US" sz="1400" dirty="0" smtClean="0"/>
            <a:t>camp</a:t>
          </a:r>
          <a:br>
            <a:rPr lang="en-US" sz="1400" dirty="0" smtClean="0"/>
          </a:br>
          <a:r>
            <a:rPr lang="en-US" sz="1400" dirty="0" smtClean="0"/>
            <a:t>ou </a:t>
          </a:r>
          <a:r>
            <a:rPr lang="en-US" sz="1400" dirty="0"/>
            <a:t>d’une fondation pour diabétiques.</a:t>
          </a:r>
        </a:p>
      </dgm:t>
    </dgm:pt>
    <dgm:pt modelId="{CF069F83-FB75-4BD7-A380-728CC749F2C7}" type="parTrans" cxnId="{73A4DD83-6160-4FCE-A734-3D0D59DB1580}">
      <dgm:prSet/>
      <dgm:spPr/>
      <dgm:t>
        <a:bodyPr/>
        <a:lstStyle/>
        <a:p>
          <a:endParaRPr lang="en-US"/>
        </a:p>
      </dgm:t>
    </dgm:pt>
    <dgm:pt modelId="{30D90861-833B-4F38-B35F-C455372481FF}" type="sibTrans" cxnId="{73A4DD83-6160-4FCE-A734-3D0D59DB1580}">
      <dgm:prSet/>
      <dgm:spPr/>
      <dgm:t>
        <a:bodyPr/>
        <a:lstStyle/>
        <a:p>
          <a:endParaRPr lang="en-US"/>
        </a:p>
      </dgm:t>
    </dgm:pt>
    <dgm:pt modelId="{53DCA660-D35B-4A08-BF7E-3D918D38C739}">
      <dgm:prSet phldrT="[Text]" custT="1"/>
      <dgm:spPr/>
      <dgm:t>
        <a:bodyPr/>
        <a:lstStyle/>
        <a:p>
          <a:r>
            <a:rPr lang="en-US" sz="1400" dirty="0"/>
            <a:t>Planter des arbres. Consulter les pouvoirs publics locaux pour déterminer le nombre et le type d’arbres ainsi que les lieux de plantation. </a:t>
          </a:r>
        </a:p>
        <a:p>
          <a:r>
            <a:rPr lang="en-US" sz="1400" dirty="0"/>
            <a:t>Organiser un concours photo sur la nature et l'environnement.</a:t>
          </a:r>
        </a:p>
      </dgm:t>
    </dgm:pt>
    <dgm:pt modelId="{366D9284-4804-4358-BCAD-6D80C37B1582}" type="parTrans" cxnId="{A112B203-21AC-40C1-A6EA-6793682158AD}">
      <dgm:prSet/>
      <dgm:spPr/>
      <dgm:t>
        <a:bodyPr/>
        <a:lstStyle/>
        <a:p>
          <a:endParaRPr lang="en-US"/>
        </a:p>
      </dgm:t>
    </dgm:pt>
    <dgm:pt modelId="{88599E66-6832-4E6F-A7B0-CA34D83A7244}" type="sibTrans" cxnId="{A112B203-21AC-40C1-A6EA-6793682158AD}">
      <dgm:prSet/>
      <dgm:spPr/>
      <dgm:t>
        <a:bodyPr/>
        <a:lstStyle/>
        <a:p>
          <a:endParaRPr lang="en-US"/>
        </a:p>
      </dgm:t>
    </dgm:pt>
    <dgm:pt modelId="{4213A130-EC5C-4100-AA33-5EF99D7EDE79}">
      <dgm:prSet phldrT="[Text]" custT="1"/>
      <dgm:spPr/>
      <dgm:t>
        <a:bodyPr/>
        <a:lstStyle/>
        <a:p>
          <a:r>
            <a:rPr lang="en-US" sz="1400" dirty="0"/>
            <a:t>Préparer et distribuer des paniers garnis aux familles nécessiteuses.</a:t>
          </a:r>
        </a:p>
        <a:p>
          <a:r>
            <a:rPr lang="en-US" sz="1400" dirty="0"/>
            <a:t>Organiser une journée/animation sur les bonnes habitudes alimentaires. Inviter un diététicien à faire une présentation lors d’une réunion de club.</a:t>
          </a:r>
        </a:p>
      </dgm:t>
    </dgm:pt>
    <dgm:pt modelId="{5DB95ACA-F26F-4493-AC47-A42DBFF6B048}" type="parTrans" cxnId="{EB83F53E-D57A-43B4-ADA1-B6970A0AC71A}">
      <dgm:prSet/>
      <dgm:spPr/>
      <dgm:t>
        <a:bodyPr/>
        <a:lstStyle/>
        <a:p>
          <a:endParaRPr lang="en-US"/>
        </a:p>
      </dgm:t>
    </dgm:pt>
    <dgm:pt modelId="{89600AC6-49DB-42A9-ACD4-863E917991E5}" type="sibTrans" cxnId="{EB83F53E-D57A-43B4-ADA1-B6970A0AC71A}">
      <dgm:prSet/>
      <dgm:spPr/>
      <dgm:t>
        <a:bodyPr/>
        <a:lstStyle/>
        <a:p>
          <a:endParaRPr lang="en-US"/>
        </a:p>
      </dgm:t>
    </dgm:pt>
    <dgm:pt modelId="{83447B4D-BCE5-4D81-9739-DE10FD16432F}">
      <dgm:prSet custT="1"/>
      <dgm:spPr/>
      <dgm:t>
        <a:bodyPr/>
        <a:lstStyle/>
        <a:p>
          <a:r>
            <a:rPr lang="en-US" sz="1400" dirty="0"/>
            <a:t>Apporter un soutien scolaire à un enfant atteint du </a:t>
          </a:r>
          <a:r>
            <a:rPr lang="en-US" sz="1400" dirty="0" smtClean="0"/>
            <a:t>cancer</a:t>
          </a:r>
          <a:br>
            <a:rPr lang="en-US" sz="1400" dirty="0" smtClean="0"/>
          </a:br>
          <a:r>
            <a:rPr lang="en-US" sz="1400" dirty="0" smtClean="0"/>
            <a:t>ainsi </a:t>
          </a:r>
          <a:r>
            <a:rPr lang="en-US" sz="1400" dirty="0"/>
            <a:t>qu’à ces frères et sœurs.</a:t>
          </a:r>
        </a:p>
        <a:p>
          <a:r>
            <a:rPr lang="en-US" sz="1400" dirty="0"/>
            <a:t>Emmener les frères et sœurs acheter leurs fournitures </a:t>
          </a:r>
          <a:r>
            <a:rPr lang="en-US" sz="1400" dirty="0" smtClean="0"/>
            <a:t>scolaires</a:t>
          </a:r>
          <a:br>
            <a:rPr lang="en-US" sz="1400" dirty="0" smtClean="0"/>
          </a:br>
          <a:r>
            <a:rPr lang="en-US" sz="1400" dirty="0" smtClean="0"/>
            <a:t>et </a:t>
          </a:r>
          <a:r>
            <a:rPr lang="en-US" sz="1400" dirty="0"/>
            <a:t>des vêtements.</a:t>
          </a:r>
        </a:p>
      </dgm:t>
    </dgm:pt>
    <dgm:pt modelId="{43CCF1CA-8974-4CD7-A20C-45DE4A1712FD}" type="parTrans" cxnId="{6BFED22E-0688-46D1-B4F2-697AD1D898DE}">
      <dgm:prSet/>
      <dgm:spPr/>
      <dgm:t>
        <a:bodyPr/>
        <a:lstStyle/>
        <a:p>
          <a:endParaRPr lang="en-US"/>
        </a:p>
      </dgm:t>
    </dgm:pt>
    <dgm:pt modelId="{2948215D-D92F-4037-9A23-C2BD31A45A2D}" type="sibTrans" cxnId="{6BFED22E-0688-46D1-B4F2-697AD1D898DE}">
      <dgm:prSet/>
      <dgm:spPr/>
      <dgm:t>
        <a:bodyPr/>
        <a:lstStyle/>
        <a:p>
          <a:endParaRPr lang="en-US"/>
        </a:p>
      </dgm:t>
    </dgm:pt>
    <dgm:pt modelId="{EE10118B-0519-4020-B19A-C4673AB21BEE}">
      <dgm:prSet custT="1"/>
      <dgm:spPr/>
      <dgm:t>
        <a:bodyPr/>
        <a:lstStyle/>
        <a:p>
          <a:r>
            <a:rPr lang="en-US" sz="1400" dirty="0"/>
            <a:t>Financer un programme de formation de chien guide par une collecte de fonds. </a:t>
          </a:r>
        </a:p>
        <a:p>
          <a:r>
            <a:rPr lang="en-US" sz="1400" dirty="0"/>
            <a:t>Organiser un match ou tournoi de cécisport (football, basketball).</a:t>
          </a:r>
        </a:p>
      </dgm:t>
    </dgm:pt>
    <dgm:pt modelId="{F1DB3322-1C1E-44E8-8EEC-CF6023142803}" type="parTrans" cxnId="{58594A20-2BFB-457B-9A70-0C39F8EA884A}">
      <dgm:prSet/>
      <dgm:spPr/>
      <dgm:t>
        <a:bodyPr/>
        <a:lstStyle/>
        <a:p>
          <a:endParaRPr lang="en-US"/>
        </a:p>
      </dgm:t>
    </dgm:pt>
    <dgm:pt modelId="{60B5069A-30E7-45FF-92D3-A64CA47DACA8}" type="sibTrans" cxnId="{58594A20-2BFB-457B-9A70-0C39F8EA884A}">
      <dgm:prSet/>
      <dgm:spPr/>
      <dgm:t>
        <a:bodyPr/>
        <a:lstStyle/>
        <a:p>
          <a:endParaRPr lang="en-US"/>
        </a:p>
      </dgm:t>
    </dgm:pt>
    <dgm:pt modelId="{8F2C590B-5C62-4AC1-BEDF-3D538B040C1F}">
      <dgm:prSet custT="1"/>
      <dgm:spPr/>
      <dgm:t>
        <a:bodyPr/>
        <a:lstStyle/>
        <a:p>
          <a:r>
            <a:rPr lang="en-US" sz="1400" dirty="0"/>
            <a:t>Inviter les jeunes à peindre une fresque </a:t>
          </a:r>
          <a:r>
            <a:rPr lang="en-US" sz="1400" dirty="0" smtClean="0"/>
            <a:t>ou</a:t>
          </a:r>
          <a:br>
            <a:rPr lang="en-US" sz="1400" dirty="0" smtClean="0"/>
          </a:br>
          <a:r>
            <a:rPr lang="en-US" sz="1400" dirty="0" smtClean="0"/>
            <a:t>à </a:t>
          </a:r>
          <a:r>
            <a:rPr lang="en-US" sz="1400" dirty="0"/>
            <a:t>faire une mosaïque sur un mur de la ville</a:t>
          </a:r>
        </a:p>
        <a:p>
          <a:r>
            <a:rPr lang="en-US" sz="1400" dirty="0"/>
            <a:t>Impliquer les jeunes pour faire de menus travaux dans un centre aéré ou une école (peinture, désherbage, etc.)</a:t>
          </a:r>
        </a:p>
      </dgm:t>
    </dgm:pt>
    <dgm:pt modelId="{E3A1DEB7-3E4B-486C-A90C-F65FF19C71BA}" type="parTrans" cxnId="{9FB55003-079C-4553-8323-25ED9C438FA5}">
      <dgm:prSet/>
      <dgm:spPr/>
      <dgm:t>
        <a:bodyPr/>
        <a:lstStyle/>
        <a:p>
          <a:endParaRPr lang="en-US"/>
        </a:p>
      </dgm:t>
    </dgm:pt>
    <dgm:pt modelId="{C64809F7-6E47-46EC-8840-4BCD98F74867}" type="sibTrans" cxnId="{9FB55003-079C-4553-8323-25ED9C438FA5}">
      <dgm:prSet/>
      <dgm:spPr/>
      <dgm:t>
        <a:bodyPr/>
        <a:lstStyle/>
        <a:p>
          <a:endParaRPr lang="en-US"/>
        </a:p>
      </dgm:t>
    </dgm:pt>
    <dgm:pt modelId="{55BE117E-3BD0-478C-9FF5-310D8318D1E6}" type="pres">
      <dgm:prSet presAssocID="{03C1D927-49B4-41EB-BD2D-C398DB41D8EB}" presName="linearFlow" presStyleCnt="0">
        <dgm:presLayoutVars>
          <dgm:dir/>
          <dgm:resizeHandles val="exact"/>
        </dgm:presLayoutVars>
      </dgm:prSet>
      <dgm:spPr/>
      <dgm:t>
        <a:bodyPr/>
        <a:lstStyle/>
        <a:p>
          <a:endParaRPr lang="en-US"/>
        </a:p>
      </dgm:t>
    </dgm:pt>
    <dgm:pt modelId="{BFAD6E3F-E7F7-4B81-AB34-E95E0C458C33}" type="pres">
      <dgm:prSet presAssocID="{22CAB596-FE48-478E-AB10-AE8C088CA6B9}" presName="composite" presStyleCnt="0"/>
      <dgm:spPr/>
    </dgm:pt>
    <dgm:pt modelId="{B6FD36DA-E7B1-4297-A899-26F25C743546}" type="pres">
      <dgm:prSet presAssocID="{22CAB596-FE48-478E-AB10-AE8C088CA6B9}" presName="imgShp" presStyleLbl="fgImgPlace1" presStyleIdx="0" presStyleCnt="6" custLinFactNeighborX="-6779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DE9FEFC-4992-43A8-8AC5-C95728E65C61}" type="pres">
      <dgm:prSet presAssocID="{22CAB596-FE48-478E-AB10-AE8C088CA6B9}" presName="txShp" presStyleLbl="node1" presStyleIdx="0" presStyleCnt="6" custScaleX="111948" custScaleY="139615">
        <dgm:presLayoutVars>
          <dgm:bulletEnabled val="1"/>
        </dgm:presLayoutVars>
      </dgm:prSet>
      <dgm:spPr/>
      <dgm:t>
        <a:bodyPr/>
        <a:lstStyle/>
        <a:p>
          <a:endParaRPr lang="en-US"/>
        </a:p>
      </dgm:t>
    </dgm:pt>
    <dgm:pt modelId="{CB2F5ADC-0751-488B-8823-F82FA2FE5C8E}" type="pres">
      <dgm:prSet presAssocID="{30D90861-833B-4F38-B35F-C455372481FF}" presName="spacing" presStyleCnt="0"/>
      <dgm:spPr/>
    </dgm:pt>
    <dgm:pt modelId="{0D8F4981-9F23-49D9-A449-4F90D2BFEFE5}" type="pres">
      <dgm:prSet presAssocID="{53DCA660-D35B-4A08-BF7E-3D918D38C739}" presName="composite" presStyleCnt="0"/>
      <dgm:spPr/>
    </dgm:pt>
    <dgm:pt modelId="{06C26B90-8208-40BE-ACD5-4AA7DB9AF742}" type="pres">
      <dgm:prSet presAssocID="{53DCA660-D35B-4A08-BF7E-3D918D38C739}" presName="imgShp" presStyleLbl="fgImgPlace1" presStyleIdx="1" presStyleCnt="6" custLinFactNeighborX="-6674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7493791-9238-4417-BF9F-28E8A0ADA968}" type="pres">
      <dgm:prSet presAssocID="{53DCA660-D35B-4A08-BF7E-3D918D38C739}" presName="txShp" presStyleLbl="node1" presStyleIdx="1" presStyleCnt="6" custScaleX="112603" custScaleY="147532" custLinFactNeighborX="-179">
        <dgm:presLayoutVars>
          <dgm:bulletEnabled val="1"/>
        </dgm:presLayoutVars>
      </dgm:prSet>
      <dgm:spPr/>
      <dgm:t>
        <a:bodyPr/>
        <a:lstStyle/>
        <a:p>
          <a:endParaRPr lang="en-US"/>
        </a:p>
      </dgm:t>
    </dgm:pt>
    <dgm:pt modelId="{18205FD6-A6EB-4C9D-BC20-E0E343893E41}" type="pres">
      <dgm:prSet presAssocID="{88599E66-6832-4E6F-A7B0-CA34D83A7244}" presName="spacing" presStyleCnt="0"/>
      <dgm:spPr/>
    </dgm:pt>
    <dgm:pt modelId="{5338061A-1704-4558-8E90-8EBAE23CBA58}" type="pres">
      <dgm:prSet presAssocID="{4213A130-EC5C-4100-AA33-5EF99D7EDE79}" presName="composite" presStyleCnt="0"/>
      <dgm:spPr/>
    </dgm:pt>
    <dgm:pt modelId="{C08B734E-454E-4BD6-BCEF-B6A451DE55A0}" type="pres">
      <dgm:prSet presAssocID="{4213A130-EC5C-4100-AA33-5EF99D7EDE79}" presName="imgShp" presStyleLbl="fgImgPlace1" presStyleIdx="2" presStyleCnt="6" custLinFactNeighborX="-6771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D04D00F-BB2F-4D32-A3A9-2EAA6C91FB93}" type="pres">
      <dgm:prSet presAssocID="{4213A130-EC5C-4100-AA33-5EF99D7EDE79}" presName="txShp" presStyleLbl="node1" presStyleIdx="2" presStyleCnt="6" custScaleX="111996" custScaleY="143670">
        <dgm:presLayoutVars>
          <dgm:bulletEnabled val="1"/>
        </dgm:presLayoutVars>
      </dgm:prSet>
      <dgm:spPr/>
      <dgm:t>
        <a:bodyPr/>
        <a:lstStyle/>
        <a:p>
          <a:endParaRPr lang="en-US"/>
        </a:p>
      </dgm:t>
    </dgm:pt>
    <dgm:pt modelId="{E9D4E87E-ED2F-49A4-9FA9-BE1B07A48338}" type="pres">
      <dgm:prSet presAssocID="{89600AC6-49DB-42A9-ACD4-863E917991E5}" presName="spacing" presStyleCnt="0"/>
      <dgm:spPr/>
    </dgm:pt>
    <dgm:pt modelId="{C93CA6A9-D7DA-44A0-9567-20C9591342BA}" type="pres">
      <dgm:prSet presAssocID="{83447B4D-BCE5-4D81-9739-DE10FD16432F}" presName="composite" presStyleCnt="0"/>
      <dgm:spPr/>
    </dgm:pt>
    <dgm:pt modelId="{FC93223C-7E00-4D99-829D-4A3791A35B61}" type="pres">
      <dgm:prSet presAssocID="{83447B4D-BCE5-4D81-9739-DE10FD16432F}" presName="imgShp" presStyleLbl="fgImgPlace1" presStyleIdx="3" presStyleCnt="6" custLinFactNeighborX="-6771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2EF3A7E-439F-4BEC-B81C-6F993B614E6A}" type="pres">
      <dgm:prSet presAssocID="{83447B4D-BCE5-4D81-9739-DE10FD16432F}" presName="txShp" presStyleLbl="node1" presStyleIdx="3" presStyleCnt="6" custScaleX="111996" custScaleY="164178">
        <dgm:presLayoutVars>
          <dgm:bulletEnabled val="1"/>
        </dgm:presLayoutVars>
      </dgm:prSet>
      <dgm:spPr/>
      <dgm:t>
        <a:bodyPr/>
        <a:lstStyle/>
        <a:p>
          <a:endParaRPr lang="en-US"/>
        </a:p>
      </dgm:t>
    </dgm:pt>
    <dgm:pt modelId="{1AB99C80-5E1B-4986-858E-861B6A3BEDA5}" type="pres">
      <dgm:prSet presAssocID="{2948215D-D92F-4037-9A23-C2BD31A45A2D}" presName="spacing" presStyleCnt="0"/>
      <dgm:spPr/>
    </dgm:pt>
    <dgm:pt modelId="{E7B4752D-DDAD-4253-9BEA-CED77FCB8F2D}" type="pres">
      <dgm:prSet presAssocID="{EE10118B-0519-4020-B19A-C4673AB21BEE}" presName="composite" presStyleCnt="0"/>
      <dgm:spPr/>
    </dgm:pt>
    <dgm:pt modelId="{4210936C-E6FA-477A-9D41-28C73BBEBF03}" type="pres">
      <dgm:prSet presAssocID="{EE10118B-0519-4020-B19A-C4673AB21BEE}" presName="imgShp" presStyleLbl="fgImgPlace1" presStyleIdx="4" presStyleCnt="6" custLinFactNeighborX="-67759" custLinFactNeighborY="311"/>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00B64842-0C8B-4028-B9FF-D5C7AD1B9690}" type="pres">
      <dgm:prSet presAssocID="{EE10118B-0519-4020-B19A-C4673AB21BEE}" presName="txShp" presStyleLbl="node1" presStyleIdx="4" presStyleCnt="6" custScaleX="111970" custScaleY="137095">
        <dgm:presLayoutVars>
          <dgm:bulletEnabled val="1"/>
        </dgm:presLayoutVars>
      </dgm:prSet>
      <dgm:spPr/>
      <dgm:t>
        <a:bodyPr/>
        <a:lstStyle/>
        <a:p>
          <a:endParaRPr lang="en-US"/>
        </a:p>
      </dgm:t>
    </dgm:pt>
    <dgm:pt modelId="{EB8D1196-75BF-474B-9FC5-81C5D93DF47E}" type="pres">
      <dgm:prSet presAssocID="{60B5069A-30E7-45FF-92D3-A64CA47DACA8}" presName="spacing" presStyleCnt="0"/>
      <dgm:spPr/>
    </dgm:pt>
    <dgm:pt modelId="{0486380F-FC2C-4300-AF81-B57E7BEF6D54}" type="pres">
      <dgm:prSet presAssocID="{8F2C590B-5C62-4AC1-BEDF-3D538B040C1F}" presName="composite" presStyleCnt="0"/>
      <dgm:spPr/>
    </dgm:pt>
    <dgm:pt modelId="{085A77BB-E38B-4F4D-86B6-952BCE90748F}" type="pres">
      <dgm:prSet presAssocID="{8F2C590B-5C62-4AC1-BEDF-3D538B040C1F}" presName="imgShp" presStyleLbl="fgImgPlace1" presStyleIdx="5" presStyleCnt="6" custLinFactNeighborX="-69984"/>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9000" r="-39000"/>
          </a:stretch>
        </a:blipFill>
      </dgm:spPr>
      <dgm:t>
        <a:bodyPr/>
        <a:lstStyle/>
        <a:p>
          <a:endParaRPr lang="fr-FR"/>
        </a:p>
      </dgm:t>
    </dgm:pt>
    <dgm:pt modelId="{1F954B25-9A7E-4D4C-A43A-AA8816325DB8}" type="pres">
      <dgm:prSet presAssocID="{8F2C590B-5C62-4AC1-BEDF-3D538B040C1F}" presName="txShp" presStyleLbl="node1" presStyleIdx="5" presStyleCnt="6" custScaleX="111774" custScaleY="187810">
        <dgm:presLayoutVars>
          <dgm:bulletEnabled val="1"/>
        </dgm:presLayoutVars>
      </dgm:prSet>
      <dgm:spPr/>
      <dgm:t>
        <a:bodyPr/>
        <a:lstStyle/>
        <a:p>
          <a:endParaRPr lang="en-US"/>
        </a:p>
      </dgm:t>
    </dgm:pt>
  </dgm:ptLst>
  <dgm:cxnLst>
    <dgm:cxn modelId="{6BFED22E-0688-46D1-B4F2-697AD1D898DE}" srcId="{03C1D927-49B4-41EB-BD2D-C398DB41D8EB}" destId="{83447B4D-BCE5-4D81-9739-DE10FD16432F}" srcOrd="3" destOrd="0" parTransId="{43CCF1CA-8974-4CD7-A20C-45DE4A1712FD}" sibTransId="{2948215D-D92F-4037-9A23-C2BD31A45A2D}"/>
    <dgm:cxn modelId="{EB18851F-FA32-4A4F-8F76-0040E5889B22}" type="presOf" srcId="{53DCA660-D35B-4A08-BF7E-3D918D38C739}" destId="{B7493791-9238-4417-BF9F-28E8A0ADA968}" srcOrd="0" destOrd="0" presId="urn:microsoft.com/office/officeart/2005/8/layout/vList3"/>
    <dgm:cxn modelId="{58594A20-2BFB-457B-9A70-0C39F8EA884A}" srcId="{03C1D927-49B4-41EB-BD2D-C398DB41D8EB}" destId="{EE10118B-0519-4020-B19A-C4673AB21BEE}" srcOrd="4" destOrd="0" parTransId="{F1DB3322-1C1E-44E8-8EEC-CF6023142803}" sibTransId="{60B5069A-30E7-45FF-92D3-A64CA47DACA8}"/>
    <dgm:cxn modelId="{38C4FE8D-BDD5-4954-995E-55EE323BE60D}" type="presOf" srcId="{EE10118B-0519-4020-B19A-C4673AB21BEE}" destId="{00B64842-0C8B-4028-B9FF-D5C7AD1B9690}" srcOrd="0" destOrd="0" presId="urn:microsoft.com/office/officeart/2005/8/layout/vList3"/>
    <dgm:cxn modelId="{F34854CB-973B-40BA-BFC3-B8C7BED28CCC}" type="presOf" srcId="{03C1D927-49B4-41EB-BD2D-C398DB41D8EB}" destId="{55BE117E-3BD0-478C-9FF5-310D8318D1E6}" srcOrd="0" destOrd="0" presId="urn:microsoft.com/office/officeart/2005/8/layout/vList3"/>
    <dgm:cxn modelId="{94594FBC-A775-4336-89B5-10B122EC1C55}" type="presOf" srcId="{4213A130-EC5C-4100-AA33-5EF99D7EDE79}" destId="{1D04D00F-BB2F-4D32-A3A9-2EAA6C91FB93}" srcOrd="0" destOrd="0" presId="urn:microsoft.com/office/officeart/2005/8/layout/vList3"/>
    <dgm:cxn modelId="{EB83F53E-D57A-43B4-ADA1-B6970A0AC71A}" srcId="{03C1D927-49B4-41EB-BD2D-C398DB41D8EB}" destId="{4213A130-EC5C-4100-AA33-5EF99D7EDE79}" srcOrd="2" destOrd="0" parTransId="{5DB95ACA-F26F-4493-AC47-A42DBFF6B048}" sibTransId="{89600AC6-49DB-42A9-ACD4-863E917991E5}"/>
    <dgm:cxn modelId="{A112B203-21AC-40C1-A6EA-6793682158AD}" srcId="{03C1D927-49B4-41EB-BD2D-C398DB41D8EB}" destId="{53DCA660-D35B-4A08-BF7E-3D918D38C739}" srcOrd="1" destOrd="0" parTransId="{366D9284-4804-4358-BCAD-6D80C37B1582}" sibTransId="{88599E66-6832-4E6F-A7B0-CA34D83A7244}"/>
    <dgm:cxn modelId="{9FB55003-079C-4553-8323-25ED9C438FA5}" srcId="{03C1D927-49B4-41EB-BD2D-C398DB41D8EB}" destId="{8F2C590B-5C62-4AC1-BEDF-3D538B040C1F}" srcOrd="5" destOrd="0" parTransId="{E3A1DEB7-3E4B-486C-A90C-F65FF19C71BA}" sibTransId="{C64809F7-6E47-46EC-8840-4BCD98F74867}"/>
    <dgm:cxn modelId="{73A4DD83-6160-4FCE-A734-3D0D59DB1580}" srcId="{03C1D927-49B4-41EB-BD2D-C398DB41D8EB}" destId="{22CAB596-FE48-478E-AB10-AE8C088CA6B9}" srcOrd="0" destOrd="0" parTransId="{CF069F83-FB75-4BD7-A380-728CC749F2C7}" sibTransId="{30D90861-833B-4F38-B35F-C455372481FF}"/>
    <dgm:cxn modelId="{A4E2F1E5-BAF5-4342-BEEE-2FEE140AE664}" type="presOf" srcId="{8F2C590B-5C62-4AC1-BEDF-3D538B040C1F}" destId="{1F954B25-9A7E-4D4C-A43A-AA8816325DB8}" srcOrd="0" destOrd="0" presId="urn:microsoft.com/office/officeart/2005/8/layout/vList3"/>
    <dgm:cxn modelId="{7092E0BF-E5EF-4CB1-8DEC-B3E7D5E6CA11}" type="presOf" srcId="{83447B4D-BCE5-4D81-9739-DE10FD16432F}" destId="{62EF3A7E-439F-4BEC-B81C-6F993B614E6A}" srcOrd="0" destOrd="0" presId="urn:microsoft.com/office/officeart/2005/8/layout/vList3"/>
    <dgm:cxn modelId="{397AA628-17DD-4DF7-BF03-725A02732CA1}" type="presOf" srcId="{22CAB596-FE48-478E-AB10-AE8C088CA6B9}" destId="{5DE9FEFC-4992-43A8-8AC5-C95728E65C61}" srcOrd="0" destOrd="0" presId="urn:microsoft.com/office/officeart/2005/8/layout/vList3"/>
    <dgm:cxn modelId="{C2A141A2-AB7C-40CF-B4F1-5B61A868C7A8}" type="presParOf" srcId="{55BE117E-3BD0-478C-9FF5-310D8318D1E6}" destId="{BFAD6E3F-E7F7-4B81-AB34-E95E0C458C33}" srcOrd="0" destOrd="0" presId="urn:microsoft.com/office/officeart/2005/8/layout/vList3"/>
    <dgm:cxn modelId="{C7E03647-3B99-4D86-ACC0-DBF91F509575}" type="presParOf" srcId="{BFAD6E3F-E7F7-4B81-AB34-E95E0C458C33}" destId="{B6FD36DA-E7B1-4297-A899-26F25C743546}" srcOrd="0" destOrd="0" presId="urn:microsoft.com/office/officeart/2005/8/layout/vList3"/>
    <dgm:cxn modelId="{6C0E248A-165F-4B35-8B4D-58CFFB228F06}" type="presParOf" srcId="{BFAD6E3F-E7F7-4B81-AB34-E95E0C458C33}" destId="{5DE9FEFC-4992-43A8-8AC5-C95728E65C61}" srcOrd="1" destOrd="0" presId="urn:microsoft.com/office/officeart/2005/8/layout/vList3"/>
    <dgm:cxn modelId="{828DB616-BC97-49A4-817E-030C81F32035}" type="presParOf" srcId="{55BE117E-3BD0-478C-9FF5-310D8318D1E6}" destId="{CB2F5ADC-0751-488B-8823-F82FA2FE5C8E}" srcOrd="1" destOrd="0" presId="urn:microsoft.com/office/officeart/2005/8/layout/vList3"/>
    <dgm:cxn modelId="{8230A973-AAEF-4310-9296-ED5EC94FC2CC}" type="presParOf" srcId="{55BE117E-3BD0-478C-9FF5-310D8318D1E6}" destId="{0D8F4981-9F23-49D9-A449-4F90D2BFEFE5}" srcOrd="2" destOrd="0" presId="urn:microsoft.com/office/officeart/2005/8/layout/vList3"/>
    <dgm:cxn modelId="{52F97503-98BF-45DF-9759-74C2BF59EA39}" type="presParOf" srcId="{0D8F4981-9F23-49D9-A449-4F90D2BFEFE5}" destId="{06C26B90-8208-40BE-ACD5-4AA7DB9AF742}" srcOrd="0" destOrd="0" presId="urn:microsoft.com/office/officeart/2005/8/layout/vList3"/>
    <dgm:cxn modelId="{1B9F714D-42B6-4FCF-B712-EEBBCBE7FC6C}" type="presParOf" srcId="{0D8F4981-9F23-49D9-A449-4F90D2BFEFE5}" destId="{B7493791-9238-4417-BF9F-28E8A0ADA968}" srcOrd="1" destOrd="0" presId="urn:microsoft.com/office/officeart/2005/8/layout/vList3"/>
    <dgm:cxn modelId="{D32CCE58-5ADB-4C0D-BAF9-3D06F3855E09}" type="presParOf" srcId="{55BE117E-3BD0-478C-9FF5-310D8318D1E6}" destId="{18205FD6-A6EB-4C9D-BC20-E0E343893E41}" srcOrd="3" destOrd="0" presId="urn:microsoft.com/office/officeart/2005/8/layout/vList3"/>
    <dgm:cxn modelId="{30AB6410-C3F8-4060-A5BE-FAE8A1F09E58}" type="presParOf" srcId="{55BE117E-3BD0-478C-9FF5-310D8318D1E6}" destId="{5338061A-1704-4558-8E90-8EBAE23CBA58}" srcOrd="4" destOrd="0" presId="urn:microsoft.com/office/officeart/2005/8/layout/vList3"/>
    <dgm:cxn modelId="{5A811172-0AB7-4A40-99D3-2E9C932BA9C4}" type="presParOf" srcId="{5338061A-1704-4558-8E90-8EBAE23CBA58}" destId="{C08B734E-454E-4BD6-BCEF-B6A451DE55A0}" srcOrd="0" destOrd="0" presId="urn:microsoft.com/office/officeart/2005/8/layout/vList3"/>
    <dgm:cxn modelId="{77A266BC-FB82-4261-BA68-086B68CB124B}" type="presParOf" srcId="{5338061A-1704-4558-8E90-8EBAE23CBA58}" destId="{1D04D00F-BB2F-4D32-A3A9-2EAA6C91FB93}" srcOrd="1" destOrd="0" presId="urn:microsoft.com/office/officeart/2005/8/layout/vList3"/>
    <dgm:cxn modelId="{58489C21-0C90-4AE0-9BB5-B0D77B04B44B}" type="presParOf" srcId="{55BE117E-3BD0-478C-9FF5-310D8318D1E6}" destId="{E9D4E87E-ED2F-49A4-9FA9-BE1B07A48338}" srcOrd="5" destOrd="0" presId="urn:microsoft.com/office/officeart/2005/8/layout/vList3"/>
    <dgm:cxn modelId="{4532DBA4-8F88-4820-9B7A-EEC7C970D666}" type="presParOf" srcId="{55BE117E-3BD0-478C-9FF5-310D8318D1E6}" destId="{C93CA6A9-D7DA-44A0-9567-20C9591342BA}" srcOrd="6" destOrd="0" presId="urn:microsoft.com/office/officeart/2005/8/layout/vList3"/>
    <dgm:cxn modelId="{05D2F91A-4AFA-4846-88EC-9682A56252FA}" type="presParOf" srcId="{C93CA6A9-D7DA-44A0-9567-20C9591342BA}" destId="{FC93223C-7E00-4D99-829D-4A3791A35B61}" srcOrd="0" destOrd="0" presId="urn:microsoft.com/office/officeart/2005/8/layout/vList3"/>
    <dgm:cxn modelId="{2EF0D66A-F81B-4C7B-B54E-2147BC531544}" type="presParOf" srcId="{C93CA6A9-D7DA-44A0-9567-20C9591342BA}" destId="{62EF3A7E-439F-4BEC-B81C-6F993B614E6A}" srcOrd="1" destOrd="0" presId="urn:microsoft.com/office/officeart/2005/8/layout/vList3"/>
    <dgm:cxn modelId="{79B19675-B1A8-4109-BC1F-B692C588B67F}" type="presParOf" srcId="{55BE117E-3BD0-478C-9FF5-310D8318D1E6}" destId="{1AB99C80-5E1B-4986-858E-861B6A3BEDA5}" srcOrd="7" destOrd="0" presId="urn:microsoft.com/office/officeart/2005/8/layout/vList3"/>
    <dgm:cxn modelId="{5CDC3A7D-1A59-447D-8F62-688A27FBC357}" type="presParOf" srcId="{55BE117E-3BD0-478C-9FF5-310D8318D1E6}" destId="{E7B4752D-DDAD-4253-9BEA-CED77FCB8F2D}" srcOrd="8" destOrd="0" presId="urn:microsoft.com/office/officeart/2005/8/layout/vList3"/>
    <dgm:cxn modelId="{A9DE0EFE-DEF2-4D97-B8E3-8E1E17F8A6A0}" type="presParOf" srcId="{E7B4752D-DDAD-4253-9BEA-CED77FCB8F2D}" destId="{4210936C-E6FA-477A-9D41-28C73BBEBF03}" srcOrd="0" destOrd="0" presId="urn:microsoft.com/office/officeart/2005/8/layout/vList3"/>
    <dgm:cxn modelId="{493F485D-29F7-4A78-8B82-A3B86C205CD9}" type="presParOf" srcId="{E7B4752D-DDAD-4253-9BEA-CED77FCB8F2D}" destId="{00B64842-0C8B-4028-B9FF-D5C7AD1B9690}" srcOrd="1" destOrd="0" presId="urn:microsoft.com/office/officeart/2005/8/layout/vList3"/>
    <dgm:cxn modelId="{267ADFAC-300F-409B-BDE0-30AEE17BF343}" type="presParOf" srcId="{55BE117E-3BD0-478C-9FF5-310D8318D1E6}" destId="{EB8D1196-75BF-474B-9FC5-81C5D93DF47E}" srcOrd="9" destOrd="0" presId="urn:microsoft.com/office/officeart/2005/8/layout/vList3"/>
    <dgm:cxn modelId="{B78D56C6-84AE-4655-854C-C609594E9896}" type="presParOf" srcId="{55BE117E-3BD0-478C-9FF5-310D8318D1E6}" destId="{0486380F-FC2C-4300-AF81-B57E7BEF6D54}" srcOrd="10" destOrd="0" presId="urn:microsoft.com/office/officeart/2005/8/layout/vList3"/>
    <dgm:cxn modelId="{D95A6D43-7C98-4194-A1E5-FF9B0D0B84BB}" type="presParOf" srcId="{0486380F-FC2C-4300-AF81-B57E7BEF6D54}" destId="{085A77BB-E38B-4F4D-86B6-952BCE90748F}" srcOrd="0" destOrd="0" presId="urn:microsoft.com/office/officeart/2005/8/layout/vList3"/>
    <dgm:cxn modelId="{3C337DF1-F866-4DB2-8AC9-2B840A6B0998}" type="presParOf" srcId="{0486380F-FC2C-4300-AF81-B57E7BEF6D54}" destId="{1F954B25-9A7E-4D4C-A43A-AA8816325DB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38" y="1"/>
            <a:ext cx="3038475" cy="465621"/>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A1A7210-0B2B-4F28-95C4-07BD8775DA7A}" type="datetimeFigureOut">
              <a:rPr lang="en-US"/>
              <a:pPr>
                <a:defRPr/>
              </a:pPr>
              <a:t>12/7/2017</a:t>
            </a:fld>
            <a:endParaRPr lang="fr-FR" dirty="0"/>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829181"/>
            <a:ext cx="3038475" cy="46562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FBA8D9B-71D9-4A7B-BE07-1B7244D46708}" type="slidenum">
              <a:rPr lang="en-US" altLang="en-US"/>
              <a:pPr/>
              <a:t>‹#›</a:t>
            </a:fld>
            <a:endParaRPr lang="fr-FR" altLang="en-US" dirty="0"/>
          </a:p>
        </p:txBody>
      </p:sp>
    </p:spTree>
    <p:extLst>
      <p:ext uri="{BB962C8B-B14F-4D97-AF65-F5344CB8AC3E}">
        <p14:creationId xmlns:p14="http://schemas.microsoft.com/office/powerpoint/2010/main" val="293880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8" y="1"/>
            <a:ext cx="3038475" cy="465621"/>
          </a:xfrm>
          <a:prstGeom prst="rect">
            <a:avLst/>
          </a:prstGeom>
        </p:spPr>
        <p:txBody>
          <a:bodyPr vert="horz" wrap="square" lIns="92446" tIns="46223" rIns="92446" bIns="46223" numCol="1" anchor="t" anchorCtr="0" compatLnSpc="1">
            <a:prstTxWarp prst="textNoShape">
              <a:avLst/>
            </a:prstTxWarp>
          </a:bodyPr>
          <a:lstStyle>
            <a:lvl1pPr algn="r">
              <a:defRPr sz="1200" smtClean="0">
                <a:latin typeface="Calibri" pitchFamily="34" charset="0"/>
              </a:defRPr>
            </a:lvl1pPr>
          </a:lstStyle>
          <a:p>
            <a:pPr>
              <a:defRPr/>
            </a:pPr>
            <a:fld id="{650E5A6F-92FD-4175-992C-CA3DDCA6AD3A}" type="datetimeFigureOut">
              <a:rPr lang="en-US"/>
              <a:pPr>
                <a:defRPr/>
              </a:pPr>
              <a:t>12/7/2017</a:t>
            </a:fld>
            <a:endParaRPr lang="fr-FR"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676" y="4416191"/>
            <a:ext cx="5607050" cy="41825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181"/>
            <a:ext cx="3038475" cy="465621"/>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181"/>
            <a:ext cx="3038475" cy="465621"/>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anose="020F0502020204030204" pitchFamily="34" charset="0"/>
              </a:defRPr>
            </a:lvl1pPr>
          </a:lstStyle>
          <a:p>
            <a:fld id="{D0DBD422-9EB0-4323-BF6E-DCF786888576}" type="slidenum">
              <a:rPr lang="en-US" altLang="en-US"/>
              <a:pPr/>
              <a:t>‹#›</a:t>
            </a:fld>
            <a:endParaRPr lang="fr-FR" altLang="en-US" dirty="0"/>
          </a:p>
        </p:txBody>
      </p:sp>
    </p:spTree>
    <p:extLst>
      <p:ext uri="{BB962C8B-B14F-4D97-AF65-F5344CB8AC3E}">
        <p14:creationId xmlns:p14="http://schemas.microsoft.com/office/powerpoint/2010/main" val="3091109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a:t>
            </a:fld>
            <a:endParaRPr lang="fr-FR" altLang="en-US" dirty="0"/>
          </a:p>
        </p:txBody>
      </p:sp>
    </p:spTree>
    <p:extLst>
      <p:ext uri="{BB962C8B-B14F-4D97-AF65-F5344CB8AC3E}">
        <p14:creationId xmlns:p14="http://schemas.microsoft.com/office/powerpoint/2010/main" val="407002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dirty="0" smtClean="0"/>
              <a:t>Examinons comment l’EMS s’intègre dans les activités de service et dans la Structure mondiale d'action. En tant nouvelle pièce de la division Activités de service, l’Équipe mondiale du service (EMS) travaillera avec les départements Développement des programmes et Leos pour positionner le service au premier plan de notre organisation. Chaque département de la division Activités de service travaillera ensemble dans des rôles complémentaires pour atteindre nos objectifs. </a:t>
            </a:r>
          </a:p>
          <a:p>
            <a:endParaRPr lang="fr-FR" baseline="0" dirty="0"/>
          </a:p>
          <a:p>
            <a:r>
              <a:rPr lang="fr-FR" dirty="0" smtClean="0"/>
              <a:t>Considérons Développement des programmes comme le </a:t>
            </a:r>
            <a:r>
              <a:rPr lang="fr-FR" b="1" baseline="0" dirty="0"/>
              <a:t>Think tank</a:t>
            </a:r>
            <a:r>
              <a:rPr lang="fr-FR" b="0" baseline="0" dirty="0"/>
              <a:t>: Recherche et développement de programmes et modèles de service, conception d’outils pour soutenir la mise en œuvre de projets, développement de programmes pilotes pour tester de nouvelles </a:t>
            </a:r>
            <a:r>
              <a:rPr lang="fr-FR" dirty="0" smtClean="0"/>
              <a:t>initiatives. L’EMS a un rôle de </a:t>
            </a:r>
            <a:r>
              <a:rPr lang="fr-FR" b="1" baseline="0" dirty="0"/>
              <a:t>mobilisateur </a:t>
            </a:r>
            <a:r>
              <a:rPr lang="fr-FR" b="0" baseline="0" dirty="0"/>
              <a:t>: stimuler les Lions à mettre en œuvre des actions concrètes de terrain, recueillir et analyser le feedback sur les besoins et les opportunités de service dans chaque région constitutionnelle</a:t>
            </a:r>
            <a:r>
              <a:rPr lang="fr-FR" dirty="0" smtClean="0"/>
              <a:t>. Nous aurons un rôle fondamental à jouer pour nous assurer que l’EMS reçoive les données dont elle a besoin. Ces données seront utilisées pour améliorer et développer les programmes et ressources spécifiques à chaque région.</a:t>
            </a:r>
          </a:p>
          <a:p>
            <a:endParaRPr lang="fr-FR" baseline="0" dirty="0"/>
          </a:p>
          <a:p>
            <a:r>
              <a:rPr lang="fr-FR" dirty="0" smtClean="0"/>
              <a:t>En dehors de la Division Activités de service, l’Équipe mondiale du Service (EMS) travaillera avec l’Équipe mondiale de l’Effectif (EME) et l’Équipe mondiale du Leadership (EML). La réunion de l'équipe mondiale du leadership (EML), de l'équipe mondiale de l'effectif (EME) et de l'équipe mondiale du Service (EMS) au sein de la Structure mondiale d'action crée une synergie des trois axes du Lions : leadership, effectif et service.</a:t>
            </a:r>
          </a:p>
          <a:p>
            <a:endParaRPr lang="fr-FR" baseline="0" dirty="0"/>
          </a:p>
          <a:p>
            <a:r>
              <a:rPr lang="fr-FR" dirty="0" smtClean="0"/>
              <a:t>L’EMS travaillera aussi avec la Fondation Lions afin d’accroitre les ressources pour les projets de service, d’apporter plus de visibilité à notre organisation et à notre Fondation et de fournir un soutien aux Lions demandant des subventions, depuis l’évaluation des besoins, l’envoi de rapports intermédiaires, les visites de sites jusqu’au rapport final. Nous voulons que les Lions soient conscients du travail réalisé par la Fondation et nous devons faire passer le message autour de nous.</a:t>
            </a:r>
            <a:endParaRPr lang="fr-F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10</a:t>
            </a:fld>
            <a:endParaRPr lang="fr-FR" altLang="en-US" dirty="0"/>
          </a:p>
        </p:txBody>
      </p:sp>
    </p:spTree>
    <p:extLst>
      <p:ext uri="{BB962C8B-B14F-4D97-AF65-F5344CB8AC3E}">
        <p14:creationId xmlns:p14="http://schemas.microsoft.com/office/powerpoint/2010/main" val="365413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i="0" baseline="0" dirty="0"/>
              <a:t>Illustration de la collaboration entre Structure mondiale d'action et la LCIF.</a:t>
            </a:r>
            <a:endParaRPr lang="fr-FR" i="0" dirty="0"/>
          </a:p>
          <a:p>
            <a:endParaRPr lang="fr-FR" dirty="0"/>
          </a:p>
        </p:txBody>
      </p:sp>
      <p:sp>
        <p:nvSpPr>
          <p:cNvPr id="4" name="Slide Number Placeholder 3"/>
          <p:cNvSpPr>
            <a:spLocks noGrp="1"/>
          </p:cNvSpPr>
          <p:nvPr>
            <p:ph type="sldNum" sz="quarter" idx="10"/>
          </p:nvPr>
        </p:nvSpPr>
        <p:spPr/>
        <p:txBody>
          <a:bodyPr/>
          <a:lstStyle/>
          <a:p>
            <a:fld id="{E5C71B69-8B32-4D0C-B099-2760A7644D55}" type="slidenum">
              <a:rPr lang="en-US" smtClean="0"/>
              <a:t>11</a:t>
            </a:fld>
            <a:endParaRPr lang="fr-FR" dirty="0"/>
          </a:p>
        </p:txBody>
      </p:sp>
    </p:spTree>
    <p:extLst>
      <p:ext uri="{BB962C8B-B14F-4D97-AF65-F5344CB8AC3E}">
        <p14:creationId xmlns:p14="http://schemas.microsoft.com/office/powerpoint/2010/main" val="374819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Examinons la relation SMA-LCIF. LCIF s’intègre par sa collaboration avec l’Équipe mondiale du Service (EMS) comme illustré ici.</a:t>
            </a:r>
            <a:endParaRPr lang="fr-FR" dirty="0"/>
          </a:p>
          <a:p>
            <a:endParaRPr lang="fr-FR" dirty="0"/>
          </a:p>
          <a:p>
            <a:r>
              <a:rPr lang="fr-FR" dirty="0" smtClean="0"/>
              <a:t>Les coordinateurs LCIF et les membres de l’EMS bénéficient de promouvoir le travail de l’autre. La LCIF soutient les activités de service des Lions qui peuvent recevoir des subventions de la LCIF pour leurs actions.  En mettant en avant cet aspect, la relation entre le service et le soutien financier à la Fondation est renforcée.</a:t>
            </a:r>
          </a:p>
          <a:p>
            <a:r>
              <a:rPr lang="fr-FR" dirty="0" smtClean="0"/>
              <a:t> </a:t>
            </a:r>
          </a:p>
          <a:p>
            <a:r>
              <a:rPr lang="fr-FR" dirty="0" smtClean="0"/>
              <a:t>Les membres de l’EMS et les coordinateurs LCIF serviront de leaders aux niveaux du club, du district et du district multiple. Une collaboration à chaque niveau permet la mise en place de plans intégrés pour atteindre de multiples objectifs.</a:t>
            </a:r>
          </a:p>
          <a:p>
            <a:endParaRPr lang="fr-FR" dirty="0"/>
          </a:p>
          <a:p>
            <a:r>
              <a:rPr lang="fr-FR" dirty="0" smtClean="0"/>
              <a:t>Au niveau régional et de la région constitutionnelle, où la LCIF n’a pas de coordinateur, </a:t>
            </a:r>
            <a:r>
              <a:rPr lang="fr-FR" b="1" dirty="0"/>
              <a:t>nous</a:t>
            </a:r>
            <a:r>
              <a:rPr lang="fr-FR" dirty="0" smtClean="0"/>
              <a:t> sommes responsable de promouvoir la Fondation auprès des membres.</a:t>
            </a:r>
          </a:p>
          <a:p>
            <a:endParaRPr lang="fr-FR" dirty="0"/>
          </a:p>
          <a:p>
            <a:r>
              <a:rPr lang="fr-FR" dirty="0" smtClean="0"/>
              <a:t>La LCIF établit des objectifs de collecte de fonds qui nous permettent de répondre aux demandes de fonds des Lions par l'intermédiaire de subventions.  Sans ce soutien financier de la LCIF, les Lions ne peuvent pas apporter de réponse aux besoins de grande échelle ou en cas de catastrophe inattendues.</a:t>
            </a:r>
            <a:endParaRPr lang="fr-FR" i="1" dirty="0"/>
          </a:p>
          <a:p>
            <a:endParaRPr lang="fr-F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12</a:t>
            </a:fld>
            <a:endParaRPr lang="fr-FR" altLang="en-US" dirty="0"/>
          </a:p>
        </p:txBody>
      </p:sp>
    </p:spTree>
    <p:extLst>
      <p:ext uri="{BB962C8B-B14F-4D97-AF65-F5344CB8AC3E}">
        <p14:creationId xmlns:p14="http://schemas.microsoft.com/office/powerpoint/2010/main" val="250325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rPr>
              <a:t>Ce que la coopération EMS-LCIF doit permettre :</a:t>
            </a:r>
          </a:p>
          <a:p>
            <a:endParaRPr lang="fr-FR" sz="1200" kern="1200" dirty="0">
              <a:solidFill>
                <a:schemeClr val="tx1"/>
              </a:solidFill>
              <a:effectLst/>
            </a:endParaRPr>
          </a:p>
          <a:p>
            <a:pPr marL="171450" indent="-171450">
              <a:buFontTx/>
              <a:buChar char="-"/>
            </a:pPr>
            <a:r>
              <a:rPr lang="fr-FR" sz="1200" kern="1200" dirty="0">
                <a:solidFill>
                  <a:schemeClr val="tx1"/>
                </a:solidFill>
                <a:effectLst/>
              </a:rPr>
              <a:t>Nous et les coordinateurs EMS de district/district multiple</a:t>
            </a:r>
            <a:r>
              <a:rPr lang="fr-FR" dirty="0" smtClean="0"/>
              <a:t> </a:t>
            </a:r>
            <a:r>
              <a:rPr lang="fr-FR" sz="1200" b="1" kern="1200" dirty="0">
                <a:solidFill>
                  <a:schemeClr val="tx1"/>
                </a:solidFill>
                <a:effectLst/>
              </a:rPr>
              <a:t>identifierons les projets</a:t>
            </a:r>
            <a:r>
              <a:rPr lang="fr-FR" sz="1200" kern="1200" dirty="0">
                <a:solidFill>
                  <a:schemeClr val="tx1"/>
                </a:solidFill>
                <a:effectLst/>
              </a:rPr>
              <a:t> ayant besoin et pouvant bénéficier de financement et les aideront dans la totalité du cycle de subvention. Cela inclut la compréhension de chaque étape du cycle, de l'évaluation des besoins au rapport final.</a:t>
            </a:r>
          </a:p>
          <a:p>
            <a:pPr marL="171450" indent="-171450">
              <a:buFontTx/>
              <a:buChar char="-"/>
            </a:pPr>
            <a:r>
              <a:rPr lang="fr-FR" sz="1200" kern="1200" dirty="0">
                <a:solidFill>
                  <a:schemeClr val="tx1"/>
                </a:solidFill>
                <a:effectLst/>
              </a:rPr>
              <a:t>Nous devons aussi </a:t>
            </a:r>
            <a:r>
              <a:rPr lang="fr-FR" sz="1200" b="1" kern="1200" dirty="0">
                <a:solidFill>
                  <a:schemeClr val="tx1"/>
                </a:solidFill>
                <a:effectLst/>
              </a:rPr>
              <a:t>encourager</a:t>
            </a:r>
            <a:r>
              <a:rPr lang="fr-FR" sz="1200" kern="1200" dirty="0">
                <a:solidFill>
                  <a:schemeClr val="tx1"/>
                </a:solidFill>
                <a:effectLst/>
              </a:rPr>
              <a:t> les Lions à contribuer à leur Fondation et les inspirer à </a:t>
            </a:r>
            <a:r>
              <a:rPr lang="fr-FR" sz="1200" b="1" kern="1200" baseline="0" dirty="0">
                <a:solidFill>
                  <a:schemeClr val="tx1"/>
                </a:solidFill>
                <a:effectLst/>
              </a:rPr>
              <a:t>parler de l’action de la LCIF.</a:t>
            </a:r>
            <a:endParaRPr lang="fr-FR" sz="1200" b="1" kern="1200" dirty="0">
              <a:solidFill>
                <a:schemeClr val="tx1"/>
              </a:solidFill>
              <a:effectLst/>
            </a:endParaRPr>
          </a:p>
          <a:p>
            <a:endParaRPr lang="fr-FR" sz="1200" kern="1200" dirty="0">
              <a:solidFill>
                <a:schemeClr val="tx1"/>
              </a:solidFill>
              <a:effectLst/>
            </a:endParaRPr>
          </a:p>
          <a:p>
            <a:pPr marL="171450" indent="-171450">
              <a:buFontTx/>
              <a:buChar char="-"/>
            </a:pPr>
            <a:r>
              <a:rPr lang="fr-FR" sz="1200" kern="1200" dirty="0">
                <a:solidFill>
                  <a:schemeClr val="tx1"/>
                </a:solidFill>
                <a:effectLst/>
              </a:rPr>
              <a:t>La LCIF peut apporter de nombreuses ressources en soutien de projets, et particulièrement des </a:t>
            </a:r>
            <a:r>
              <a:rPr lang="fr-FR" sz="1200" b="1" kern="1200" baseline="0" dirty="0">
                <a:solidFill>
                  <a:schemeClr val="tx1"/>
                </a:solidFill>
                <a:effectLst/>
              </a:rPr>
              <a:t>subventions</a:t>
            </a:r>
            <a:r>
              <a:rPr lang="fr-FR" sz="1200" b="0" kern="1200" baseline="0" dirty="0">
                <a:solidFill>
                  <a:schemeClr val="tx1"/>
                </a:solidFill>
                <a:effectLst/>
              </a:rPr>
              <a:t>.</a:t>
            </a:r>
          </a:p>
          <a:p>
            <a:pPr marL="171450" indent="-171450">
              <a:buFontTx/>
              <a:buChar char="-"/>
            </a:pPr>
            <a:r>
              <a:rPr lang="fr-FR" sz="1200" kern="1200" dirty="0">
                <a:solidFill>
                  <a:schemeClr val="tx1"/>
                </a:solidFill>
                <a:effectLst/>
              </a:rPr>
              <a:t>La LCIF peut </a:t>
            </a:r>
            <a:r>
              <a:rPr lang="fr-FR" sz="1200" b="1" kern="1200" dirty="0">
                <a:solidFill>
                  <a:schemeClr val="tx1"/>
                </a:solidFill>
                <a:effectLst/>
              </a:rPr>
              <a:t>améliorer la visibilité</a:t>
            </a:r>
            <a:r>
              <a:rPr lang="fr-FR" dirty="0" smtClean="0"/>
              <a:t> </a:t>
            </a:r>
            <a:r>
              <a:rPr lang="fr-FR" sz="1200" kern="1200" baseline="0" dirty="0">
                <a:solidFill>
                  <a:schemeClr val="tx1"/>
                </a:solidFill>
                <a:effectLst/>
              </a:rPr>
              <a:t>du service Lions et former des partenariats </a:t>
            </a:r>
            <a:endParaRPr lang="fr-FR" sz="1200" kern="1200" dirty="0">
              <a:solidFill>
                <a:schemeClr val="tx1"/>
              </a:solidFill>
              <a:effectLst/>
            </a:endParaRPr>
          </a:p>
          <a:p>
            <a:pPr marL="171450" indent="-171450">
              <a:buFontTx/>
              <a:buChar char="-"/>
            </a:pPr>
            <a:r>
              <a:rPr lang="fr-FR" sz="1200" kern="1200" dirty="0">
                <a:solidFill>
                  <a:schemeClr val="tx1"/>
                </a:solidFill>
                <a:effectLst/>
              </a:rPr>
              <a:t>Nous voulons développer </a:t>
            </a:r>
            <a:r>
              <a:rPr lang="fr-FR" sz="1200" b="1" kern="1200" dirty="0">
                <a:solidFill>
                  <a:schemeClr val="tx1"/>
                </a:solidFill>
                <a:effectLst/>
              </a:rPr>
              <a:t>l’expertise des Lions</a:t>
            </a:r>
            <a:r>
              <a:rPr lang="fr-FR" sz="1200" kern="1200" dirty="0">
                <a:solidFill>
                  <a:schemeClr val="tx1"/>
                </a:solidFill>
                <a:effectLst/>
              </a:rPr>
              <a:t> en terme de préparation aux catastrophes afin de leur permettre de pouvoir apporter un réponse efficace, réfléchie et dans les meilleurs délais en cas de catastrophes.</a:t>
            </a:r>
          </a:p>
          <a:p>
            <a:endParaRPr lang="fr-FR" dirty="0"/>
          </a:p>
          <a:p>
            <a:endParaRPr lang="fr-F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13</a:t>
            </a:fld>
            <a:endParaRPr lang="fr-FR" altLang="en-US" dirty="0"/>
          </a:p>
        </p:txBody>
      </p:sp>
    </p:spTree>
    <p:extLst>
      <p:ext uri="{BB962C8B-B14F-4D97-AF65-F5344CB8AC3E}">
        <p14:creationId xmlns:p14="http://schemas.microsoft.com/office/powerpoint/2010/main" val="279418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L’EMS a établi des objectifs concrets et une stratégie pour les atteindre. </a:t>
            </a:r>
            <a:endParaRPr lang="fr-F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14</a:t>
            </a:fld>
            <a:endParaRPr lang="fr-FR" altLang="en-US" dirty="0"/>
          </a:p>
        </p:txBody>
      </p:sp>
    </p:spTree>
    <p:extLst>
      <p:ext uri="{BB962C8B-B14F-4D97-AF65-F5344CB8AC3E}">
        <p14:creationId xmlns:p14="http://schemas.microsoft.com/office/powerpoint/2010/main" val="331074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dirty="0" smtClean="0"/>
              <a:t>Pour atteindre notre objectif ambitieux de servir 200 millions de personnes par an et de maximiser l’impact de notre action, une des objectifs ont été fixés à l’EMS : Objectifs identifiés pour LA PREMIERE ANNEE :</a:t>
            </a:r>
          </a:p>
          <a:p>
            <a:endParaRPr lang="fr-FR" baseline="0" dirty="0"/>
          </a:p>
          <a:p>
            <a:r>
              <a:rPr lang="fr-FR" dirty="0" smtClean="0"/>
              <a:t>Augmentation de 5 % du nombre d’actions de service mises en œuvre</a:t>
            </a:r>
          </a:p>
          <a:p>
            <a:r>
              <a:rPr lang="fr-FR" dirty="0" smtClean="0"/>
              <a:t>Augmentation de 5 % du nombre d’actions de service signalées sur MyLCI</a:t>
            </a:r>
          </a:p>
          <a:p>
            <a:r>
              <a:rPr lang="fr-FR" dirty="0" smtClean="0"/>
              <a:t>Augmentation de 7 % du nombre d’actions de service dans le domaine du diabète</a:t>
            </a:r>
          </a:p>
          <a:p>
            <a:r>
              <a:rPr lang="fr-FR" dirty="0" smtClean="0"/>
              <a:t>Encourager l’utilisation des applications du LCI</a:t>
            </a:r>
          </a:p>
          <a:p>
            <a:r>
              <a:rPr lang="fr-FR" dirty="0" smtClean="0"/>
              <a:t>Collaboration avec les coordinateurs LCIF de club</a:t>
            </a:r>
          </a:p>
          <a:p>
            <a:r>
              <a:rPr lang="fr-FR" dirty="0" smtClean="0"/>
              <a:t>Ces objectifs soutiennent l’objectif 2017-2018 du Président Aggarwal de servir 150 millions de personnes cette année.</a:t>
            </a:r>
          </a:p>
          <a:p>
            <a:endParaRPr lang="fr-FR" baseline="0" dirty="0"/>
          </a:p>
          <a:p>
            <a:r>
              <a:rPr lang="fr-FR" dirty="0" smtClean="0"/>
              <a:t>D’autres stratégies sont en développement pour atteindre les objectifs suivants :</a:t>
            </a:r>
          </a:p>
          <a:p>
            <a:r>
              <a:rPr lang="fr-FR" dirty="0" smtClean="0"/>
              <a:t>Plus forte implication des jeunes dans le développement de projet</a:t>
            </a:r>
          </a:p>
          <a:p>
            <a:r>
              <a:rPr lang="fr-FR" dirty="0" smtClean="0"/>
              <a:t>Augmentation des partenariats avec les organisations et entreprises locales</a:t>
            </a:r>
          </a:p>
          <a:p>
            <a:endParaRPr lang="fr-FR" baseline="0" dirty="0"/>
          </a:p>
          <a:p>
            <a:r>
              <a:rPr lang="fr-FR" dirty="0" smtClean="0"/>
              <a:t>Dans les années à venir, la formulation d’objectif spécifique se fera au niveau du district. Le coordinateur EMS de district étudiera en profondeur les besoins et les opportunités de service dans son district, les communiquera à la structure et recevra en retour un soutien plus adapté de notre part et de la part du personnel EMS au siège du LCI. En résumé, notre principale priorité est de construire l’EMS de l’avenir, </a:t>
            </a:r>
            <a:r>
              <a:rPr lang="fr-FR" b="1" baseline="0" dirty="0"/>
              <a:t>l’EMS dont nous avons besoin</a:t>
            </a:r>
            <a:r>
              <a:rPr lang="fr-FR" b="0" baseline="0" dirty="0"/>
              <a:t>. Afin de créer une équipe soudée, qui réussit, et à même de soutenir au mieux les Lions dans nos régions, nous devons travailler avec les spécialistes EMS en tant que collègues et obtenir leur avis régulièrement pendant cette année pilote. </a:t>
            </a:r>
            <a:endParaRPr lang="fr-FR"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15</a:t>
            </a:fld>
            <a:endParaRPr lang="fr-FR" altLang="en-US" dirty="0"/>
          </a:p>
        </p:txBody>
      </p:sp>
    </p:spTree>
    <p:extLst>
      <p:ext uri="{BB962C8B-B14F-4D97-AF65-F5344CB8AC3E}">
        <p14:creationId xmlns:p14="http://schemas.microsoft.com/office/powerpoint/2010/main" val="36998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Le personnel de l’équipe EMS au siège du LCI est prête à travailler avec nous pour concevoir des ressources régionales spécifiques pour nous aider à atteindre nos objectifs. Les ressources disponibles et en développement sont pour les Lions à tous les niveaux. Le Centre de formation Lions propose des modules de formation pour les responsables de district et pour les Lions au niveau du club.</a:t>
            </a:r>
          </a:p>
          <a:p>
            <a:endParaRPr lang="fr-FR" baseline="0" dirty="0"/>
          </a:p>
          <a:p>
            <a:r>
              <a:rPr lang="fr-FR" dirty="0" smtClean="0"/>
              <a:t>Autres ressources disponibles : Ajout du diabète aux campagnes du Défi de service du centenaire pour 2017/2018, les projets commémoratifs du centenaire, les nombreux outils de formation des responsables comme le Centre de formation Lions, les webinaires, les Instituts régionaux et les séminaires.</a:t>
            </a:r>
          </a:p>
          <a:p>
            <a:endParaRPr lang="fr-FR" baseline="0" dirty="0"/>
          </a:p>
          <a:p>
            <a:r>
              <a:rPr lang="fr-FR" dirty="0" smtClean="0"/>
              <a:t>Rapports disponibles  sur MyLCI : En fonction du poste de responsables, nous pouvons consulter l’activité des clubs. Il est aussi possible de voir le type d'activité signalée par les clubs ainsi que la liste des clubs qui n’ont pas encore signalé leurs activités de service.  Nous avons une liste détaillée de tous les rapports disponibles pour chaque  niveau.</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16</a:t>
            </a:fld>
            <a:endParaRPr lang="fr-FR" altLang="en-US" dirty="0"/>
          </a:p>
        </p:txBody>
      </p:sp>
    </p:spTree>
    <p:extLst>
      <p:ext uri="{BB962C8B-B14F-4D97-AF65-F5344CB8AC3E}">
        <p14:creationId xmlns:p14="http://schemas.microsoft.com/office/powerpoint/2010/main" val="179972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Une fiche proposant des idées de projets est aussi en cours de préparation. Elle vise à proposer aux Lions et Leos des idées de projets clé-en-main, à véritable impact et faciles à mettre en œuvre. Ces projets sont modifiables pour être adaptés aux besoins et demandes locales. Ils sont classés de niveau débutant à niveau avancé et adaptables dans toutes les régions. Le département Développement des programmes travaille en ce moment au développement d’un nouvel outil Plans/ébauches de projets qui permettra une préparation et une mise en œuvre des projets de façon plus efficace et adaptables aux besoins régionaux.</a:t>
            </a:r>
          </a:p>
          <a:p>
            <a:endParaRPr lang="fr-FR" baseline="0" dirty="0"/>
          </a:p>
          <a:p>
            <a:r>
              <a:rPr lang="fr-FR" dirty="0" smtClean="0"/>
              <a:t>Une communication avec nos spécialistes régionaux au siège est essentielle pour développer des ressources adaptées aux spécificités régionales. Cela inclut discuter avec les Lions, collecter des données, apporter un feedback aux spécialistes au fur et à mesure du développement de nouvelles ressources deviennent disponibles.</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17</a:t>
            </a:fld>
            <a:endParaRPr lang="fr-FR" altLang="en-US" dirty="0"/>
          </a:p>
        </p:txBody>
      </p:sp>
    </p:spTree>
    <p:extLst>
      <p:ext uri="{BB962C8B-B14F-4D97-AF65-F5344CB8AC3E}">
        <p14:creationId xmlns:p14="http://schemas.microsoft.com/office/powerpoint/2010/main" val="112995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coordinateurs Structure mondiale d’action/Service de district/district disposeront bientôt d’un budget de fonctionnement. Il peut être utiliser pour couvrir certaines dépenses encourues dans le cadre de leurs responsabilités : services de webinaires, frais liés à la formation, déplacement dans le cadre d’activités de service, participation aux réunions de district.</a:t>
            </a:r>
          </a:p>
          <a:p>
            <a:endParaRPr lang="fr-FR" baseline="0" dirty="0"/>
          </a:p>
          <a:p>
            <a:r>
              <a:rPr lang="fr-FR" dirty="0" smtClean="0"/>
              <a:t>Les coordinateurs EMS de DM pourront recevoir un budget de 600 USD, et les coordinateur EMS de D, 250 USD une fois que toutes les exigences requises ont été satisfaites. </a:t>
            </a:r>
          </a:p>
          <a:p>
            <a:endParaRPr lang="fr-FR" baseline="0" dirty="0"/>
          </a:p>
          <a:p>
            <a:pPr marL="0" indent="0">
              <a:buNone/>
            </a:pPr>
            <a:endParaRPr lang="fr-FR" baseline="0" dirty="0"/>
          </a:p>
          <a:p>
            <a:pPr marL="0" indent="0">
              <a:buNone/>
            </a:pPr>
            <a:endParaRPr lang="fr-F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18</a:t>
            </a:fld>
            <a:endParaRPr lang="fr-FR" altLang="en-US" dirty="0"/>
          </a:p>
        </p:txBody>
      </p:sp>
    </p:spTree>
    <p:extLst>
      <p:ext uri="{BB962C8B-B14F-4D97-AF65-F5344CB8AC3E}">
        <p14:creationId xmlns:p14="http://schemas.microsoft.com/office/powerpoint/2010/main" val="306571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Afin de recevoir leur budget de fonctionnement, les coordinateurs de district/district multiple doivent remplir les conditions suivantes :</a:t>
            </a:r>
          </a:p>
          <a:p>
            <a:endParaRPr lang="fr-FR" baseline="0" dirty="0"/>
          </a:p>
          <a:p>
            <a:pPr marL="228600" indent="-228600">
              <a:buAutoNum type="arabicPeriod"/>
            </a:pPr>
            <a:r>
              <a:rPr lang="fr-FR" dirty="0" smtClean="0"/>
              <a:t>Fournir un plan de développement spécifique au service Cela s’effectuera par le biais de la page web Structure mondiale d'action - Plans de développement et rapports  </a:t>
            </a:r>
          </a:p>
          <a:p>
            <a:pPr marL="228600" indent="-228600">
              <a:buAutoNum type="arabicPeriod"/>
            </a:pPr>
            <a:r>
              <a:rPr lang="fr-FR" dirty="0" smtClean="0"/>
              <a:t>Suivre 2 modules de formation sur le Centre de formation Lions. La liste des modules suggérés sera disponible prochainement. Bien que non obligatoire, il est aussi fortement recommandé à tous les responsables régionaux de se familiariser avec ce matériel pédagogique. </a:t>
            </a:r>
          </a:p>
          <a:p>
            <a:pPr marL="228600" indent="-228600">
              <a:buAutoNum type="arabicPeriod"/>
            </a:pPr>
            <a:r>
              <a:rPr lang="fr-FR" dirty="0" smtClean="0"/>
              <a:t>Les coordinateurs doivent envoyer un formulaire d’allocation budgétaire de district/district multiple au personnel EMS au siège à gst@lionsclubs.org</a:t>
            </a:r>
          </a:p>
          <a:p>
            <a:pPr marL="0" indent="0">
              <a:buNone/>
            </a:pPr>
            <a:endParaRPr lang="fr-FR" baseline="0" dirty="0"/>
          </a:p>
          <a:p>
            <a:endParaRPr lang="fr-F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19</a:t>
            </a:fld>
            <a:endParaRPr lang="fr-FR" altLang="en-US" dirty="0"/>
          </a:p>
        </p:txBody>
      </p:sp>
    </p:spTree>
    <p:extLst>
      <p:ext uri="{BB962C8B-B14F-4D97-AF65-F5344CB8AC3E}">
        <p14:creationId xmlns:p14="http://schemas.microsoft.com/office/powerpoint/2010/main" val="404648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j-lt"/>
              </a:rPr>
              <a:t>Nous sommes une organisation mondiale dont l’axe de travail est de servir les autres  Nous sommes les leaders mondiaux du service humanitaire.  Alors que nous entamons notre nouveau siècle de service, le monde entier a besoin que les Lions passent à l’</a:t>
            </a:r>
            <a:r>
              <a:rPr kumimoji="0" lang="fr-FR" sz="1100" b="1" i="0" u="none" strike="noStrike" kern="1200" cap="none" spc="0" normalizeH="0" baseline="0" noProof="0" dirty="0">
                <a:ln>
                  <a:noFill/>
                </a:ln>
                <a:solidFill>
                  <a:prstClr val="black"/>
                </a:solidFill>
                <a:effectLst/>
                <a:uLnTx/>
                <a:uFillTx/>
                <a:latin typeface="+mj-lt"/>
              </a:rPr>
              <a:t>ACTION</a:t>
            </a:r>
            <a:r>
              <a:rPr kumimoji="0" lang="fr-FR" sz="1100" b="0" i="0" u="none" strike="noStrike" kern="1200" cap="none" spc="0" normalizeH="0" baseline="0" noProof="0" dirty="0">
                <a:ln>
                  <a:noFill/>
                </a:ln>
                <a:solidFill>
                  <a:prstClr val="black"/>
                </a:solidFill>
                <a:effectLst/>
                <a:uLnTx/>
                <a:uFillTx/>
                <a:latin typeface="+mj-lt"/>
              </a:rPr>
              <a:t>!  Une action en faveur pour : </a:t>
            </a:r>
            <a:r>
              <a:rPr kumimoji="0" lang="fr-FR" sz="1100" b="1" i="0" u="none" strike="noStrike" kern="1200" cap="none" spc="0" normalizeH="0" baseline="0" noProof="0" dirty="0">
                <a:ln>
                  <a:noFill/>
                </a:ln>
                <a:solidFill>
                  <a:srgbClr val="1C2753"/>
                </a:solidFill>
                <a:effectLst/>
                <a:uLnTx/>
                <a:uFillTx/>
                <a:latin typeface="+mj-lt"/>
              </a:rPr>
              <a:t>Promouvoir la vision qu’un jour les Lions et les Leos pourront répondre à chaque besoin dans le monde.</a:t>
            </a: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mj-lt"/>
              <a:ea typeface="+mn-ea"/>
              <a:cs typeface="+mn-cs"/>
            </a:endParaRPr>
          </a:p>
          <a:p>
            <a:r>
              <a:rPr lang="fr-FR" sz="1100" kern="1200" dirty="0">
                <a:solidFill>
                  <a:schemeClr val="tx1"/>
                </a:solidFill>
                <a:effectLst/>
                <a:latin typeface="+mj-lt"/>
              </a:rPr>
              <a:t>La Structure mondiale d’action réunit l’Équipe mondiale du Leadership (EML), l’Équipe mondiale de l’Effectif (EME) et la nouvelle Équipe mondiale du Service (EMS). Au côté de la Fondation du Lions Clubs International, cette structure mondiale unifiera les Lions pour mettre en action notre devise Nous servons. La Structure mondiale d’action créée une nouvelle approche unifiée du service, du leadership et du développement de l’effectif à tous les niveaux de l'association. </a:t>
            </a:r>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a:t>
            </a:fld>
            <a:endParaRPr lang="fr-FR" dirty="0">
              <a:solidFill>
                <a:prstClr val="black"/>
              </a:solidFill>
            </a:endParaRPr>
          </a:p>
        </p:txBody>
      </p:sp>
    </p:spTree>
    <p:extLst>
      <p:ext uri="{BB962C8B-B14F-4D97-AF65-F5344CB8AC3E}">
        <p14:creationId xmlns:p14="http://schemas.microsoft.com/office/powerpoint/2010/main" val="162999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Voici quelques idées de projet tirées de la ressource citées plus haut.</a:t>
            </a:r>
          </a:p>
          <a:p>
            <a:endParaRPr lang="fr-FR" baseline="0" dirty="0"/>
          </a:p>
          <a:p>
            <a:r>
              <a:rPr lang="fr-FR" dirty="0" smtClean="0"/>
              <a:t>Toutes ces idées de projet ont été mises en place avec succès dans différents pays.  Ce ne sont que des suggestions qui doivent être adaptées aux situations locales et aux ressources disponibles. </a:t>
            </a:r>
            <a:endParaRPr lang="fr-FR"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20</a:t>
            </a:fld>
            <a:endParaRPr lang="fr-FR" altLang="en-US" dirty="0"/>
          </a:p>
        </p:txBody>
      </p:sp>
    </p:spTree>
    <p:extLst>
      <p:ext uri="{BB962C8B-B14F-4D97-AF65-F5344CB8AC3E}">
        <p14:creationId xmlns:p14="http://schemas.microsoft.com/office/powerpoint/2010/main" val="353913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 PIP Tam nous a demandé de passer immédiatement à l’action. Bougeons nous et encourageons les Lions à s’impliquer dans les journées ou campagnes de service en conjonction avec la dernière année de célébration de notre centenaire. Journée mondiale du diabète le 14 novembre Encourageons les Lions à s’impliquer ou à monter des actions dans le domaine du diabète. Nous poursuivons les Semaines mondiales du service pour chaque campagne du Défi de service du centenaire. Contactez votre spécialiste régional au LCI si vous avez besoin d’aide ou d’idées de projets.</a:t>
            </a:r>
          </a:p>
          <a:p>
            <a:endParaRPr lang="fr-FR"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21</a:t>
            </a:fld>
            <a:endParaRPr lang="fr-FR" altLang="en-US" dirty="0"/>
          </a:p>
        </p:txBody>
      </p:sp>
    </p:spTree>
    <p:extLst>
      <p:ext uri="{BB962C8B-B14F-4D97-AF65-F5344CB8AC3E}">
        <p14:creationId xmlns:p14="http://schemas.microsoft.com/office/powerpoint/2010/main" val="230141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6" y="4416191"/>
            <a:ext cx="5607050" cy="4412990"/>
          </a:xfrm>
        </p:spPr>
        <p:txBody>
          <a:bodyPr>
            <a:noAutofit/>
          </a:bodyPr>
          <a:lstStyle/>
          <a:p>
            <a:r>
              <a:rPr lang="fr-FR" sz="1000" dirty="0" smtClean="0"/>
              <a:t>Nous comptons sur vous pour diffuser le message et les objectifs de l’EMS aux Lions. Afin d’atteindre nos objectifs, il est vital que nous disposions tous d’informations correctes et cohérentes à partager avec les Lions.</a:t>
            </a:r>
          </a:p>
          <a:p>
            <a:endParaRPr lang="fr-FR" sz="1000" baseline="0" dirty="0"/>
          </a:p>
          <a:p>
            <a:r>
              <a:rPr lang="fr-FR" sz="1000" dirty="0" smtClean="0"/>
              <a:t>Points à retenir : Nous voulons :</a:t>
            </a:r>
          </a:p>
          <a:p>
            <a:r>
              <a:rPr lang="fr-FR" sz="1000" dirty="0" smtClean="0"/>
              <a:t>- donner plus de valeur à la mise en œuvre d’activités de service concrètes afin d’atteindre notre nouvel objectif de service</a:t>
            </a:r>
          </a:p>
          <a:p>
            <a:r>
              <a:rPr lang="fr-FR" sz="1000" dirty="0" smtClean="0"/>
              <a:t>- atteindre un meilleur taux de signalement des activités dans chaque région. Nous ne pouvons pas juger de l’impact global de notre action si à la base les Lions ne signalent pas leurs activités et leur impact sur MyLCI.</a:t>
            </a:r>
          </a:p>
          <a:p>
            <a:r>
              <a:rPr lang="fr-FR" sz="1000" dirty="0" smtClean="0"/>
              <a:t> - améliorer l’efficacité dans le développement de projets Cela signifie planifier de façon efficace des projets simples, standards, clés en main et à un plus fort impact en utilisant les ressources et outils disponibles. </a:t>
            </a:r>
          </a:p>
          <a:p>
            <a:r>
              <a:rPr lang="fr-FR" sz="1000" dirty="0" smtClean="0"/>
              <a:t>- coopérer avec l’EME, l’EML et la LCIF.</a:t>
            </a:r>
          </a:p>
          <a:p>
            <a:r>
              <a:rPr lang="fr-FR" sz="1000" dirty="0" smtClean="0"/>
              <a:t>- travailler avec les spécialistes régionaux au LCI pour construire l’EMS dont nous avons besoin. </a:t>
            </a:r>
          </a:p>
          <a:p>
            <a:endParaRPr lang="fr-FR"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000" dirty="0" smtClean="0"/>
              <a:t>Ce dernier point est essentiel dans la première année de la Structure mondiale d’action. Cela signifie utiliser vos connaissances régionales et communiquer régulièrement avec les spécialistes régionaux au LCI. Outre les spécialistes régionaux, vous pouvez vous appuyer sur le département Développement des programmes. Nos spécialistes sont les passerelles entre nous et le développement et  ensemble nous porterons le service au premier plan de notre organisation.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000" dirty="0" smtClean="0"/>
              <a:t>Le LCI est là pour nous aider et nous devons travailler ensemble pour atteindre nos objectifs et améliorer l’impact de notre service dans tous les domaines. Dans cette optique, nous vous demandons de répondre à une enquête destinée à évaluer les points forts et les besoins spécifiques dans chaque région. Cette enquête sera envoyée plus tard aux coordinateurs de district/district multiple. Encouragez vos coordinateurs EMS à y répondre pour permettre au LCi de concevoir des outils adaptés à nos besoins.</a:t>
            </a:r>
            <a:endParaRPr lang="fr-FR" sz="100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22</a:t>
            </a:fld>
            <a:endParaRPr lang="fr-FR" altLang="en-US" dirty="0"/>
          </a:p>
        </p:txBody>
      </p:sp>
    </p:spTree>
    <p:extLst>
      <p:ext uri="{BB962C8B-B14F-4D97-AF65-F5344CB8AC3E}">
        <p14:creationId xmlns:p14="http://schemas.microsoft.com/office/powerpoint/2010/main" val="46475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Agissons maintenant. </a:t>
            </a:r>
          </a:p>
          <a:p>
            <a:r>
              <a:rPr lang="fr-FR" dirty="0" smtClean="0"/>
              <a:t>Montrons au monde que nous sommes </a:t>
            </a:r>
            <a:r>
              <a:rPr lang="fr-FR" smtClean="0"/>
              <a:t>concernés.</a:t>
            </a:r>
          </a:p>
          <a:p>
            <a:r>
              <a:rPr lang="fr-FR" smtClean="0"/>
              <a:t>Montrons </a:t>
            </a:r>
            <a:r>
              <a:rPr lang="fr-FR" dirty="0" smtClean="0"/>
              <a:t>au monde que nous sommes prêts à nous retrousser les manches et à résoudre les problèmes.</a:t>
            </a:r>
          </a:p>
          <a:p>
            <a:endParaRPr lang="fr-FR" baseline="0"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23</a:t>
            </a:fld>
            <a:endParaRPr lang="fr-FR" dirty="0">
              <a:solidFill>
                <a:prstClr val="black"/>
              </a:solidFill>
            </a:endParaRPr>
          </a:p>
        </p:txBody>
      </p:sp>
    </p:spTree>
    <p:extLst>
      <p:ext uri="{BB962C8B-B14F-4D97-AF65-F5344CB8AC3E}">
        <p14:creationId xmlns:p14="http://schemas.microsoft.com/office/powerpoint/2010/main" val="55091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3</a:t>
            </a:fld>
            <a:endParaRPr lang="fr-FR" dirty="0">
              <a:solidFill>
                <a:prstClr val="black"/>
              </a:solidFill>
            </a:endParaRPr>
          </a:p>
        </p:txBody>
      </p:sp>
    </p:spTree>
    <p:extLst>
      <p:ext uri="{BB962C8B-B14F-4D97-AF65-F5344CB8AC3E}">
        <p14:creationId xmlns:p14="http://schemas.microsoft.com/office/powerpoint/2010/main" val="326821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l’EML est chargé d’identifier de nouveaux leaders Lions et de les former. Les responsabilités principales sont : </a:t>
            </a:r>
          </a:p>
          <a:p>
            <a:endParaRPr lang="fr-FR" baseline="0" dirty="0" smtClean="0"/>
          </a:p>
          <a:p>
            <a:pPr lvl="0"/>
            <a:r>
              <a:rPr lang="fr-FR" dirty="0" smtClean="0"/>
              <a:t>Promouvoir les opportunités de formation des responsables pour tous les membres </a:t>
            </a:r>
            <a:endParaRPr lang="fr-FR" sz="1300" dirty="0"/>
          </a:p>
          <a:p>
            <a:pPr lvl="0"/>
            <a:r>
              <a:rPr lang="fr-FR" dirty="0" smtClean="0"/>
              <a:t>Augmenter de 10 % le nombre de Lions participant aux réunions de formation des responsables.</a:t>
            </a:r>
            <a:endParaRPr lang="fr-FR" sz="1300" dirty="0"/>
          </a:p>
          <a:p>
            <a:pPr lvl="0"/>
            <a:r>
              <a:rPr lang="fr-FR" dirty="0" smtClean="0"/>
              <a:t>Identifier et préparer de nouveaux leaders</a:t>
            </a:r>
            <a:endParaRPr lang="fr-FR" sz="1300" dirty="0"/>
          </a:p>
          <a:p>
            <a:pPr lvl="0"/>
            <a:r>
              <a:rPr lang="fr-FR" dirty="0" smtClean="0"/>
              <a:t>S’assurer que les formations suivantes sont organisées au niveau du DM ou du district :</a:t>
            </a:r>
            <a:r>
              <a:rPr lang="en-US" dirty="0" smtClean="0"/>
              <a:t>
</a:t>
            </a:r>
            <a:r>
              <a:rPr dirty="0"/>
              <a:t/>
            </a:r>
            <a:br>
              <a:rPr dirty="0"/>
            </a:br>
            <a:r>
              <a:rPr lang="fr-FR" dirty="0" smtClean="0"/>
              <a:t>Formation des officiels de club</a:t>
            </a:r>
            <a:r>
              <a:rPr lang="en-US" dirty="0" smtClean="0"/>
              <a:t>
</a:t>
            </a:r>
            <a:r>
              <a:rPr dirty="0"/>
              <a:t/>
            </a:r>
            <a:br>
              <a:rPr dirty="0"/>
            </a:br>
            <a:r>
              <a:rPr lang="fr-FR" dirty="0" smtClean="0"/>
              <a:t>Formation des présidents de zone</a:t>
            </a:r>
            <a:r>
              <a:rPr lang="en-US" dirty="0" smtClean="0"/>
              <a:t>
</a:t>
            </a:r>
            <a:r>
              <a:rPr dirty="0"/>
              <a:t/>
            </a:r>
            <a:br>
              <a:rPr dirty="0"/>
            </a:br>
            <a:r>
              <a:rPr lang="fr-FR" dirty="0" smtClean="0"/>
              <a:t>Formation des 1er et 2e vice-gouverneurs de district</a:t>
            </a:r>
          </a:p>
          <a:p>
            <a:pPr lvl="0"/>
            <a:endParaRPr lang="fr-FR" dirty="0"/>
          </a:p>
          <a:p>
            <a:pPr defTabSz="881390" eaLnBrk="1" fontAlgn="auto" hangingPunct="1">
              <a:spcBef>
                <a:spcPts val="0"/>
              </a:spcBef>
              <a:spcAft>
                <a:spcPts val="0"/>
              </a:spcAft>
              <a:defRPr/>
            </a:pPr>
            <a:r>
              <a:rPr lang="fr-FR" dirty="0" smtClean="0"/>
              <a:t>(Discussion/questions si vous avez du temps) : Qu’attendre d’autre de la part de l’EML? </a:t>
            </a:r>
            <a:endParaRPr lang="fr-FR" sz="1300" dirty="0"/>
          </a:p>
          <a:p>
            <a:pPr lvl="0"/>
            <a:endParaRPr lang="fr-FR" dirty="0"/>
          </a:p>
          <a:p>
            <a:pPr lvl="0"/>
            <a:endParaRPr lang="fr-FR" sz="1300" dirty="0"/>
          </a:p>
          <a:p>
            <a:endParaRPr lang="fr-FR" dirty="0" smtClean="0"/>
          </a:p>
          <a:p>
            <a:endParaRPr lang="fr-F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a:t>
            </a:fld>
            <a:endParaRPr lang="fr-FR" dirty="0"/>
          </a:p>
        </p:txBody>
      </p:sp>
    </p:spTree>
    <p:extLst>
      <p:ext uri="{BB962C8B-B14F-4D97-AF65-F5344CB8AC3E}">
        <p14:creationId xmlns:p14="http://schemas.microsoft.com/office/powerpoint/2010/main" val="208177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L’EME a pour responsabilité d’améliorer la satisfaction des membres, un élément essentiel pour les fidéliser. Les responsabilités principales sont :</a:t>
            </a:r>
          </a:p>
          <a:p>
            <a:pPr marL="330521" indent="-330521">
              <a:buFont typeface="Arial" panose="020B0604020202020204" pitchFamily="34" charset="0"/>
              <a:buChar char="•"/>
            </a:pPr>
            <a:r>
              <a:rPr lang="fr-FR" dirty="0">
                <a:solidFill>
                  <a:schemeClr val="bg1"/>
                </a:solidFill>
              </a:rPr>
              <a:t>Faire baisser les pertes d’effectif en impliquant plus les membres.</a:t>
            </a:r>
          </a:p>
          <a:p>
            <a:pPr marL="330521" indent="-330521">
              <a:buFont typeface="Arial" panose="020B0604020202020204" pitchFamily="34" charset="0"/>
              <a:buChar char="•"/>
            </a:pPr>
            <a:r>
              <a:rPr lang="fr-FR" dirty="0">
                <a:solidFill>
                  <a:schemeClr val="bg1"/>
                </a:solidFill>
              </a:rPr>
              <a:t>Créer des clubs dans de nouveaux lieux</a:t>
            </a:r>
          </a:p>
          <a:p>
            <a:pPr marL="330521" indent="-330521">
              <a:buFont typeface="Arial" panose="020B0604020202020204" pitchFamily="34" charset="0"/>
              <a:buChar char="•"/>
            </a:pPr>
            <a:r>
              <a:rPr lang="fr-FR" dirty="0">
                <a:solidFill>
                  <a:schemeClr val="bg1"/>
                </a:solidFill>
              </a:rPr>
              <a:t>Créer des clubs spécialisés</a:t>
            </a:r>
          </a:p>
          <a:p>
            <a:pPr marL="330521" indent="-330521">
              <a:buFont typeface="Arial" panose="020B0604020202020204" pitchFamily="34" charset="0"/>
              <a:buChar char="•"/>
            </a:pPr>
            <a:r>
              <a:rPr lang="fr-FR" dirty="0">
                <a:solidFill>
                  <a:schemeClr val="bg1"/>
                </a:solidFill>
              </a:rPr>
              <a:t>Inviter des membres potentiels à participer aux activités de service</a:t>
            </a:r>
          </a:p>
          <a:p>
            <a:pPr marL="330521" indent="-330521">
              <a:buFont typeface="Arial" panose="020B0604020202020204" pitchFamily="34" charset="0"/>
              <a:buChar char="•"/>
            </a:pPr>
            <a:r>
              <a:rPr lang="fr-FR" dirty="0">
                <a:solidFill>
                  <a:schemeClr val="bg1"/>
                </a:solidFill>
              </a:rPr>
              <a:t>Organiser des journées de recrutement</a:t>
            </a:r>
          </a:p>
          <a:p>
            <a:pPr marL="330521" indent="-330521">
              <a:buFont typeface="Arial" panose="020B0604020202020204" pitchFamily="34" charset="0"/>
              <a:buChar char="•"/>
            </a:pPr>
            <a:r>
              <a:rPr lang="fr-FR" dirty="0">
                <a:solidFill>
                  <a:schemeClr val="bg1"/>
                </a:solidFill>
              </a:rPr>
              <a:t>Traiter chaque Lion comme un membre de sa famille</a:t>
            </a:r>
          </a:p>
          <a:p>
            <a:pPr marL="330521" indent="-330521">
              <a:buFont typeface="Arial" panose="020B0604020202020204" pitchFamily="34" charset="0"/>
              <a:buChar char="•"/>
            </a:pPr>
            <a:r>
              <a:rPr lang="fr-FR" dirty="0">
                <a:solidFill>
                  <a:schemeClr val="bg1"/>
                </a:solidFill>
              </a:rPr>
              <a:t>S’assurer que les nouveaux membres reçoivent une orientation de qualité et au plus tôt</a:t>
            </a:r>
          </a:p>
          <a:p>
            <a:endParaRPr lang="fr-FR" dirty="0" smtClean="0"/>
          </a:p>
          <a:p>
            <a:pPr defTabSz="881390" eaLnBrk="1" fontAlgn="auto" hangingPunct="1">
              <a:spcBef>
                <a:spcPts val="0"/>
              </a:spcBef>
              <a:spcAft>
                <a:spcPts val="0"/>
              </a:spcAft>
              <a:defRPr/>
            </a:pPr>
            <a:r>
              <a:rPr lang="fr-FR" dirty="0" smtClean="0"/>
              <a:t>(Discussion/questions si vous avez du temps) : Qu’attendre d’autre de la part de l’EME? </a:t>
            </a:r>
            <a:endParaRPr lang="fr-FR" sz="1300" dirty="0"/>
          </a:p>
          <a:p>
            <a:endParaRPr lang="fr-F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fr-FR" dirty="0"/>
          </a:p>
        </p:txBody>
      </p:sp>
    </p:spTree>
    <p:extLst>
      <p:ext uri="{BB962C8B-B14F-4D97-AF65-F5344CB8AC3E}">
        <p14:creationId xmlns:p14="http://schemas.microsoft.com/office/powerpoint/2010/main" val="124034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6</a:t>
            </a:fld>
            <a:endParaRPr lang="fr-FR" dirty="0">
              <a:solidFill>
                <a:prstClr val="black"/>
              </a:solidFill>
            </a:endParaRPr>
          </a:p>
        </p:txBody>
      </p:sp>
    </p:spTree>
    <p:extLst>
      <p:ext uri="{BB962C8B-B14F-4D97-AF65-F5344CB8AC3E}">
        <p14:creationId xmlns:p14="http://schemas.microsoft.com/office/powerpoint/2010/main" val="277483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7</a:t>
            </a:fld>
            <a:endParaRPr lang="fr-FR" dirty="0">
              <a:solidFill>
                <a:prstClr val="black"/>
              </a:solidFill>
            </a:endParaRPr>
          </a:p>
        </p:txBody>
      </p:sp>
    </p:spTree>
    <p:extLst>
      <p:ext uri="{BB962C8B-B14F-4D97-AF65-F5344CB8AC3E}">
        <p14:creationId xmlns:p14="http://schemas.microsoft.com/office/powerpoint/2010/main" val="134735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Pourquoi avons-nous créé l’EMS? </a:t>
            </a:r>
          </a:p>
          <a:p>
            <a:endParaRPr lang="fr-FR" baseline="0" dirty="0"/>
          </a:p>
          <a:p>
            <a:r>
              <a:rPr lang="fr-FR" dirty="0" smtClean="0"/>
              <a:t>Comme vous le savez, LCI Forward est notre plan stratégique sur 5 ans conçu pour guider les Lions Clubs dans notre second siècle de service. </a:t>
            </a:r>
          </a:p>
          <a:p>
            <a:endParaRPr lang="fr-FR" baseline="0" dirty="0"/>
          </a:p>
          <a:p>
            <a:r>
              <a:rPr lang="fr-FR" dirty="0" smtClean="0"/>
              <a:t>Un des axes principal de LCI Forward est de renforcer l'impact et l'orientation de notre service. Ceci a amené la création du cadre de service et de ses 5 domaines de service prioritaires.</a:t>
            </a:r>
            <a:r>
              <a:rPr lang="fr-FR" i="0" baseline="0" dirty="0"/>
              <a:t> Établir des possibilités de service autour de cinq domaines de service stratégiquement choisis nous aidera à atteindre notre objectif de servir 200 millions de personnes d’ici juin 2021.</a:t>
            </a:r>
          </a:p>
          <a:p>
            <a:endParaRPr lang="fr-FR"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L’Équipe mondiale du service (EMS) a donc été créée au sein de Structure mondiale d'action pour mettre en œuvre le nouveau cadre de service et atteindre notre nouvel objectif de service. Les spécialistes EMS au LCI travailleront avec les Lions au niveau de la région afin d’augmenter la valeur des actions de service et l’efficacité dans le développement de projets de service. Ils travailleront en étroite collaboration avec les Lions et l’équipe Développement des programmes pour garantir que les Lions puissent avoir un impact le plus fort et puissent atteindre une variété de personnes défavorisées.</a:t>
            </a:r>
            <a:endParaRPr lang="fr-FR" dirty="0"/>
          </a:p>
          <a:p>
            <a:endParaRPr lang="fr-FR"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8</a:t>
            </a:fld>
            <a:endParaRPr lang="fr-FR" altLang="en-US" dirty="0"/>
          </a:p>
        </p:txBody>
      </p:sp>
    </p:spTree>
    <p:extLst>
      <p:ext uri="{BB962C8B-B14F-4D97-AF65-F5344CB8AC3E}">
        <p14:creationId xmlns:p14="http://schemas.microsoft.com/office/powerpoint/2010/main" val="55894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fr-FR" dirty="0" smtClean="0"/>
              <a:t>[Cliquez pour voir l’animation] </a:t>
            </a:r>
          </a:p>
          <a:p>
            <a:pPr marL="0" indent="0">
              <a:buFont typeface="Arial" panose="020B0604020202020204" pitchFamily="34" charset="0"/>
              <a:buNone/>
            </a:pPr>
            <a:endParaRPr lang="fr-FR" baseline="0" dirty="0"/>
          </a:p>
          <a:p>
            <a:r>
              <a:rPr lang="fr-FR" dirty="0" smtClean="0"/>
              <a:t>Les cinq domaines de service du nouveau cadre de service sont : la vue, la lutte contre la faim, l’environnement, le cancer infantile et le diabète, ce dernier étant notre cause principal et domaine de service prioritaire. Nous perpétuons aussi notre tradition d’aide aux jeunes en les impliquant comme bénévoles et leaders dans nos activités dans les 5 domaines de service. En concentrant notre action et par un investissement stratégique dans le développement de programmes et de ressources, nous sommes confiants de pouvoir atteindre notre nouvel objectif de servir 200 millions de personnes par an d’ici juin 2021, triplant ainsi notre impact humanitaire. </a:t>
            </a:r>
          </a:p>
          <a:p>
            <a:endParaRPr lang="fr-F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Bien que le développement de ressource va essentiellement se concentrer sur ces 5 domaines d’action, l’EMS continuera de soutenir par le biais de ressources générales toutes les actions locales montées par les Lions. Le cadre de service apportent aux Lions et Leos des opportunités de s’impliquer dans des initiatives de service internationales dans le cadre de ces 5 domaines. Ces initiatives seront soutenues par des ressources conçues par le LCI (projets/ébauche de projets, mini-subventions, concours sur l’innovation, plaidoyer, partenariats) ainsi que des financements de la LCIF. Ces nouvelles ressources sont en cours de développement et seront lancées lors de la convention 2018 à Las Vegas.</a:t>
            </a:r>
          </a:p>
          <a:p>
            <a:endParaRPr lang="fr-FR" baseline="0" dirty="0"/>
          </a:p>
          <a:p>
            <a:r>
              <a:rPr lang="fr-FR" dirty="0" smtClean="0"/>
              <a:t>  En œuvrant dans leurs communautés, les Lions instillent un sens d’appartenance et génèrent le respect du public Les Lions travaillent ensemble pour apporter des solutions aux problématiques locales et mondiales, renforcer leur club et souder les membres. En retour, leur action inspire les autres à devenir Lion pour aider et servir.</a:t>
            </a:r>
          </a:p>
          <a:p>
            <a:pPr marL="0" indent="0">
              <a:buFont typeface="Arial" panose="020B0604020202020204" pitchFamily="34" charset="0"/>
              <a:buNone/>
            </a:pPr>
            <a:endParaRPr lang="fr-FR" baseline="0" dirty="0"/>
          </a:p>
          <a:p>
            <a:pPr marL="0" indent="0">
              <a:buFont typeface="Arial" panose="020B0604020202020204" pitchFamily="34" charset="0"/>
              <a:buNone/>
            </a:pPr>
            <a:endParaRPr lang="fr-FR" baseline="0" dirty="0"/>
          </a:p>
          <a:p>
            <a:endParaRPr lang="fr-FR" baseline="0" dirty="0"/>
          </a:p>
          <a:p>
            <a:pPr marL="0" indent="0">
              <a:buFont typeface="Arial" panose="020B0604020202020204" pitchFamily="34" charset="0"/>
              <a:buNone/>
            </a:pPr>
            <a:endParaRPr lang="fr-FR" baseline="0" dirty="0"/>
          </a:p>
        </p:txBody>
      </p:sp>
      <p:sp>
        <p:nvSpPr>
          <p:cNvPr id="4" name="Slide Number Placeholder 3"/>
          <p:cNvSpPr>
            <a:spLocks noGrp="1"/>
          </p:cNvSpPr>
          <p:nvPr>
            <p:ph type="sldNum" sz="quarter" idx="10"/>
          </p:nvPr>
        </p:nvSpPr>
        <p:spPr/>
        <p:txBody>
          <a:bodyPr/>
          <a:lstStyle/>
          <a:p>
            <a:fld id="{0B5E018B-4C7B-4A14-853B-32800A159F8F}" type="slidenum">
              <a:rPr lang="en-US" altLang="en-US" smtClean="0">
                <a:solidFill>
                  <a:prstClr val="black"/>
                </a:solidFill>
              </a:rPr>
              <a:pPr/>
              <a:t>9</a:t>
            </a:fld>
            <a:endParaRPr lang="fr-FR" altLang="en-US" dirty="0">
              <a:solidFill>
                <a:prstClr val="black"/>
              </a:solidFill>
            </a:endParaRPr>
          </a:p>
        </p:txBody>
      </p:sp>
    </p:spTree>
    <p:extLst>
      <p:ext uri="{BB962C8B-B14F-4D97-AF65-F5344CB8AC3E}">
        <p14:creationId xmlns:p14="http://schemas.microsoft.com/office/powerpoint/2010/main" val="3616583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1783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62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0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550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162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169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755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3534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20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0" cy="487362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131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979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325442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9"/>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29"/>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11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lvl1pPr marL="609600" indent="-609600"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ctr" eaLnBrk="1" hangingPunct="1">
              <a:buFont typeface="Helvetica" panose="020B0604020202020204" pitchFamily="34" charset="0"/>
              <a:buNone/>
            </a:pPr>
            <a:endParaRPr lang="en-US" altLang="en-US" sz="3000" dirty="0">
              <a:solidFill>
                <a:srgbClr val="404040"/>
              </a:solidFill>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6289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828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1984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2214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75149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dirty="0"/>
              <a:t>Click icon to add picture</a:t>
            </a:r>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3280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74313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LIONS_PPT_TEMPLATE_V1-02.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7620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r">
              <a:spcBef>
                <a:spcPct val="50000"/>
              </a:spcBef>
            </a:pPr>
            <a:fld id="{EE3D1103-5DA8-4963-969E-27B2E569E62F}" type="slidenum">
              <a:rPr lang="en-US" altLang="en-US" sz="1000">
                <a:solidFill>
                  <a:srgbClr val="00338D"/>
                </a:solidFill>
              </a:rPr>
              <a:pPr algn="r">
                <a:spcBef>
                  <a:spcPct val="50000"/>
                </a:spcBef>
              </a:pPr>
              <a:t>‹#›</a:t>
            </a:fld>
            <a:endParaRPr lang="fr-FR" altLang="en-US" sz="1000" dirty="0">
              <a:solidFill>
                <a:srgbClr val="00338D"/>
              </a:solidFill>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1" r:id="rId4"/>
    <p:sldLayoutId id="2147483757" r:id="rId5"/>
    <p:sldLayoutId id="2147483752" r:id="rId6"/>
    <p:sldLayoutId id="2147483758" r:id="rId7"/>
    <p:sldLayoutId id="2147483759" r:id="rId8"/>
    <p:sldLayoutId id="2147483753" r:id="rId9"/>
  </p:sldLayoutIdLst>
  <p:hf sldNum="0" hdr="0" dt="0"/>
  <p:txStyles>
    <p:title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anose="020B0604020202020204" pitchFamily="34" charset="0"/>
        <a:buChar char="•"/>
        <a:defRPr sz="26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panose="05000000000000000000" pitchFamily="2" charset="2"/>
        <a:buChar char="§"/>
        <a:defRPr sz="22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anose="020B0604020202020204"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77" tIns="34289" rIns="68577"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766" fontAlgn="auto">
              <a:spcBef>
                <a:spcPts val="0"/>
              </a:spcBef>
              <a:spcAft>
                <a:spcPts val="0"/>
              </a:spcAft>
            </a:pPr>
            <a:fld id="{C79B5C92-DC58-4850-8B8E-F48AB281F40F}" type="datetimeFigureOut">
              <a:rPr lang="en-US" smtClean="0">
                <a:solidFill>
                  <a:prstClr val="black">
                    <a:tint val="75000"/>
                  </a:prstClr>
                </a:solidFill>
                <a:latin typeface="Calibri"/>
                <a:ea typeface="+mn-ea"/>
              </a:rPr>
              <a:pPr defTabSz="685766" fontAlgn="auto">
                <a:spcBef>
                  <a:spcPts val="0"/>
                </a:spcBef>
                <a:spcAft>
                  <a:spcPts val="0"/>
                </a:spcAft>
              </a:pPr>
              <a:t>12/7/2017</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766"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766" fontAlgn="auto">
              <a:spcBef>
                <a:spcPts val="0"/>
              </a:spcBef>
              <a:spcAft>
                <a:spcPts val="0"/>
              </a:spcAft>
            </a:pPr>
            <a:fld id="{3E91C3CC-6A9D-43FD-9C92-944AFD99CB88}" type="slidenum">
              <a:rPr lang="en-US" smtClean="0">
                <a:solidFill>
                  <a:prstClr val="black">
                    <a:tint val="75000"/>
                  </a:prstClr>
                </a:solidFill>
                <a:latin typeface="Calibri"/>
                <a:ea typeface="+mn-ea"/>
              </a:rPr>
              <a:pPr defTabSz="685766"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160453900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lions100.lionsclubs.org/FR/programs/centennial-service-challenge/index.php"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lions100.lionsclubs.org/FR/programs/centennial-legacy-projects.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4572000"/>
            <a:ext cx="3962400" cy="1524000"/>
          </a:xfrm>
        </p:spPr>
        <p:txBody>
          <a:bodyPr/>
          <a:lstStyle/>
          <a:p>
            <a:r>
              <a:rPr lang="fr-FR" sz="3600" dirty="0"/>
              <a:t>Équipe Mondiale du Service</a:t>
            </a:r>
          </a:p>
        </p:txBody>
      </p:sp>
    </p:spTree>
    <p:extLst>
      <p:ext uri="{BB962C8B-B14F-4D97-AF65-F5344CB8AC3E}">
        <p14:creationId xmlns:p14="http://schemas.microsoft.com/office/powerpoint/2010/main" val="19425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29B"/>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b="11473"/>
          <a:stretch/>
        </p:blipFill>
        <p:spPr>
          <a:xfrm>
            <a:off x="429817" y="152401"/>
            <a:ext cx="8284366" cy="5410199"/>
          </a:xfrm>
          <a:prstGeom prst="rect">
            <a:avLst/>
          </a:prstGeom>
        </p:spPr>
      </p:pic>
    </p:spTree>
    <p:extLst>
      <p:ext uri="{BB962C8B-B14F-4D97-AF65-F5344CB8AC3E}">
        <p14:creationId xmlns:p14="http://schemas.microsoft.com/office/powerpoint/2010/main" val="363418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1821"/>
            <a:ext cx="8579830" cy="825728"/>
          </a:xfrm>
        </p:spPr>
        <p:txBody>
          <a:bodyPr>
            <a:normAutofit fontScale="90000"/>
          </a:bodyPr>
          <a:lstStyle/>
          <a:p>
            <a:r>
              <a:rPr lang="fr-FR" dirty="0">
                <a:solidFill>
                  <a:srgbClr val="1A4190"/>
                </a:solidFill>
                <a:latin typeface="Helvetica Neue Bold Condensed"/>
              </a:rPr>
              <a:t>Organigramme de la Structure mondiale d'action (SMA)</a:t>
            </a:r>
            <a:endParaRPr lang="fr-FR" dirty="0"/>
          </a:p>
        </p:txBody>
      </p:sp>
      <p:sp>
        <p:nvSpPr>
          <p:cNvPr id="88" name="Rounded Rectangle 87"/>
          <p:cNvSpPr/>
          <p:nvPr/>
        </p:nvSpPr>
        <p:spPr>
          <a:xfrm>
            <a:off x="1303956" y="1092318"/>
            <a:ext cx="2068364" cy="666969"/>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Rectangle 92"/>
          <p:cNvSpPr/>
          <p:nvPr/>
        </p:nvSpPr>
        <p:spPr bwMode="auto">
          <a:xfrm>
            <a:off x="1292497" y="1112229"/>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indent="-457200" algn="ctr" defTabSz="685800">
              <a:spcBef>
                <a:spcPts val="0"/>
              </a:spcBef>
            </a:pPr>
            <a:r>
              <a:rPr lang="fr-FR" sz="1100" dirty="0">
                <a:solidFill>
                  <a:prstClr val="white"/>
                </a:solidFill>
                <a:latin typeface="Helvetica Neue Bold Condensed"/>
              </a:rPr>
              <a:t>Officiels exécutifs</a:t>
            </a:r>
          </a:p>
        </p:txBody>
      </p:sp>
      <p:sp>
        <p:nvSpPr>
          <p:cNvPr id="95" name="Rectangle 94"/>
          <p:cNvSpPr/>
          <p:nvPr/>
        </p:nvSpPr>
        <p:spPr>
          <a:xfrm>
            <a:off x="304800" y="3269327"/>
            <a:ext cx="8503630"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96" name="Rectangle 95"/>
          <p:cNvSpPr/>
          <p:nvPr/>
        </p:nvSpPr>
        <p:spPr>
          <a:xfrm>
            <a:off x="304800" y="2723382"/>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97" name="Rectangle 96"/>
          <p:cNvSpPr/>
          <p:nvPr/>
        </p:nvSpPr>
        <p:spPr>
          <a:xfrm>
            <a:off x="304800" y="2173638"/>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98" name="Rounded Rectangle 97"/>
          <p:cNvSpPr/>
          <p:nvPr/>
        </p:nvSpPr>
        <p:spPr bwMode="auto">
          <a:xfrm>
            <a:off x="304800" y="1901119"/>
            <a:ext cx="8506667"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Helvetica Neue Bold Condensed"/>
              </a:rPr>
              <a:t>Président de la SMA, Vice-présidents de la SMA &amp; Administrateur de la </a:t>
            </a:r>
            <a:r>
              <a:rPr kumimoji="0" lang="fr-FR" sz="1000" b="1" i="0" u="none" strike="noStrike" kern="0" cap="none" spc="0" normalizeH="0" baseline="0" noProof="0" dirty="0">
                <a:ln>
                  <a:noFill/>
                </a:ln>
                <a:solidFill>
                  <a:prstClr val="white"/>
                </a:solidFill>
                <a:effectLst/>
                <a:uLnTx/>
                <a:uFillTx/>
                <a:latin typeface="Helvetica Neue"/>
              </a:rPr>
              <a:t>LCIF Liaison</a:t>
            </a:r>
          </a:p>
        </p:txBody>
      </p:sp>
      <p:grpSp>
        <p:nvGrpSpPr>
          <p:cNvPr id="99" name="Group 98"/>
          <p:cNvGrpSpPr/>
          <p:nvPr/>
        </p:nvGrpSpPr>
        <p:grpSpPr>
          <a:xfrm>
            <a:off x="308123" y="2220810"/>
            <a:ext cx="2269036" cy="344003"/>
            <a:chOff x="1587500" y="2388804"/>
            <a:chExt cx="2710447" cy="458670"/>
          </a:xfrm>
        </p:grpSpPr>
        <p:sp>
          <p:nvSpPr>
            <p:cNvPr id="100" name="Rounded Rectangle 99"/>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01" name="Rectangle 100"/>
            <p:cNvSpPr/>
            <p:nvPr/>
          </p:nvSpPr>
          <p:spPr bwMode="auto">
            <a:xfrm>
              <a:off x="1597739" y="2388804"/>
              <a:ext cx="2696450"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EML</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Responsables de région constitutionnelle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02" name="Rounded Rectangle 101"/>
          <p:cNvSpPr/>
          <p:nvPr/>
        </p:nvSpPr>
        <p:spPr>
          <a:xfrm>
            <a:off x="5469447" y="1083427"/>
            <a:ext cx="2570109"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Helvetica Neue"/>
              <a:ea typeface="+mn-ea"/>
              <a:cs typeface="+mn-cs"/>
            </a:endParaRPr>
          </a:p>
        </p:txBody>
      </p:sp>
      <p:sp>
        <p:nvSpPr>
          <p:cNvPr id="103" name="Rectangle 102"/>
          <p:cNvSpPr/>
          <p:nvPr/>
        </p:nvSpPr>
        <p:spPr bwMode="auto">
          <a:xfrm>
            <a:off x="5462328" y="1066800"/>
            <a:ext cx="2584348"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800" b="1" i="0" u="sng" strike="noStrike" kern="0" cap="none" spc="0" normalizeH="0" baseline="0" noProof="0" dirty="0">
                <a:ln>
                  <a:noFill/>
                </a:ln>
                <a:solidFill>
                  <a:prstClr val="white"/>
                </a:solidFill>
                <a:effectLst/>
                <a:uLnTx/>
                <a:uFillTx/>
                <a:latin typeface="Helvetica Neue"/>
              </a:rPr>
              <a:t>Ambassadeurs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prstClr val="white"/>
                </a:solidFill>
                <a:effectLst/>
                <a:uLnTx/>
                <a:uFillTx/>
                <a:latin typeface="Helvetica Neue"/>
              </a:rPr>
              <a:t>Past présidents internationaux</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prstClr val="white"/>
                </a:solidFill>
                <a:effectLst/>
                <a:uLnTx/>
                <a:uFillTx/>
                <a:latin typeface="Helvetica Neue"/>
              </a:rPr>
              <a:t>Conseil d'administration international</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prstClr val="white"/>
                </a:solidFill>
                <a:effectLst/>
                <a:uLnTx/>
                <a:uFillTx/>
                <a:latin typeface="Helvetica Neue"/>
              </a:rPr>
              <a:t>Conseil d'administration de la LCIF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prstClr val="white"/>
                </a:solidFill>
                <a:effectLst/>
                <a:uLnTx/>
                <a:uFillTx/>
                <a:latin typeface="Helvetica Neue"/>
              </a:rPr>
              <a:t>Directeurs internationaux sortants</a:t>
            </a:r>
          </a:p>
        </p:txBody>
      </p:sp>
      <p:sp>
        <p:nvSpPr>
          <p:cNvPr id="105" name="Rectangle 104"/>
          <p:cNvSpPr/>
          <p:nvPr/>
        </p:nvSpPr>
        <p:spPr bwMode="auto">
          <a:xfrm>
            <a:off x="2577159" y="227350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Helvetica Neue Bold Condensed"/>
              </a:rPr>
              <a:t>EME</a:t>
            </a:r>
          </a:p>
        </p:txBody>
      </p:sp>
      <p:grpSp>
        <p:nvGrpSpPr>
          <p:cNvPr id="106" name="Group 105"/>
          <p:cNvGrpSpPr/>
          <p:nvPr/>
        </p:nvGrpSpPr>
        <p:grpSpPr>
          <a:xfrm>
            <a:off x="2726509" y="2229882"/>
            <a:ext cx="2255634" cy="344006"/>
            <a:chOff x="4640302" y="2400895"/>
            <a:chExt cx="2710448" cy="458673"/>
          </a:xfrm>
        </p:grpSpPr>
        <p:sp>
          <p:nvSpPr>
            <p:cNvPr id="107" name="Rounded Rectangle 106"/>
            <p:cNvSpPr/>
            <p:nvPr/>
          </p:nvSpPr>
          <p:spPr>
            <a:xfrm>
              <a:off x="4640302" y="2425094"/>
              <a:ext cx="2710448"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08" name="Rectangle 107"/>
            <p:cNvSpPr/>
            <p:nvPr/>
          </p:nvSpPr>
          <p:spPr bwMode="auto">
            <a:xfrm>
              <a:off x="4650540" y="2400895"/>
              <a:ext cx="2696450" cy="302008"/>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EME</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Responsables de région constitutionnelle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09" name="Group 108"/>
          <p:cNvGrpSpPr/>
          <p:nvPr/>
        </p:nvGrpSpPr>
        <p:grpSpPr>
          <a:xfrm>
            <a:off x="5105400" y="2220810"/>
            <a:ext cx="2279665" cy="344003"/>
            <a:chOff x="7563182" y="2388804"/>
            <a:chExt cx="2710447" cy="458670"/>
          </a:xfrm>
        </p:grpSpPr>
        <p:sp>
          <p:nvSpPr>
            <p:cNvPr id="117" name="Rounded Rectangle 116"/>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18" name="Rectangle 117"/>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Responsables de région constitutionnelle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19" name="Group 118"/>
          <p:cNvGrpSpPr/>
          <p:nvPr/>
        </p:nvGrpSpPr>
        <p:grpSpPr>
          <a:xfrm>
            <a:off x="308123" y="3285188"/>
            <a:ext cx="2263917" cy="344003"/>
            <a:chOff x="1587500" y="2388804"/>
            <a:chExt cx="2710447" cy="458670"/>
          </a:xfrm>
        </p:grpSpPr>
        <p:sp>
          <p:nvSpPr>
            <p:cNvPr id="120" name="Rounded Rectangle 119"/>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1" name="Rectangle 120"/>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EML</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Responsables régionaux</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22" name="Group 121"/>
          <p:cNvGrpSpPr/>
          <p:nvPr/>
        </p:nvGrpSpPr>
        <p:grpSpPr>
          <a:xfrm>
            <a:off x="2743200" y="3285188"/>
            <a:ext cx="2235814" cy="344003"/>
            <a:chOff x="4642182" y="2388804"/>
            <a:chExt cx="2710447" cy="458670"/>
          </a:xfrm>
        </p:grpSpPr>
        <p:sp>
          <p:nvSpPr>
            <p:cNvPr id="123" name="Rounded Rectangle 12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4" name="Rectangle 123"/>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EME</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Responsables régionaux</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25" name="Group 124"/>
          <p:cNvGrpSpPr/>
          <p:nvPr/>
        </p:nvGrpSpPr>
        <p:grpSpPr>
          <a:xfrm>
            <a:off x="5105400" y="3285188"/>
            <a:ext cx="2282831" cy="344003"/>
            <a:chOff x="7563182" y="2388804"/>
            <a:chExt cx="2710447" cy="458670"/>
          </a:xfrm>
        </p:grpSpPr>
        <p:sp>
          <p:nvSpPr>
            <p:cNvPr id="126" name="Rounded Rectangle 1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7" name="Rectangle 12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Responsables régionaux</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67" name="Rounded Rectangle 166"/>
          <p:cNvSpPr/>
          <p:nvPr/>
        </p:nvSpPr>
        <p:spPr>
          <a:xfrm>
            <a:off x="304800" y="3740896"/>
            <a:ext cx="8509486"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Helvetica Neue Bold Condensed"/>
              </a:rPr>
              <a:t>Président de la Structure mondiale d’action au niveau du DM (le président du conseil)</a:t>
            </a:r>
          </a:p>
        </p:txBody>
      </p:sp>
      <p:grpSp>
        <p:nvGrpSpPr>
          <p:cNvPr id="168" name="Group 167"/>
          <p:cNvGrpSpPr/>
          <p:nvPr/>
        </p:nvGrpSpPr>
        <p:grpSpPr>
          <a:xfrm>
            <a:off x="308123" y="3892130"/>
            <a:ext cx="2032835" cy="344003"/>
            <a:chOff x="1587500" y="2388804"/>
            <a:chExt cx="2710447" cy="458670"/>
          </a:xfrm>
        </p:grpSpPr>
        <p:sp>
          <p:nvSpPr>
            <p:cNvPr id="169" name="Rounded Rectangle 16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0" name="Rectangle 16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EML</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 multiple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71" name="Group 170"/>
          <p:cNvGrpSpPr/>
          <p:nvPr/>
        </p:nvGrpSpPr>
        <p:grpSpPr>
          <a:xfrm>
            <a:off x="2449324" y="3892130"/>
            <a:ext cx="2032835" cy="344003"/>
            <a:chOff x="4642182" y="2388804"/>
            <a:chExt cx="2710447" cy="458670"/>
          </a:xfrm>
        </p:grpSpPr>
        <p:sp>
          <p:nvSpPr>
            <p:cNvPr id="172" name="Rounded Rectangle 17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3" name="Rectangle 17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EME</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 multiple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74" name="Group 173"/>
          <p:cNvGrpSpPr/>
          <p:nvPr/>
        </p:nvGrpSpPr>
        <p:grpSpPr>
          <a:xfrm>
            <a:off x="4590524" y="3892130"/>
            <a:ext cx="2032835" cy="344003"/>
            <a:chOff x="7563182" y="2388804"/>
            <a:chExt cx="2710447" cy="458670"/>
          </a:xfrm>
        </p:grpSpPr>
        <p:sp>
          <p:nvSpPr>
            <p:cNvPr id="175" name="Rounded Rectangle 17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6" name="Rectangle 17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 multiple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77" name="Rounded Rectangle 176"/>
          <p:cNvSpPr/>
          <p:nvPr/>
        </p:nvSpPr>
        <p:spPr>
          <a:xfrm>
            <a:off x="304800" y="4347838"/>
            <a:ext cx="8509486"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Helvetica Neue Bold Condensed"/>
              </a:rPr>
              <a:t>Responsable Structure mondiale d’action au niveau du district (le gouverneur)</a:t>
            </a:r>
          </a:p>
        </p:txBody>
      </p:sp>
      <p:grpSp>
        <p:nvGrpSpPr>
          <p:cNvPr id="178" name="Group 177"/>
          <p:cNvGrpSpPr/>
          <p:nvPr/>
        </p:nvGrpSpPr>
        <p:grpSpPr>
          <a:xfrm>
            <a:off x="308123" y="4499072"/>
            <a:ext cx="2032835" cy="344003"/>
            <a:chOff x="1587500" y="2388804"/>
            <a:chExt cx="2710447" cy="458670"/>
          </a:xfrm>
        </p:grpSpPr>
        <p:sp>
          <p:nvSpPr>
            <p:cNvPr id="179" name="Rounded Rectangle 17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0" name="Rectangle 17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EML</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81" name="Group 180"/>
          <p:cNvGrpSpPr/>
          <p:nvPr/>
        </p:nvGrpSpPr>
        <p:grpSpPr>
          <a:xfrm>
            <a:off x="2449324" y="4499072"/>
            <a:ext cx="2032835" cy="344003"/>
            <a:chOff x="4642182" y="2388804"/>
            <a:chExt cx="2710447" cy="458670"/>
          </a:xfrm>
        </p:grpSpPr>
        <p:sp>
          <p:nvSpPr>
            <p:cNvPr id="182" name="Rounded Rectangle 18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3" name="Rectangle 18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EME</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84" name="Group 183"/>
          <p:cNvGrpSpPr/>
          <p:nvPr/>
        </p:nvGrpSpPr>
        <p:grpSpPr>
          <a:xfrm>
            <a:off x="4590524" y="4499072"/>
            <a:ext cx="2032835" cy="344003"/>
            <a:chOff x="7563182" y="2388804"/>
            <a:chExt cx="2710447" cy="458670"/>
          </a:xfrm>
        </p:grpSpPr>
        <p:sp>
          <p:nvSpPr>
            <p:cNvPr id="185" name="Rounded Rectangle 18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6" name="Rectangle 18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87" name="Rounded Rectangle 186"/>
          <p:cNvSpPr/>
          <p:nvPr/>
        </p:nvSpPr>
        <p:spPr>
          <a:xfrm>
            <a:off x="304800" y="4923769"/>
            <a:ext cx="8509486"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Helvetica Neue Bold Condensed"/>
              </a:rPr>
              <a:t>Responsable Structure mondiale d’action au niveau du club (le président de club)</a:t>
            </a:r>
          </a:p>
        </p:txBody>
      </p:sp>
      <p:grpSp>
        <p:nvGrpSpPr>
          <p:cNvPr id="188" name="Group 187"/>
          <p:cNvGrpSpPr/>
          <p:nvPr/>
        </p:nvGrpSpPr>
        <p:grpSpPr>
          <a:xfrm>
            <a:off x="308123" y="5068986"/>
            <a:ext cx="2032835" cy="344003"/>
            <a:chOff x="1587500" y="2388804"/>
            <a:chExt cx="2710447" cy="458670"/>
          </a:xfrm>
        </p:grpSpPr>
        <p:sp>
          <p:nvSpPr>
            <p:cNvPr id="189" name="Rounded Rectangle 18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0" name="Rectangle 18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EML</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 EMS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1" name="Group 190"/>
          <p:cNvGrpSpPr/>
          <p:nvPr/>
        </p:nvGrpSpPr>
        <p:grpSpPr>
          <a:xfrm>
            <a:off x="2449324" y="5068986"/>
            <a:ext cx="2032835" cy="344003"/>
            <a:chOff x="4642182" y="2388804"/>
            <a:chExt cx="2710447" cy="458670"/>
          </a:xfrm>
        </p:grpSpPr>
        <p:sp>
          <p:nvSpPr>
            <p:cNvPr id="192" name="Rounded Rectangle 19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3" name="Rectangle 19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EME</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 EMS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4" name="Group 193"/>
          <p:cNvGrpSpPr/>
          <p:nvPr/>
        </p:nvGrpSpPr>
        <p:grpSpPr>
          <a:xfrm>
            <a:off x="4590524" y="5068986"/>
            <a:ext cx="2032835" cy="344003"/>
            <a:chOff x="7563182" y="2388804"/>
            <a:chExt cx="2710447" cy="458670"/>
          </a:xfrm>
        </p:grpSpPr>
        <p:sp>
          <p:nvSpPr>
            <p:cNvPr id="195" name="Rounded Rectangle 19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6" name="Rectangle 19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 EMS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7" name="Group 196"/>
          <p:cNvGrpSpPr/>
          <p:nvPr/>
        </p:nvGrpSpPr>
        <p:grpSpPr>
          <a:xfrm>
            <a:off x="6781451" y="3893528"/>
            <a:ext cx="2032835" cy="344003"/>
            <a:chOff x="7563182" y="2388804"/>
            <a:chExt cx="2710447" cy="458670"/>
          </a:xfrm>
        </p:grpSpPr>
        <p:sp>
          <p:nvSpPr>
            <p:cNvPr id="198" name="Rounded Rectangle 19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9" name="Rectangle 19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 multiple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0" name="Group 199"/>
          <p:cNvGrpSpPr/>
          <p:nvPr/>
        </p:nvGrpSpPr>
        <p:grpSpPr>
          <a:xfrm>
            <a:off x="6781451" y="4500470"/>
            <a:ext cx="2032835" cy="344003"/>
            <a:chOff x="7563182" y="2388804"/>
            <a:chExt cx="2710447" cy="458670"/>
          </a:xfrm>
        </p:grpSpPr>
        <p:sp>
          <p:nvSpPr>
            <p:cNvPr id="201" name="Rounded Rectangle 200"/>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2" name="Rectangle 201"/>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3" name="Group 202"/>
          <p:cNvGrpSpPr/>
          <p:nvPr/>
        </p:nvGrpSpPr>
        <p:grpSpPr>
          <a:xfrm>
            <a:off x="6781451" y="5070384"/>
            <a:ext cx="2032835" cy="344003"/>
            <a:chOff x="7563182" y="2388804"/>
            <a:chExt cx="2710447" cy="458670"/>
          </a:xfrm>
        </p:grpSpPr>
        <p:sp>
          <p:nvSpPr>
            <p:cNvPr id="204" name="Rounded Rectangle 20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5" name="Rectangle 20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6" name="Group 205"/>
          <p:cNvGrpSpPr/>
          <p:nvPr/>
        </p:nvGrpSpPr>
        <p:grpSpPr>
          <a:xfrm>
            <a:off x="309521" y="2773509"/>
            <a:ext cx="2265661" cy="344003"/>
            <a:chOff x="1587500" y="2388804"/>
            <a:chExt cx="2710447" cy="458670"/>
          </a:xfrm>
        </p:grpSpPr>
        <p:sp>
          <p:nvSpPr>
            <p:cNvPr id="207" name="Rounded Rectangle 206"/>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8" name="Rectangle 207"/>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EML</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Vice-responsable de région constitutionnelle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9" name="Rectangle 208"/>
          <p:cNvSpPr/>
          <p:nvPr/>
        </p:nvSpPr>
        <p:spPr bwMode="auto">
          <a:xfrm>
            <a:off x="2655947" y="2865440"/>
            <a:ext cx="2028290" cy="345566"/>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Helvetica Neue Bold Condensed"/>
              </a:rPr>
              <a:t>EME</a:t>
            </a:r>
            <a:endParaRPr kumimoji="0" lang="fr-FR" sz="2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0" name="Rectangle 209"/>
          <p:cNvSpPr/>
          <p:nvPr/>
        </p:nvSpPr>
        <p:spPr bwMode="auto">
          <a:xfrm>
            <a:off x="2578557"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Helvetica Neue Bold Condensed"/>
              </a:rPr>
              <a:t>EME</a:t>
            </a:r>
          </a:p>
        </p:txBody>
      </p:sp>
      <p:sp>
        <p:nvSpPr>
          <p:cNvPr id="211" name="Rectangle 210"/>
          <p:cNvSpPr/>
          <p:nvPr/>
        </p:nvSpPr>
        <p:spPr bwMode="auto">
          <a:xfrm>
            <a:off x="4894323"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Helvetica Neue Bold Condensed"/>
              </a:rPr>
              <a:t>EMS</a:t>
            </a:r>
          </a:p>
        </p:txBody>
      </p:sp>
      <p:grpSp>
        <p:nvGrpSpPr>
          <p:cNvPr id="212" name="Group 211"/>
          <p:cNvGrpSpPr/>
          <p:nvPr/>
        </p:nvGrpSpPr>
        <p:grpSpPr>
          <a:xfrm>
            <a:off x="2721363" y="2773509"/>
            <a:ext cx="2468778" cy="344003"/>
            <a:chOff x="4642182" y="2388804"/>
            <a:chExt cx="2959816" cy="458670"/>
          </a:xfrm>
        </p:grpSpPr>
        <p:sp>
          <p:nvSpPr>
            <p:cNvPr id="213" name="Rounded Rectangle 21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4" name="Rectangle 213"/>
            <p:cNvSpPr/>
            <p:nvPr/>
          </p:nvSpPr>
          <p:spPr bwMode="auto">
            <a:xfrm>
              <a:off x="490554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1A4190"/>
                  </a:solidFill>
                  <a:effectLst/>
                  <a:uLnTx/>
                  <a:uFillTx/>
                  <a:latin typeface="Helvetica Neue Bold Condensed"/>
                </a:rPr>
                <a:t>EME</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smtClean="0">
                  <a:ln>
                    <a:noFill/>
                  </a:ln>
                  <a:solidFill>
                    <a:srgbClr val="1A4190"/>
                  </a:solidFill>
                  <a:effectLst/>
                  <a:uLnTx/>
                  <a:uFillTx/>
                  <a:latin typeface="Helvetica Neue"/>
                </a:rPr>
                <a:t>Vice-responsable de région constitutionnelle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15" name="Group 214"/>
          <p:cNvGrpSpPr/>
          <p:nvPr/>
        </p:nvGrpSpPr>
        <p:grpSpPr>
          <a:xfrm>
            <a:off x="5106798" y="2773509"/>
            <a:ext cx="2284602" cy="344003"/>
            <a:chOff x="7563182" y="2388804"/>
            <a:chExt cx="2710447" cy="458670"/>
          </a:xfrm>
        </p:grpSpPr>
        <p:sp>
          <p:nvSpPr>
            <p:cNvPr id="216" name="Rounded Rectangle 21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7" name="Rectangle 21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Vice-responsable de région constitutionnelle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86" name="Oval 85"/>
          <p:cNvSpPr/>
          <p:nvPr/>
        </p:nvSpPr>
        <p:spPr>
          <a:xfrm>
            <a:off x="5766452" y="1447800"/>
            <a:ext cx="2005948" cy="20038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pPr>
            <a:endParaRPr lang="en-US" sz="1400">
              <a:solidFill>
                <a:prstClr val="white"/>
              </a:solidFill>
            </a:endParaRPr>
          </a:p>
        </p:txBody>
      </p:sp>
      <p:cxnSp>
        <p:nvCxnSpPr>
          <p:cNvPr id="87" name="Straight Connector 86"/>
          <p:cNvCxnSpPr/>
          <p:nvPr/>
        </p:nvCxnSpPr>
        <p:spPr>
          <a:xfrm>
            <a:off x="8372071" y="1556593"/>
            <a:ext cx="6" cy="2467166"/>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7678909" y="1538032"/>
            <a:ext cx="693168" cy="4048"/>
          </a:xfrm>
          <a:prstGeom prst="straightConnector1">
            <a:avLst/>
          </a:prstGeom>
          <a:ln w="222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773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2057400" y="935456"/>
            <a:ext cx="5267756" cy="5082838"/>
            <a:chOff x="4707964" y="678053"/>
            <a:chExt cx="4505756" cy="4347587"/>
          </a:xfrm>
        </p:grpSpPr>
        <p:sp>
          <p:nvSpPr>
            <p:cNvPr id="191" name="Rounded Rectangle 190"/>
            <p:cNvSpPr/>
            <p:nvPr/>
          </p:nvSpPr>
          <p:spPr>
            <a:xfrm>
              <a:off x="4719964" y="701022"/>
              <a:ext cx="2020824" cy="685800"/>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92" name="Rectangle 191"/>
            <p:cNvSpPr/>
            <p:nvPr/>
          </p:nvSpPr>
          <p:spPr bwMode="auto">
            <a:xfrm>
              <a:off x="4709669" y="720624"/>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Helvetica Neue Bold Condensed"/>
                </a:rPr>
                <a:t>Officiels exécutifs</a:t>
              </a:r>
            </a:p>
          </p:txBody>
        </p:sp>
        <p:sp>
          <p:nvSpPr>
            <p:cNvPr id="193" name="Rectangle 192"/>
            <p:cNvSpPr/>
            <p:nvPr/>
          </p:nvSpPr>
          <p:spPr>
            <a:xfrm>
              <a:off x="4707964" y="2880580"/>
              <a:ext cx="4217906"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94" name="Rectangle 193"/>
            <p:cNvSpPr/>
            <p:nvPr/>
          </p:nvSpPr>
          <p:spPr>
            <a:xfrm>
              <a:off x="4707964" y="2334635"/>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95" name="Rectangle 194"/>
            <p:cNvSpPr/>
            <p:nvPr/>
          </p:nvSpPr>
          <p:spPr>
            <a:xfrm>
              <a:off x="4707964" y="1784891"/>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96" name="Rounded Rectangle 195"/>
            <p:cNvSpPr/>
            <p:nvPr/>
          </p:nvSpPr>
          <p:spPr bwMode="auto">
            <a:xfrm>
              <a:off x="4707964" y="1512372"/>
              <a:ext cx="4220943"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Helvetica Neue Bold Condensed"/>
                </a:rPr>
                <a:t>Président de la SMA, Vice-présidents de la SMA &amp; Administrateur de la </a:t>
              </a:r>
              <a:r>
                <a:rPr kumimoji="0" lang="fr-FR" sz="800" b="1" i="0" u="none" strike="noStrike" kern="0" cap="none" spc="0" normalizeH="0" baseline="0" noProof="0" dirty="0">
                  <a:ln>
                    <a:noFill/>
                  </a:ln>
                  <a:solidFill>
                    <a:prstClr val="white"/>
                  </a:solidFill>
                  <a:effectLst/>
                  <a:uLnTx/>
                  <a:uFillTx/>
                  <a:latin typeface="Helvetica Neue"/>
                </a:rPr>
                <a:t>LCIF Liaison</a:t>
              </a:r>
            </a:p>
          </p:txBody>
        </p:sp>
        <p:sp>
          <p:nvSpPr>
            <p:cNvPr id="197" name="Rounded Rectangle 196"/>
            <p:cNvSpPr/>
            <p:nvPr/>
          </p:nvSpPr>
          <p:spPr>
            <a:xfrm>
              <a:off x="6898891" y="694680"/>
              <a:ext cx="2017940"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Helvetica Neue"/>
                <a:ea typeface="+mn-ea"/>
                <a:cs typeface="+mn-cs"/>
              </a:endParaRPr>
            </a:p>
          </p:txBody>
        </p:sp>
        <p:sp>
          <p:nvSpPr>
            <p:cNvPr id="198" name="Rectangle 197"/>
            <p:cNvSpPr/>
            <p:nvPr/>
          </p:nvSpPr>
          <p:spPr bwMode="auto">
            <a:xfrm>
              <a:off x="6629372" y="678053"/>
              <a:ext cx="2584348"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800" b="1" i="0" u="sng" strike="noStrike" kern="0" cap="none" spc="0" normalizeH="0" baseline="0" noProof="0" dirty="0">
                  <a:ln>
                    <a:noFill/>
                  </a:ln>
                  <a:solidFill>
                    <a:prstClr val="white"/>
                  </a:solidFill>
                  <a:effectLst/>
                  <a:uLnTx/>
                  <a:uFillTx/>
                  <a:latin typeface="Helvetica Neue"/>
                </a:rPr>
                <a:t>Ambassadeurs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prstClr val="white"/>
                  </a:solidFill>
                  <a:effectLst/>
                  <a:uLnTx/>
                  <a:uFillTx/>
                  <a:latin typeface="Helvetica Neue"/>
                </a:rPr>
                <a:t>Past présidents internationaux</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prstClr val="white"/>
                  </a:solidFill>
                  <a:effectLst/>
                  <a:uLnTx/>
                  <a:uFillTx/>
                  <a:latin typeface="Helvetica Neue"/>
                </a:rPr>
                <a:t>Conseil d'administration international</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prstClr val="white"/>
                  </a:solidFill>
                  <a:effectLst/>
                  <a:uLnTx/>
                  <a:uFillTx/>
                  <a:latin typeface="Helvetica Neue"/>
                </a:rPr>
                <a:t>Conseil d'administration de la LCIF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prstClr val="white"/>
                  </a:solidFill>
                  <a:effectLst/>
                  <a:uLnTx/>
                  <a:uFillTx/>
                  <a:latin typeface="Helvetica Neue"/>
                </a:rPr>
                <a:t>Directeurs internationaux sortants</a:t>
              </a:r>
            </a:p>
          </p:txBody>
        </p:sp>
        <p:grpSp>
          <p:nvGrpSpPr>
            <p:cNvPr id="199" name="Group 198"/>
            <p:cNvGrpSpPr/>
            <p:nvPr/>
          </p:nvGrpSpPr>
          <p:grpSpPr>
            <a:xfrm>
              <a:off x="5722100" y="1832063"/>
              <a:ext cx="2190927" cy="344003"/>
              <a:chOff x="7563182" y="2388804"/>
              <a:chExt cx="2710447" cy="458670"/>
            </a:xfrm>
          </p:grpSpPr>
          <p:sp>
            <p:nvSpPr>
              <p:cNvPr id="228" name="Rounded Rectangle 22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9" name="Rectangle 22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Responsables de région constitutionnelle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0" name="Group 199"/>
            <p:cNvGrpSpPr/>
            <p:nvPr/>
          </p:nvGrpSpPr>
          <p:grpSpPr>
            <a:xfrm>
              <a:off x="5722100" y="2896441"/>
              <a:ext cx="2195559" cy="344003"/>
              <a:chOff x="7563182" y="2388804"/>
              <a:chExt cx="2710447" cy="458670"/>
            </a:xfrm>
          </p:grpSpPr>
          <p:sp>
            <p:nvSpPr>
              <p:cNvPr id="226" name="Rounded Rectangle 2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7" name="Rectangle 22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Responsables régionaux</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1" name="Rounded Rectangle 200"/>
            <p:cNvSpPr/>
            <p:nvPr/>
          </p:nvSpPr>
          <p:spPr>
            <a:xfrm>
              <a:off x="4707964" y="3339271"/>
              <a:ext cx="4223762"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Helvetica Neue Bold Condensed"/>
                </a:rPr>
                <a:t>Président de la Structure mondiale d’action au niveau du DM (le président du conseil)</a:t>
              </a:r>
            </a:p>
          </p:txBody>
        </p:sp>
        <p:grpSp>
          <p:nvGrpSpPr>
            <p:cNvPr id="202" name="Group 201"/>
            <p:cNvGrpSpPr/>
            <p:nvPr/>
          </p:nvGrpSpPr>
          <p:grpSpPr>
            <a:xfrm>
              <a:off x="4707964" y="3503383"/>
              <a:ext cx="2032835" cy="344003"/>
              <a:chOff x="7563182" y="2388804"/>
              <a:chExt cx="2710447" cy="458670"/>
            </a:xfrm>
          </p:grpSpPr>
          <p:sp>
            <p:nvSpPr>
              <p:cNvPr id="224" name="Rounded Rectangle 22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5" name="Rectangle 22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 multiple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3" name="Rounded Rectangle 202"/>
            <p:cNvSpPr/>
            <p:nvPr/>
          </p:nvSpPr>
          <p:spPr>
            <a:xfrm>
              <a:off x="4707964" y="3939774"/>
              <a:ext cx="4223762"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Helvetica Neue Bold Condensed"/>
                </a:rPr>
                <a:t>Responsable Structure mondiale d’action au niveau du district (le gouverneur)</a:t>
              </a:r>
            </a:p>
          </p:txBody>
        </p:sp>
        <p:grpSp>
          <p:nvGrpSpPr>
            <p:cNvPr id="204" name="Group 203"/>
            <p:cNvGrpSpPr/>
            <p:nvPr/>
          </p:nvGrpSpPr>
          <p:grpSpPr>
            <a:xfrm>
              <a:off x="4707964" y="4110325"/>
              <a:ext cx="2032835" cy="344003"/>
              <a:chOff x="7563182" y="2388804"/>
              <a:chExt cx="2710447" cy="458670"/>
            </a:xfrm>
          </p:grpSpPr>
          <p:sp>
            <p:nvSpPr>
              <p:cNvPr id="222" name="Rounded Rectangle 22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3" name="Rectangle 22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5" name="Rounded Rectangle 204"/>
            <p:cNvSpPr/>
            <p:nvPr/>
          </p:nvSpPr>
          <p:spPr>
            <a:xfrm>
              <a:off x="4707964" y="4528583"/>
              <a:ext cx="4223535"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Helvetica Neue Bold Condensed"/>
                </a:rPr>
                <a:t>Responsable Structure mondiale d’action au niveau du club (le président de club)</a:t>
              </a:r>
            </a:p>
          </p:txBody>
        </p:sp>
        <p:grpSp>
          <p:nvGrpSpPr>
            <p:cNvPr id="206" name="Group 205"/>
            <p:cNvGrpSpPr/>
            <p:nvPr/>
          </p:nvGrpSpPr>
          <p:grpSpPr>
            <a:xfrm>
              <a:off x="4707964" y="4680239"/>
              <a:ext cx="2032835" cy="344003"/>
              <a:chOff x="7563182" y="2388804"/>
              <a:chExt cx="2710447" cy="458670"/>
            </a:xfrm>
          </p:grpSpPr>
          <p:sp>
            <p:nvSpPr>
              <p:cNvPr id="220" name="Rounded Rectangle 219"/>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1" name="Rectangle 220"/>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Responsable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7" name="Group 206"/>
            <p:cNvGrpSpPr/>
            <p:nvPr/>
          </p:nvGrpSpPr>
          <p:grpSpPr>
            <a:xfrm>
              <a:off x="6898892" y="3504781"/>
              <a:ext cx="2030016" cy="344003"/>
              <a:chOff x="7563182" y="2388804"/>
              <a:chExt cx="2706688" cy="458670"/>
            </a:xfrm>
          </p:grpSpPr>
          <p:sp>
            <p:nvSpPr>
              <p:cNvPr id="218" name="Rounded Rectangle 217"/>
              <p:cNvSpPr/>
              <p:nvPr/>
            </p:nvSpPr>
            <p:spPr>
              <a:xfrm>
                <a:off x="7563182" y="2413000"/>
                <a:ext cx="268969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9" name="Rectangle 21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 multiple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8" name="Group 207"/>
            <p:cNvGrpSpPr/>
            <p:nvPr/>
          </p:nvGrpSpPr>
          <p:grpSpPr>
            <a:xfrm>
              <a:off x="6898892" y="4111723"/>
              <a:ext cx="2030016" cy="344003"/>
              <a:chOff x="7563182" y="2388804"/>
              <a:chExt cx="2706688" cy="458670"/>
            </a:xfrm>
          </p:grpSpPr>
          <p:sp>
            <p:nvSpPr>
              <p:cNvPr id="216" name="Rounded Rectangle 215"/>
              <p:cNvSpPr/>
              <p:nvPr/>
            </p:nvSpPr>
            <p:spPr>
              <a:xfrm>
                <a:off x="7563182" y="2413000"/>
                <a:ext cx="268969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7" name="Rectangle 21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district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9" name="Group 208"/>
            <p:cNvGrpSpPr/>
            <p:nvPr/>
          </p:nvGrpSpPr>
          <p:grpSpPr>
            <a:xfrm>
              <a:off x="6898892" y="4681637"/>
              <a:ext cx="2030016" cy="344003"/>
              <a:chOff x="7563182" y="2388804"/>
              <a:chExt cx="2706688" cy="458670"/>
            </a:xfrm>
          </p:grpSpPr>
          <p:sp>
            <p:nvSpPr>
              <p:cNvPr id="214" name="Rounded Rectangle 213"/>
              <p:cNvSpPr/>
              <p:nvPr/>
            </p:nvSpPr>
            <p:spPr>
              <a:xfrm>
                <a:off x="7563182" y="2413000"/>
                <a:ext cx="2702639"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5" name="Rectangle 21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Coordinateur de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10" name="Rectangle 209"/>
            <p:cNvSpPr/>
            <p:nvPr/>
          </p:nvSpPr>
          <p:spPr bwMode="auto">
            <a:xfrm>
              <a:off x="5011763" y="2429065"/>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Helvetica Neue Bold Condensed"/>
                </a:rPr>
                <a:t>EMS</a:t>
              </a:r>
            </a:p>
          </p:txBody>
        </p:sp>
        <p:grpSp>
          <p:nvGrpSpPr>
            <p:cNvPr id="211" name="Group 210"/>
            <p:cNvGrpSpPr/>
            <p:nvPr/>
          </p:nvGrpSpPr>
          <p:grpSpPr>
            <a:xfrm>
              <a:off x="5723498" y="2384762"/>
              <a:ext cx="2197208" cy="344003"/>
              <a:chOff x="7563182" y="2388804"/>
              <a:chExt cx="2710447" cy="458670"/>
            </a:xfrm>
          </p:grpSpPr>
          <p:sp>
            <p:nvSpPr>
              <p:cNvPr id="212" name="Rounded Rectangle 21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3" name="Rectangle 21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A4190"/>
                    </a:solidFill>
                    <a:effectLst/>
                    <a:uLnTx/>
                    <a:uFillTx/>
                    <a:latin typeface="Helvetica Neue Bold Condensed"/>
                  </a:rPr>
                  <a:t>EMS</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rgbClr val="1A4190"/>
                    </a:solidFill>
                    <a:effectLst/>
                    <a:uLnTx/>
                    <a:uFillTx/>
                    <a:latin typeface="Helvetica Neue"/>
                  </a:rPr>
                  <a:t>Vice-responsables de région constitutionnelle</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sp>
        <p:nvSpPr>
          <p:cNvPr id="3" name="Title 2"/>
          <p:cNvSpPr>
            <a:spLocks noGrp="1"/>
          </p:cNvSpPr>
          <p:nvPr>
            <p:ph type="title"/>
          </p:nvPr>
        </p:nvSpPr>
        <p:spPr>
          <a:xfrm>
            <a:off x="228600" y="119114"/>
            <a:ext cx="8153400" cy="642886"/>
          </a:xfrm>
        </p:spPr>
        <p:txBody>
          <a:bodyPr/>
          <a:lstStyle/>
          <a:p>
            <a:r>
              <a:rPr lang="fr-FR" dirty="0" smtClean="0"/>
              <a:t>Structure mondiale d’action &amp; LCIF</a:t>
            </a:r>
          </a:p>
        </p:txBody>
      </p:sp>
      <p:grpSp>
        <p:nvGrpSpPr>
          <p:cNvPr id="2" name="Group 1"/>
          <p:cNvGrpSpPr/>
          <p:nvPr/>
        </p:nvGrpSpPr>
        <p:grpSpPr>
          <a:xfrm>
            <a:off x="4267200" y="4267200"/>
            <a:ext cx="527588" cy="330746"/>
            <a:chOff x="4305300" y="4190732"/>
            <a:chExt cx="527588" cy="330746"/>
          </a:xfrm>
        </p:grpSpPr>
        <p:sp>
          <p:nvSpPr>
            <p:cNvPr id="10" name="Left Arrow 9"/>
            <p:cNvSpPr/>
            <p:nvPr/>
          </p:nvSpPr>
          <p:spPr bwMode="auto">
            <a:xfrm>
              <a:off x="4305300" y="4359013"/>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45" name="Left Arrow 44"/>
            <p:cNvSpPr/>
            <p:nvPr/>
          </p:nvSpPr>
          <p:spPr bwMode="auto">
            <a:xfrm rot="10800000">
              <a:off x="4317613" y="4190732"/>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grpSp>
      <p:grpSp>
        <p:nvGrpSpPr>
          <p:cNvPr id="11" name="Group 10"/>
          <p:cNvGrpSpPr/>
          <p:nvPr/>
        </p:nvGrpSpPr>
        <p:grpSpPr>
          <a:xfrm>
            <a:off x="4291944" y="5003254"/>
            <a:ext cx="527588" cy="330746"/>
            <a:chOff x="4291944" y="4866015"/>
            <a:chExt cx="527588" cy="330746"/>
          </a:xfrm>
        </p:grpSpPr>
        <p:sp>
          <p:nvSpPr>
            <p:cNvPr id="46" name="Left Arrow 45"/>
            <p:cNvSpPr/>
            <p:nvPr/>
          </p:nvSpPr>
          <p:spPr bwMode="auto">
            <a:xfrm>
              <a:off x="4291944" y="5034296"/>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47" name="Left Arrow 46"/>
            <p:cNvSpPr/>
            <p:nvPr/>
          </p:nvSpPr>
          <p:spPr bwMode="auto">
            <a:xfrm rot="10800000">
              <a:off x="4304257" y="4866015"/>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grpSp>
      <p:grpSp>
        <p:nvGrpSpPr>
          <p:cNvPr id="12" name="Group 11"/>
          <p:cNvGrpSpPr/>
          <p:nvPr/>
        </p:nvGrpSpPr>
        <p:grpSpPr>
          <a:xfrm>
            <a:off x="4267200" y="5638800"/>
            <a:ext cx="527588" cy="330746"/>
            <a:chOff x="4280125" y="5687547"/>
            <a:chExt cx="527588" cy="330746"/>
          </a:xfrm>
        </p:grpSpPr>
        <p:sp>
          <p:nvSpPr>
            <p:cNvPr id="52" name="Left Arrow 51"/>
            <p:cNvSpPr/>
            <p:nvPr/>
          </p:nvSpPr>
          <p:spPr bwMode="auto">
            <a:xfrm>
              <a:off x="4280125" y="5855828"/>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53" name="Left Arrow 52"/>
            <p:cNvSpPr/>
            <p:nvPr/>
          </p:nvSpPr>
          <p:spPr bwMode="auto">
            <a:xfrm rot="10800000">
              <a:off x="4292438" y="5687547"/>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grpSp>
    </p:spTree>
    <p:extLst>
      <p:ext uri="{BB962C8B-B14F-4D97-AF65-F5344CB8AC3E}">
        <p14:creationId xmlns:p14="http://schemas.microsoft.com/office/powerpoint/2010/main" val="361654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534400" cy="3048000"/>
          </a:xfrm>
        </p:spPr>
        <p:txBody>
          <a:bodyPr/>
          <a:lstStyle/>
          <a:p>
            <a:pPr>
              <a:spcBef>
                <a:spcPts val="1200"/>
              </a:spcBef>
              <a:spcAft>
                <a:spcPts val="1200"/>
              </a:spcAft>
            </a:pPr>
            <a:r>
              <a:rPr lang="fr-FR" sz="2700" dirty="0">
                <a:solidFill>
                  <a:schemeClr val="tx1">
                    <a:lumMod val="75000"/>
                    <a:lumOff val="25000"/>
                  </a:schemeClr>
                </a:solidFill>
              </a:rPr>
              <a:t>Inspirer et motiver le service</a:t>
            </a:r>
          </a:p>
          <a:p>
            <a:pPr>
              <a:spcBef>
                <a:spcPts val="1200"/>
              </a:spcBef>
              <a:spcAft>
                <a:spcPts val="1200"/>
              </a:spcAft>
            </a:pPr>
            <a:r>
              <a:rPr lang="fr-FR" sz="2700" dirty="0">
                <a:solidFill>
                  <a:schemeClr val="tx1">
                    <a:lumMod val="75000"/>
                    <a:lumOff val="25000"/>
                  </a:schemeClr>
                </a:solidFill>
              </a:rPr>
              <a:t>Promouvoir l’action de la Fondation en soutien des activités de service</a:t>
            </a:r>
          </a:p>
          <a:p>
            <a:pPr>
              <a:spcBef>
                <a:spcPts val="1200"/>
              </a:spcBef>
              <a:spcAft>
                <a:spcPts val="1200"/>
              </a:spcAft>
            </a:pPr>
            <a:r>
              <a:rPr lang="fr-FR" sz="2700" dirty="0">
                <a:solidFill>
                  <a:schemeClr val="tx1">
                    <a:lumMod val="75000"/>
                    <a:lumOff val="25000"/>
                  </a:schemeClr>
                </a:solidFill>
              </a:rPr>
              <a:t>Soutenir la LCIF par des dons et des collectes fonds</a:t>
            </a:r>
          </a:p>
          <a:p>
            <a:pPr>
              <a:spcBef>
                <a:spcPts val="1200"/>
              </a:spcBef>
              <a:spcAft>
                <a:spcPts val="1200"/>
              </a:spcAft>
            </a:pPr>
            <a:r>
              <a:rPr lang="fr-FR" sz="2700" dirty="0">
                <a:solidFill>
                  <a:schemeClr val="tx1">
                    <a:lumMod val="75000"/>
                    <a:lumOff val="25000"/>
                  </a:schemeClr>
                </a:solidFill>
              </a:rPr>
              <a:t>Soutenir la supervision des projets</a:t>
            </a:r>
          </a:p>
          <a:p>
            <a:pPr>
              <a:spcBef>
                <a:spcPts val="1200"/>
              </a:spcBef>
              <a:spcAft>
                <a:spcPts val="1200"/>
              </a:spcAft>
            </a:pPr>
            <a:r>
              <a:rPr lang="fr-FR" sz="2700" dirty="0">
                <a:solidFill>
                  <a:schemeClr val="tx1">
                    <a:lumMod val="75000"/>
                    <a:lumOff val="25000"/>
                  </a:schemeClr>
                </a:solidFill>
              </a:rPr>
              <a:t>Continuer de soutenir la campagne contre la rougeole pour financer les derniers 5,5 millions de dollars </a:t>
            </a:r>
            <a:r>
              <a:rPr lang="fr-FR" sz="2700" dirty="0" smtClean="0">
                <a:solidFill>
                  <a:schemeClr val="tx1">
                    <a:lumMod val="75000"/>
                    <a:lumOff val="25000"/>
                  </a:schemeClr>
                </a:solidFill>
              </a:rPr>
              <a:t>promis</a:t>
            </a:r>
            <a:endParaRPr lang="fr-FR" sz="2700" dirty="0">
              <a:solidFill>
                <a:schemeClr val="tx1">
                  <a:lumMod val="75000"/>
                  <a:lumOff val="25000"/>
                </a:schemeClr>
              </a:solidFill>
            </a:endParaRPr>
          </a:p>
        </p:txBody>
      </p:sp>
      <p:sp>
        <p:nvSpPr>
          <p:cNvPr id="3" name="Title 2"/>
          <p:cNvSpPr>
            <a:spLocks noGrp="1"/>
          </p:cNvSpPr>
          <p:nvPr>
            <p:ph type="title"/>
          </p:nvPr>
        </p:nvSpPr>
        <p:spPr/>
        <p:txBody>
          <a:bodyPr/>
          <a:lstStyle/>
          <a:p>
            <a:r>
              <a:rPr lang="fr-FR" dirty="0" smtClean="0"/>
              <a:t>Soutien de la SMA à la LCIF</a:t>
            </a:r>
          </a:p>
        </p:txBody>
      </p:sp>
    </p:spTree>
    <p:extLst>
      <p:ext uri="{BB962C8B-B14F-4D97-AF65-F5344CB8AC3E}">
        <p14:creationId xmlns:p14="http://schemas.microsoft.com/office/powerpoint/2010/main" val="49398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Objectifs et stratégie de l’EMS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4019933"/>
              </p:ext>
            </p:extLst>
          </p:nvPr>
        </p:nvGraphicFramePr>
        <p:xfrm>
          <a:off x="1047750" y="1295400"/>
          <a:ext cx="70485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85800"/>
            <a:ext cx="8915400" cy="4572000"/>
          </a:xfrm>
        </p:spPr>
        <p:txBody>
          <a:bodyPr/>
          <a:lstStyle/>
          <a:p>
            <a:r>
              <a:rPr lang="fr-FR" sz="2200" dirty="0"/>
              <a:t>      Mise en œuvre de projet </a:t>
            </a:r>
            <a:r>
              <a:rPr lang="fr-FR" sz="2200" dirty="0" smtClean="0"/>
              <a:t>de terrain concrets</a:t>
            </a:r>
            <a:endParaRPr lang="fr-FR" sz="2200" dirty="0"/>
          </a:p>
          <a:p>
            <a:r>
              <a:rPr lang="fr-FR" sz="2200" dirty="0"/>
              <a:t>      Mise en œuvre de projets dans le domaine du diabète</a:t>
            </a:r>
          </a:p>
          <a:p>
            <a:r>
              <a:rPr lang="fr-FR" sz="2200" dirty="0"/>
              <a:t>      </a:t>
            </a:r>
            <a:r>
              <a:rPr lang="fr-FR" sz="2200" dirty="0" smtClean="0"/>
              <a:t>Signalement des projets </a:t>
            </a:r>
            <a:r>
              <a:rPr lang="fr-FR" sz="2200" dirty="0"/>
              <a:t>sur MyLCI</a:t>
            </a:r>
          </a:p>
          <a:p>
            <a:r>
              <a:rPr lang="fr-FR" sz="2200" dirty="0"/>
              <a:t>      Utilisation des </a:t>
            </a:r>
            <a:r>
              <a:rPr lang="fr-FR" sz="2200" dirty="0" smtClean="0"/>
              <a:t>applications </a:t>
            </a:r>
            <a:r>
              <a:rPr lang="fr-FR" sz="2200" dirty="0"/>
              <a:t>LCI</a:t>
            </a:r>
          </a:p>
          <a:p>
            <a:r>
              <a:rPr lang="fr-FR" sz="2200" dirty="0"/>
              <a:t>      Collaboration </a:t>
            </a:r>
            <a:r>
              <a:rPr lang="fr-FR" sz="2200" dirty="0" smtClean="0"/>
              <a:t>avec les </a:t>
            </a:r>
            <a:r>
              <a:rPr lang="fr-FR" sz="2200" dirty="0"/>
              <a:t>coordinateurs LCIF</a:t>
            </a:r>
          </a:p>
          <a:p>
            <a:endParaRPr lang="fr-FR" sz="2600" b="1" dirty="0">
              <a:solidFill>
                <a:prstClr val="black">
                  <a:lumMod val="65000"/>
                  <a:lumOff val="35000"/>
                </a:prstClr>
              </a:solidFill>
            </a:endParaRPr>
          </a:p>
          <a:p>
            <a:pPr marL="0" lvl="0" indent="0" algn="ctr">
              <a:spcBef>
                <a:spcPts val="0"/>
              </a:spcBef>
              <a:buNone/>
            </a:pPr>
            <a:r>
              <a:rPr lang="fr-FR" sz="2000" b="1" dirty="0">
                <a:solidFill>
                  <a:prstClr val="black">
                    <a:lumMod val="65000"/>
                    <a:lumOff val="35000"/>
                  </a:prstClr>
                </a:solidFill>
              </a:rPr>
              <a:t>Soutenir l’objectif 2017-2018 du Président international Aggarwal :</a:t>
            </a:r>
            <a:r>
              <a:rPr lang="fr-FR" sz="2000" dirty="0" smtClean="0"/>
              <a:t> </a:t>
            </a:r>
            <a:r>
              <a:rPr lang="fr-FR" sz="2000" b="1" i="1" dirty="0">
                <a:solidFill>
                  <a:prstClr val="black">
                    <a:lumMod val="65000"/>
                    <a:lumOff val="35000"/>
                  </a:prstClr>
                </a:solidFill>
              </a:rPr>
              <a:t>Servir 150 millions de personnes cette année</a:t>
            </a:r>
          </a:p>
          <a:p>
            <a:pPr>
              <a:spcBef>
                <a:spcPts val="0"/>
              </a:spcBef>
            </a:pPr>
            <a:endParaRPr lang="fr-FR" sz="1400" dirty="0"/>
          </a:p>
          <a:p>
            <a:pPr marL="0" indent="0">
              <a:spcBef>
                <a:spcPts val="0"/>
              </a:spcBef>
              <a:buNone/>
            </a:pPr>
            <a:r>
              <a:rPr lang="fr-FR" sz="2000" b="1" dirty="0"/>
              <a:t>En développement :</a:t>
            </a:r>
          </a:p>
          <a:p>
            <a:r>
              <a:rPr lang="fr-FR" sz="2200" dirty="0"/>
              <a:t>Implication des jeunes - Coopération Lion/Leo</a:t>
            </a:r>
          </a:p>
          <a:p>
            <a:r>
              <a:rPr lang="fr-FR" sz="2200" dirty="0"/>
              <a:t>Partenariats avec des organisations locales et mondiales</a:t>
            </a:r>
            <a:endParaRPr lang="fr-FR" sz="2200" b="1" i="1" dirty="0"/>
          </a:p>
          <a:p>
            <a:pPr marL="457200" lvl="1" indent="0" algn="ctr">
              <a:buNone/>
            </a:pPr>
            <a:r>
              <a:rPr lang="fr-FR" sz="2800" b="1" i="1" dirty="0"/>
              <a:t>Aidez-nous à construire </a:t>
            </a:r>
            <a:r>
              <a:rPr lang="fr-FR" sz="2800" b="1" i="1" dirty="0" smtClean="0"/>
              <a:t>l’EMS</a:t>
            </a:r>
            <a:br>
              <a:rPr lang="fr-FR" sz="2800" b="1" i="1" dirty="0" smtClean="0"/>
            </a:br>
            <a:r>
              <a:rPr lang="fr-FR" sz="2800" b="1" i="1" dirty="0" smtClean="0"/>
              <a:t>dont </a:t>
            </a:r>
            <a:r>
              <a:rPr lang="fr-FR" sz="2800" b="1" i="1" dirty="0"/>
              <a:t>vous avez besoin</a:t>
            </a:r>
          </a:p>
        </p:txBody>
      </p:sp>
      <p:sp>
        <p:nvSpPr>
          <p:cNvPr id="3" name="Title 2"/>
          <p:cNvSpPr>
            <a:spLocks noGrp="1"/>
          </p:cNvSpPr>
          <p:nvPr>
            <p:ph type="title"/>
          </p:nvPr>
        </p:nvSpPr>
        <p:spPr>
          <a:xfrm>
            <a:off x="228600" y="152400"/>
            <a:ext cx="8153400" cy="457200"/>
          </a:xfrm>
        </p:spPr>
        <p:txBody>
          <a:bodyPr/>
          <a:lstStyle/>
          <a:p>
            <a:r>
              <a:rPr lang="fr-FR" dirty="0" smtClean="0"/>
              <a:t>Objectifs</a:t>
            </a:r>
          </a:p>
        </p:txBody>
      </p:sp>
      <p:sp>
        <p:nvSpPr>
          <p:cNvPr id="4" name="Up Arrow 3"/>
          <p:cNvSpPr/>
          <p:nvPr/>
        </p:nvSpPr>
        <p:spPr bwMode="auto">
          <a:xfrm>
            <a:off x="533400" y="7620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a:ln>
                <a:noFill/>
              </a:ln>
              <a:solidFill>
                <a:srgbClr val="404040"/>
              </a:solidFill>
              <a:effectLst/>
              <a:ea typeface="ヒラギノ角ゴ Pro W3" pitchFamily="84" charset="-128"/>
            </a:endParaRPr>
          </a:p>
        </p:txBody>
      </p:sp>
      <p:sp>
        <p:nvSpPr>
          <p:cNvPr id="5" name="Up Arrow 4"/>
          <p:cNvSpPr/>
          <p:nvPr/>
        </p:nvSpPr>
        <p:spPr bwMode="auto">
          <a:xfrm>
            <a:off x="533400" y="11551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a:ln>
                <a:noFill/>
              </a:ln>
              <a:solidFill>
                <a:srgbClr val="404040"/>
              </a:solidFill>
              <a:effectLst/>
              <a:ea typeface="ヒラギノ角ゴ Pro W3" pitchFamily="84" charset="-128"/>
            </a:endParaRPr>
          </a:p>
        </p:txBody>
      </p:sp>
      <p:sp>
        <p:nvSpPr>
          <p:cNvPr id="6" name="Up Arrow 5"/>
          <p:cNvSpPr/>
          <p:nvPr/>
        </p:nvSpPr>
        <p:spPr bwMode="auto">
          <a:xfrm>
            <a:off x="533400" y="16002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a:ln>
                <a:noFill/>
              </a:ln>
              <a:solidFill>
                <a:srgbClr val="404040"/>
              </a:solidFill>
              <a:effectLst/>
              <a:ea typeface="ヒラギノ角ゴ Pro W3" pitchFamily="84" charset="-128"/>
            </a:endParaRPr>
          </a:p>
        </p:txBody>
      </p:sp>
      <p:sp>
        <p:nvSpPr>
          <p:cNvPr id="7" name="Up Arrow 6"/>
          <p:cNvSpPr/>
          <p:nvPr/>
        </p:nvSpPr>
        <p:spPr bwMode="auto">
          <a:xfrm>
            <a:off x="533400" y="1993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a:ln>
                <a:noFill/>
              </a:ln>
              <a:solidFill>
                <a:srgbClr val="404040"/>
              </a:solidFill>
              <a:effectLst/>
              <a:ea typeface="ヒラギノ角ゴ Pro W3" pitchFamily="84" charset="-128"/>
            </a:endParaRPr>
          </a:p>
        </p:txBody>
      </p:sp>
      <p:sp>
        <p:nvSpPr>
          <p:cNvPr id="8" name="Up Arrow 7"/>
          <p:cNvSpPr/>
          <p:nvPr/>
        </p:nvSpPr>
        <p:spPr bwMode="auto">
          <a:xfrm>
            <a:off x="533400" y="2374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a:ln>
                <a:noFill/>
              </a:ln>
              <a:solidFill>
                <a:srgbClr val="404040"/>
              </a:solidFill>
              <a:effectLst/>
              <a:ea typeface="ヒラギノ角ゴ Pro W3" pitchFamily="84" charset="-128"/>
            </a:endParaRPr>
          </a:p>
        </p:txBody>
      </p:sp>
    </p:spTree>
    <p:extLst>
      <p:ext uri="{BB962C8B-B14F-4D97-AF65-F5344CB8AC3E}">
        <p14:creationId xmlns:p14="http://schemas.microsoft.com/office/powerpoint/2010/main" val="284130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763000" cy="4572000"/>
          </a:xfrm>
        </p:spPr>
        <p:txBody>
          <a:bodyPr/>
          <a:lstStyle/>
          <a:p>
            <a:pPr>
              <a:spcBef>
                <a:spcPts val="600"/>
              </a:spcBef>
              <a:spcAft>
                <a:spcPts val="1200"/>
              </a:spcAft>
            </a:pPr>
            <a:r>
              <a:rPr lang="fr-FR" sz="2600" dirty="0"/>
              <a:t>Matériel éducatif adapté à chaque niveau de leadership</a:t>
            </a:r>
          </a:p>
          <a:p>
            <a:pPr>
              <a:spcBef>
                <a:spcPts val="600"/>
              </a:spcBef>
              <a:spcAft>
                <a:spcPts val="1200"/>
              </a:spcAft>
            </a:pPr>
            <a:r>
              <a:rPr lang="fr-FR" sz="2600" dirty="0"/>
              <a:t>Disponible </a:t>
            </a:r>
            <a:r>
              <a:rPr lang="fr-FR" sz="2600" dirty="0" smtClean="0"/>
              <a:t>:</a:t>
            </a:r>
            <a:endParaRPr lang="fr-FR" sz="2600" dirty="0"/>
          </a:p>
          <a:p>
            <a:pPr lvl="1">
              <a:spcBef>
                <a:spcPts val="0"/>
              </a:spcBef>
              <a:spcAft>
                <a:spcPts val="1200"/>
              </a:spcAft>
            </a:pPr>
            <a:r>
              <a:rPr lang="fr-FR" sz="2200" dirty="0">
                <a:hlinkClick r:id="rId3"/>
              </a:rPr>
              <a:t>Défi de service du centenaire</a:t>
            </a:r>
            <a:endParaRPr lang="fr-FR" sz="2200" dirty="0"/>
          </a:p>
          <a:p>
            <a:pPr lvl="1">
              <a:spcBef>
                <a:spcPts val="0"/>
              </a:spcBef>
              <a:spcAft>
                <a:spcPts val="1200"/>
              </a:spcAft>
            </a:pPr>
            <a:r>
              <a:rPr lang="fr-FR" sz="2200" dirty="0">
                <a:hlinkClick r:id="rId4"/>
              </a:rPr>
              <a:t>Projets commémoratifs du centenaire</a:t>
            </a:r>
            <a:endParaRPr lang="fr-FR" sz="2200" dirty="0"/>
          </a:p>
          <a:p>
            <a:pPr>
              <a:spcBef>
                <a:spcPts val="600"/>
              </a:spcBef>
              <a:spcAft>
                <a:spcPts val="1200"/>
              </a:spcAft>
            </a:pPr>
            <a:r>
              <a:rPr lang="fr-FR" sz="2600" dirty="0"/>
              <a:t>Rapports </a:t>
            </a:r>
            <a:r>
              <a:rPr lang="fr-FR" sz="2600" dirty="0" smtClean="0"/>
              <a:t>:</a:t>
            </a:r>
            <a:endParaRPr lang="fr-FR" sz="2600" dirty="0"/>
          </a:p>
          <a:p>
            <a:pPr lvl="1">
              <a:spcBef>
                <a:spcPts val="600"/>
              </a:spcBef>
              <a:spcAft>
                <a:spcPts val="1200"/>
              </a:spcAft>
            </a:pPr>
            <a:r>
              <a:rPr lang="fr-FR" sz="2600" dirty="0"/>
              <a:t>Différents rapports </a:t>
            </a:r>
            <a:r>
              <a:rPr lang="fr-FR" sz="2600" dirty="0" smtClean="0"/>
              <a:t>selon le </a:t>
            </a:r>
            <a:r>
              <a:rPr lang="fr-FR" sz="2600" dirty="0"/>
              <a:t>niveau de leadership</a:t>
            </a:r>
          </a:p>
          <a:p>
            <a:pPr lvl="1">
              <a:spcBef>
                <a:spcPts val="600"/>
              </a:spcBef>
              <a:spcAft>
                <a:spcPts val="1200"/>
              </a:spcAft>
            </a:pPr>
            <a:r>
              <a:rPr lang="fr-FR" sz="2600" dirty="0"/>
              <a:t>Suivi des clubs qui </a:t>
            </a:r>
            <a:r>
              <a:rPr lang="fr-FR" sz="2600" dirty="0" smtClean="0"/>
              <a:t>ne signalent pas d’activités</a:t>
            </a:r>
            <a:endParaRPr lang="fr-FR" sz="2600" dirty="0"/>
          </a:p>
          <a:p>
            <a:pPr lvl="1">
              <a:spcBef>
                <a:spcPts val="600"/>
              </a:spcBef>
              <a:spcAft>
                <a:spcPts val="1200"/>
              </a:spcAft>
            </a:pPr>
            <a:r>
              <a:rPr lang="fr-FR" sz="2600" dirty="0"/>
              <a:t>Récapitulatifs par type d’activités</a:t>
            </a:r>
          </a:p>
          <a:p>
            <a:pPr lvl="1">
              <a:spcBef>
                <a:spcPts val="600"/>
              </a:spcBef>
              <a:spcAft>
                <a:spcPts val="1200"/>
              </a:spcAft>
            </a:pPr>
            <a:endParaRPr lang="fr-FR" sz="2600" dirty="0"/>
          </a:p>
        </p:txBody>
      </p:sp>
      <p:sp>
        <p:nvSpPr>
          <p:cNvPr id="3" name="Title 2"/>
          <p:cNvSpPr>
            <a:spLocks noGrp="1"/>
          </p:cNvSpPr>
          <p:nvPr>
            <p:ph type="title"/>
          </p:nvPr>
        </p:nvSpPr>
        <p:spPr/>
        <p:txBody>
          <a:bodyPr/>
          <a:lstStyle/>
          <a:p>
            <a:r>
              <a:rPr lang="fr-FR" dirty="0" smtClean="0"/>
              <a:t>Ressources</a:t>
            </a:r>
            <a:r>
              <a:rPr lang="en-US" dirty="0" smtClean="0"/>
              <a:t>	</a:t>
            </a:r>
          </a:p>
        </p:txBody>
      </p:sp>
    </p:spTree>
    <p:extLst>
      <p:ext uri="{BB962C8B-B14F-4D97-AF65-F5344CB8AC3E}">
        <p14:creationId xmlns:p14="http://schemas.microsoft.com/office/powerpoint/2010/main" val="580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600"/>
              </a:spcBef>
              <a:spcAft>
                <a:spcPts val="1200"/>
              </a:spcAft>
            </a:pPr>
            <a:r>
              <a:rPr lang="fr-FR" sz="2600" dirty="0"/>
              <a:t>En développement</a:t>
            </a:r>
          </a:p>
          <a:p>
            <a:pPr lvl="1">
              <a:spcBef>
                <a:spcPts val="0"/>
              </a:spcBef>
              <a:spcAft>
                <a:spcPts val="1200"/>
              </a:spcAft>
            </a:pPr>
            <a:r>
              <a:rPr lang="fr-FR" sz="2200" dirty="0"/>
              <a:t>Idées de projets</a:t>
            </a:r>
          </a:p>
          <a:p>
            <a:pPr lvl="1">
              <a:spcBef>
                <a:spcPts val="0"/>
              </a:spcBef>
              <a:spcAft>
                <a:spcPts val="1200"/>
              </a:spcAft>
            </a:pPr>
            <a:r>
              <a:rPr lang="fr-FR" sz="2200" dirty="0"/>
              <a:t>Ressources pour la préparation de projets simples</a:t>
            </a:r>
          </a:p>
          <a:p>
            <a:pPr lvl="1">
              <a:spcBef>
                <a:spcPts val="0"/>
              </a:spcBef>
              <a:spcAft>
                <a:spcPts val="1200"/>
              </a:spcAft>
            </a:pPr>
            <a:r>
              <a:rPr lang="fr-FR" sz="2200" dirty="0" smtClean="0"/>
              <a:t>Plans/ébauches </a:t>
            </a:r>
            <a:r>
              <a:rPr lang="fr-FR" sz="2200" dirty="0"/>
              <a:t>de projets</a:t>
            </a:r>
          </a:p>
          <a:p>
            <a:pPr>
              <a:spcBef>
                <a:spcPts val="600"/>
              </a:spcBef>
              <a:spcAft>
                <a:spcPts val="1200"/>
              </a:spcAft>
            </a:pPr>
            <a:r>
              <a:rPr lang="fr-FR" sz="2600" dirty="0"/>
              <a:t>Une communication continue entre le LCI et les responsables EMS est cruciale pour le développement de ressources adaptées aux besoins locaux.</a:t>
            </a:r>
          </a:p>
        </p:txBody>
      </p:sp>
      <p:sp>
        <p:nvSpPr>
          <p:cNvPr id="3" name="Title 2"/>
          <p:cNvSpPr>
            <a:spLocks noGrp="1"/>
          </p:cNvSpPr>
          <p:nvPr>
            <p:ph type="title"/>
          </p:nvPr>
        </p:nvSpPr>
        <p:spPr/>
        <p:txBody>
          <a:bodyPr/>
          <a:lstStyle/>
          <a:p>
            <a:r>
              <a:rPr lang="fr-FR" dirty="0" smtClean="0"/>
              <a:t>Ressources</a:t>
            </a:r>
            <a:r>
              <a:rPr lang="en-US" dirty="0" smtClean="0"/>
              <a:t>	</a:t>
            </a:r>
          </a:p>
        </p:txBody>
      </p:sp>
    </p:spTree>
    <p:extLst>
      <p:ext uri="{BB962C8B-B14F-4D97-AF65-F5344CB8AC3E}">
        <p14:creationId xmlns:p14="http://schemas.microsoft.com/office/powerpoint/2010/main" val="339519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534400" cy="685800"/>
          </a:xfrm>
        </p:spPr>
        <p:txBody>
          <a:bodyPr/>
          <a:lstStyle/>
          <a:p>
            <a:r>
              <a:rPr lang="fr-FR" dirty="0" smtClean="0"/>
              <a:t>Fonds disponibles pour la formation (DM et D)</a:t>
            </a:r>
          </a:p>
        </p:txBody>
      </p:sp>
      <p:sp>
        <p:nvSpPr>
          <p:cNvPr id="4" name="Oval 3"/>
          <p:cNvSpPr/>
          <p:nvPr/>
        </p:nvSpPr>
        <p:spPr bwMode="auto">
          <a:xfrm>
            <a:off x="2150496" y="1426928"/>
            <a:ext cx="2133600" cy="2057400"/>
          </a:xfrm>
          <a:prstGeom prst="ellipse">
            <a:avLst/>
          </a:prstGeom>
          <a:solidFill>
            <a:srgbClr val="005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tx2">
                  <a:lumMod val="75000"/>
                </a:schemeClr>
              </a:solidFill>
              <a:effectLst/>
              <a:ea typeface="ヒラギノ角ゴ Pro W3" pitchFamily="84" charset="-128"/>
            </a:endParaRPr>
          </a:p>
        </p:txBody>
      </p:sp>
      <p:sp>
        <p:nvSpPr>
          <p:cNvPr id="7" name="Oval 6"/>
          <p:cNvSpPr/>
          <p:nvPr/>
        </p:nvSpPr>
        <p:spPr bwMode="auto">
          <a:xfrm>
            <a:off x="4724400" y="3438939"/>
            <a:ext cx="2133600" cy="20574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tx2">
                  <a:lumMod val="75000"/>
                </a:schemeClr>
              </a:solidFill>
              <a:effectLst/>
              <a:ea typeface="ヒラギノ角ゴ Pro W3" pitchFamily="84" charset="-128"/>
            </a:endParaRPr>
          </a:p>
        </p:txBody>
      </p:sp>
      <p:sp>
        <p:nvSpPr>
          <p:cNvPr id="8" name="Oval 7"/>
          <p:cNvSpPr/>
          <p:nvPr/>
        </p:nvSpPr>
        <p:spPr bwMode="auto">
          <a:xfrm>
            <a:off x="4114800" y="1696278"/>
            <a:ext cx="2133600" cy="205740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6" name="Oval 5"/>
          <p:cNvSpPr/>
          <p:nvPr/>
        </p:nvSpPr>
        <p:spPr bwMode="auto">
          <a:xfrm>
            <a:off x="2839278" y="3124200"/>
            <a:ext cx="2133600" cy="2057400"/>
          </a:xfrm>
          <a:prstGeom prst="ellipse">
            <a:avLst/>
          </a:prstGeom>
          <a:solidFill>
            <a:srgbClr val="FDCD0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5" name="TextBox 4"/>
          <p:cNvSpPr txBox="1"/>
          <p:nvPr/>
        </p:nvSpPr>
        <p:spPr>
          <a:xfrm>
            <a:off x="2229678" y="1614258"/>
            <a:ext cx="1735537" cy="1323439"/>
          </a:xfrm>
          <a:prstGeom prst="rect">
            <a:avLst/>
          </a:prstGeom>
          <a:noFill/>
        </p:spPr>
        <p:txBody>
          <a:bodyPr wrap="square" rtlCol="0">
            <a:spAutoFit/>
          </a:bodyPr>
          <a:lstStyle/>
          <a:p>
            <a:pPr algn="ctr"/>
            <a:r>
              <a:rPr lang="fr-FR" sz="1600" b="1" dirty="0">
                <a:solidFill>
                  <a:schemeClr val="bg1"/>
                </a:solidFill>
              </a:rPr>
              <a:t>Budget de </a:t>
            </a:r>
            <a:r>
              <a:rPr lang="fr-FR" sz="1600" b="1" dirty="0" smtClean="0">
                <a:solidFill>
                  <a:schemeClr val="bg1"/>
                </a:solidFill>
              </a:rPr>
              <a:t>fonctionnementCoordinateur </a:t>
            </a:r>
            <a:r>
              <a:rPr lang="fr-FR" sz="1600" b="1" dirty="0">
                <a:solidFill>
                  <a:schemeClr val="bg1"/>
                </a:solidFill>
              </a:rPr>
              <a:t>EMS de DM (600 USD)</a:t>
            </a:r>
          </a:p>
        </p:txBody>
      </p:sp>
      <p:sp>
        <p:nvSpPr>
          <p:cNvPr id="11" name="TextBox 10"/>
          <p:cNvSpPr txBox="1"/>
          <p:nvPr/>
        </p:nvSpPr>
        <p:spPr>
          <a:xfrm>
            <a:off x="4363278" y="1801860"/>
            <a:ext cx="1620927" cy="1246495"/>
          </a:xfrm>
          <a:prstGeom prst="rect">
            <a:avLst/>
          </a:prstGeom>
          <a:noFill/>
        </p:spPr>
        <p:txBody>
          <a:bodyPr wrap="square" rtlCol="0">
            <a:spAutoFit/>
          </a:bodyPr>
          <a:lstStyle/>
          <a:p>
            <a:pPr algn="ctr"/>
            <a:r>
              <a:rPr lang="fr-FR" sz="1500" b="1" dirty="0"/>
              <a:t>Budget de fonctionnement </a:t>
            </a:r>
            <a:r>
              <a:rPr lang="fr-FR" sz="1500" b="1" dirty="0" smtClean="0"/>
              <a:t>Coordinateur </a:t>
            </a:r>
            <a:r>
              <a:rPr lang="fr-FR" sz="1500" b="1" dirty="0"/>
              <a:t>EMS de </a:t>
            </a:r>
            <a:r>
              <a:rPr lang="fr-FR" sz="1500" b="1" dirty="0" smtClean="0"/>
              <a:t>D</a:t>
            </a:r>
            <a:br>
              <a:rPr lang="fr-FR" sz="1500" b="1" dirty="0" smtClean="0"/>
            </a:br>
            <a:r>
              <a:rPr lang="fr-FR" sz="1500" b="1" dirty="0" smtClean="0"/>
              <a:t>(250 </a:t>
            </a:r>
            <a:r>
              <a:rPr lang="fr-FR" sz="1500" b="1" dirty="0"/>
              <a:t>USD)</a:t>
            </a:r>
          </a:p>
        </p:txBody>
      </p:sp>
      <p:sp>
        <p:nvSpPr>
          <p:cNvPr id="12" name="TextBox 11"/>
          <p:cNvSpPr txBox="1"/>
          <p:nvPr/>
        </p:nvSpPr>
        <p:spPr>
          <a:xfrm>
            <a:off x="4806851" y="3959807"/>
            <a:ext cx="1968695" cy="1292662"/>
          </a:xfrm>
          <a:prstGeom prst="rect">
            <a:avLst/>
          </a:prstGeom>
          <a:noFill/>
        </p:spPr>
        <p:txBody>
          <a:bodyPr wrap="square" rtlCol="0">
            <a:spAutoFit/>
          </a:bodyPr>
          <a:lstStyle/>
          <a:p>
            <a:pPr algn="ctr"/>
            <a:r>
              <a:rPr lang="fr-FR" sz="1500" b="1" dirty="0">
                <a:solidFill>
                  <a:schemeClr val="bg1"/>
                </a:solidFill>
              </a:rPr>
              <a:t>Fonds du DM</a:t>
            </a:r>
          </a:p>
          <a:p>
            <a:pPr algn="ctr"/>
            <a:r>
              <a:rPr lang="fr-FR" sz="1500" b="1" dirty="0">
                <a:solidFill>
                  <a:schemeClr val="bg1"/>
                </a:solidFill>
              </a:rPr>
              <a:t>Formation </a:t>
            </a:r>
            <a:r>
              <a:rPr lang="fr-FR" sz="1500" b="1" dirty="0" smtClean="0">
                <a:solidFill>
                  <a:schemeClr val="bg1"/>
                </a:solidFill>
              </a:rPr>
              <a:t>des</a:t>
            </a:r>
            <a:br>
              <a:rPr lang="fr-FR" sz="1500" b="1" dirty="0" smtClean="0">
                <a:solidFill>
                  <a:schemeClr val="bg1"/>
                </a:solidFill>
              </a:rPr>
            </a:br>
            <a:r>
              <a:rPr lang="fr-FR" sz="1500" b="1" dirty="0" smtClean="0">
                <a:solidFill>
                  <a:schemeClr val="bg1"/>
                </a:solidFill>
              </a:rPr>
              <a:t>1</a:t>
            </a:r>
            <a:r>
              <a:rPr lang="fr-FR" sz="1500" b="1" baseline="30000" dirty="0" smtClean="0">
                <a:solidFill>
                  <a:schemeClr val="bg1"/>
                </a:solidFill>
              </a:rPr>
              <a:t>er</a:t>
            </a:r>
            <a:r>
              <a:rPr lang="fr-FR" sz="1500" b="1" dirty="0" smtClean="0">
                <a:solidFill>
                  <a:schemeClr val="bg1"/>
                </a:solidFill>
              </a:rPr>
              <a:t> </a:t>
            </a:r>
            <a:r>
              <a:rPr lang="fr-FR" sz="1500" b="1" dirty="0">
                <a:solidFill>
                  <a:schemeClr val="bg1"/>
                </a:solidFill>
              </a:rPr>
              <a:t>&amp; 2</a:t>
            </a:r>
            <a:r>
              <a:rPr lang="fr-FR" sz="1500" b="1" baseline="30000" dirty="0">
                <a:solidFill>
                  <a:schemeClr val="bg1"/>
                </a:solidFill>
              </a:rPr>
              <a:t>e</a:t>
            </a:r>
            <a:r>
              <a:rPr lang="fr-FR" dirty="0" smtClean="0"/>
              <a:t> </a:t>
            </a:r>
            <a:r>
              <a:rPr lang="fr-FR" sz="1500" b="1" dirty="0" smtClean="0">
                <a:solidFill>
                  <a:schemeClr val="bg1"/>
                </a:solidFill>
              </a:rPr>
              <a:t>vice-gouverneurs </a:t>
            </a:r>
            <a:r>
              <a:rPr lang="fr-FR" sz="1500" b="1" dirty="0">
                <a:solidFill>
                  <a:schemeClr val="bg1"/>
                </a:solidFill>
              </a:rPr>
              <a:t>de district</a:t>
            </a:r>
          </a:p>
        </p:txBody>
      </p:sp>
      <p:sp>
        <p:nvSpPr>
          <p:cNvPr id="13" name="TextBox 12"/>
          <p:cNvSpPr txBox="1"/>
          <p:nvPr/>
        </p:nvSpPr>
        <p:spPr>
          <a:xfrm>
            <a:off x="3153768" y="3632537"/>
            <a:ext cx="1495839" cy="1015663"/>
          </a:xfrm>
          <a:prstGeom prst="rect">
            <a:avLst/>
          </a:prstGeom>
          <a:noFill/>
        </p:spPr>
        <p:txBody>
          <a:bodyPr wrap="square" rtlCol="0">
            <a:spAutoFit/>
          </a:bodyPr>
          <a:lstStyle/>
          <a:p>
            <a:pPr algn="ctr"/>
            <a:r>
              <a:rPr lang="fr-FR" sz="1500" b="1" dirty="0"/>
              <a:t>Fonds du district - Formation des présidents de zone</a:t>
            </a:r>
          </a:p>
        </p:txBody>
      </p:sp>
    </p:spTree>
    <p:extLst>
      <p:ext uri="{BB962C8B-B14F-4D97-AF65-F5344CB8AC3E}">
        <p14:creationId xmlns:p14="http://schemas.microsoft.com/office/powerpoint/2010/main" val="238684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Recevoir votre budget de fonctionnement   </a:t>
            </a:r>
          </a:p>
        </p:txBody>
      </p:sp>
      <p:sp>
        <p:nvSpPr>
          <p:cNvPr id="5" name="Oval 4"/>
          <p:cNvSpPr/>
          <p:nvPr/>
        </p:nvSpPr>
        <p:spPr bwMode="auto">
          <a:xfrm>
            <a:off x="1905000" y="11430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6" name="Oval 5"/>
          <p:cNvSpPr/>
          <p:nvPr/>
        </p:nvSpPr>
        <p:spPr bwMode="auto">
          <a:xfrm>
            <a:off x="1905000" y="409575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7" name="TextBox 6"/>
          <p:cNvSpPr txBox="1"/>
          <p:nvPr/>
        </p:nvSpPr>
        <p:spPr>
          <a:xfrm>
            <a:off x="2133600" y="1578114"/>
            <a:ext cx="1066800" cy="707886"/>
          </a:xfrm>
          <a:prstGeom prst="rect">
            <a:avLst/>
          </a:prstGeom>
          <a:noFill/>
        </p:spPr>
        <p:txBody>
          <a:bodyPr wrap="square" rtlCol="0">
            <a:spAutoFit/>
          </a:bodyPr>
          <a:lstStyle/>
          <a:p>
            <a:pPr algn="ctr"/>
            <a:r>
              <a:rPr lang="fr-FR" sz="2000" dirty="0"/>
              <a:t>Plan annuel</a:t>
            </a:r>
          </a:p>
        </p:txBody>
      </p:sp>
      <p:sp>
        <p:nvSpPr>
          <p:cNvPr id="8" name="TextBox 7"/>
          <p:cNvSpPr txBox="1"/>
          <p:nvPr/>
        </p:nvSpPr>
        <p:spPr>
          <a:xfrm>
            <a:off x="2072640" y="4318337"/>
            <a:ext cx="1203960" cy="1015663"/>
          </a:xfrm>
          <a:prstGeom prst="rect">
            <a:avLst/>
          </a:prstGeom>
          <a:noFill/>
        </p:spPr>
        <p:txBody>
          <a:bodyPr wrap="square" rtlCol="0">
            <a:spAutoFit/>
          </a:bodyPr>
          <a:lstStyle/>
          <a:p>
            <a:pPr algn="ctr"/>
            <a:r>
              <a:rPr lang="fr-FR" sz="2000" dirty="0"/>
              <a:t>Deux cours en ligne</a:t>
            </a:r>
          </a:p>
        </p:txBody>
      </p:sp>
      <p:sp>
        <p:nvSpPr>
          <p:cNvPr id="9" name="Plus 8"/>
          <p:cNvSpPr/>
          <p:nvPr/>
        </p:nvSpPr>
        <p:spPr bwMode="auto">
          <a:xfrm>
            <a:off x="2209800" y="2868385"/>
            <a:ext cx="1043940" cy="912250"/>
          </a:xfrm>
          <a:prstGeom prst="mathPlus">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10" name="Right Arrow 9"/>
          <p:cNvSpPr/>
          <p:nvPr/>
        </p:nvSpPr>
        <p:spPr bwMode="auto">
          <a:xfrm>
            <a:off x="3878580" y="3051562"/>
            <a:ext cx="685800" cy="609600"/>
          </a:xfrm>
          <a:prstGeom prst="righ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11" name="Oval 10"/>
          <p:cNvSpPr/>
          <p:nvPr/>
        </p:nvSpPr>
        <p:spPr bwMode="auto">
          <a:xfrm>
            <a:off x="5105400" y="2002971"/>
            <a:ext cx="2743200" cy="2645229"/>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12" name="TextBox 11"/>
          <p:cNvSpPr txBox="1"/>
          <p:nvPr/>
        </p:nvSpPr>
        <p:spPr>
          <a:xfrm>
            <a:off x="5128260" y="2817753"/>
            <a:ext cx="2720340" cy="954107"/>
          </a:xfrm>
          <a:prstGeom prst="rect">
            <a:avLst/>
          </a:prstGeom>
          <a:noFill/>
        </p:spPr>
        <p:txBody>
          <a:bodyPr wrap="square" rtlCol="0">
            <a:spAutoFit/>
          </a:bodyPr>
          <a:lstStyle/>
          <a:p>
            <a:pPr algn="ctr"/>
            <a:r>
              <a:rPr lang="fr-FR" sz="2800" dirty="0">
                <a:solidFill>
                  <a:schemeClr val="bg1"/>
                </a:solidFill>
              </a:rPr>
              <a:t>Budget de fonctionnement</a:t>
            </a:r>
          </a:p>
        </p:txBody>
      </p:sp>
      <p:sp>
        <p:nvSpPr>
          <p:cNvPr id="13" name="Oval 12"/>
          <p:cNvSpPr/>
          <p:nvPr/>
        </p:nvSpPr>
        <p:spPr bwMode="auto">
          <a:xfrm>
            <a:off x="152400" y="25908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14" name="TextBox 13"/>
          <p:cNvSpPr txBox="1"/>
          <p:nvPr/>
        </p:nvSpPr>
        <p:spPr>
          <a:xfrm>
            <a:off x="76200" y="3048000"/>
            <a:ext cx="1752600" cy="677108"/>
          </a:xfrm>
          <a:prstGeom prst="rect">
            <a:avLst/>
          </a:prstGeom>
          <a:noFill/>
        </p:spPr>
        <p:txBody>
          <a:bodyPr wrap="square" rtlCol="0">
            <a:spAutoFit/>
          </a:bodyPr>
          <a:lstStyle/>
          <a:p>
            <a:pPr algn="ctr"/>
            <a:r>
              <a:rPr lang="fr-FR" sz="1900" dirty="0"/>
              <a:t>Formulaire de versement </a:t>
            </a:r>
          </a:p>
        </p:txBody>
      </p:sp>
    </p:spTree>
    <p:extLst>
      <p:ext uri="{BB962C8B-B14F-4D97-AF65-F5344CB8AC3E}">
        <p14:creationId xmlns:p14="http://schemas.microsoft.com/office/powerpoint/2010/main" val="230315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68500" y="4407239"/>
            <a:ext cx="5207000" cy="1298575"/>
          </a:xfrm>
        </p:spPr>
        <p:txBody>
          <a:bodyPr>
            <a:normAutofit/>
          </a:bodyPr>
          <a:lstStyle/>
          <a:p>
            <a:pPr marL="0" indent="0" algn="ctr">
              <a:lnSpc>
                <a:spcPct val="100000"/>
              </a:lnSpc>
              <a:buNone/>
            </a:pPr>
            <a:r>
              <a:rPr lang="fr-FR" sz="2000" b="1" dirty="0">
                <a:solidFill>
                  <a:srgbClr val="1C2753"/>
                </a:solidFill>
                <a:latin typeface="Open sans"/>
              </a:rPr>
              <a:t>Promouvoir la vision qu’un jour les Lions et les Leos pourront répondre à chaque besoin dans le monde.</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556" y="762000"/>
            <a:ext cx="3066444" cy="3123940"/>
          </a:xfrm>
          <a:prstGeom prst="rect">
            <a:avLst/>
          </a:prstGeom>
        </p:spPr>
      </p:pic>
    </p:spTree>
    <p:extLst>
      <p:ext uri="{BB962C8B-B14F-4D97-AF65-F5344CB8AC3E}">
        <p14:creationId xmlns:p14="http://schemas.microsoft.com/office/powerpoint/2010/main" val="36056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09099429"/>
              </p:ext>
            </p:extLst>
          </p:nvPr>
        </p:nvGraphicFramePr>
        <p:xfrm>
          <a:off x="-114300" y="762000"/>
          <a:ext cx="8839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fr-FR" dirty="0" smtClean="0"/>
              <a:t>Idées de projets</a:t>
            </a:r>
          </a:p>
        </p:txBody>
      </p:sp>
    </p:spTree>
    <p:extLst>
      <p:ext uri="{BB962C8B-B14F-4D97-AF65-F5344CB8AC3E}">
        <p14:creationId xmlns:p14="http://schemas.microsoft.com/office/powerpoint/2010/main" val="177681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À faire bientôt </a:t>
            </a:r>
          </a:p>
        </p:txBody>
      </p:sp>
      <p:sp>
        <p:nvSpPr>
          <p:cNvPr id="2" name="Content Placeholder 1"/>
          <p:cNvSpPr>
            <a:spLocks noGrp="1"/>
          </p:cNvSpPr>
          <p:nvPr>
            <p:ph idx="1"/>
          </p:nvPr>
        </p:nvSpPr>
        <p:spPr/>
        <p:txBody>
          <a:bodyPr/>
          <a:lstStyle/>
          <a:p>
            <a:r>
              <a:rPr lang="fr-FR" sz="2800" dirty="0"/>
              <a:t>Journée mondiale du diabète</a:t>
            </a:r>
          </a:p>
          <a:p>
            <a:pPr lvl="1"/>
            <a:r>
              <a:rPr lang="fr-FR" sz="2200" dirty="0"/>
              <a:t>14 novembre 2017</a:t>
            </a:r>
          </a:p>
          <a:p>
            <a:pPr lvl="1"/>
            <a:r>
              <a:rPr lang="fr-FR" sz="2200" dirty="0"/>
              <a:t>Efforts organisés dans le monde pour sensibiliser le public à l’émergence des problèmes de santé issus du diabète. </a:t>
            </a:r>
          </a:p>
          <a:p>
            <a:pPr lvl="1"/>
            <a:r>
              <a:rPr lang="fr-FR" sz="2200" dirty="0"/>
              <a:t>Initiatives locales ou activités déjà conçues</a:t>
            </a:r>
          </a:p>
          <a:p>
            <a:endParaRPr lang="fr-FR" dirty="0"/>
          </a:p>
          <a:p>
            <a:r>
              <a:rPr lang="fr-FR" sz="2800" dirty="0"/>
              <a:t>Semaine mondiale du service</a:t>
            </a:r>
          </a:p>
          <a:p>
            <a:pPr lvl="1"/>
            <a:r>
              <a:rPr lang="fr-FR" sz="2200" dirty="0"/>
              <a:t>Lutte contre la </a:t>
            </a:r>
            <a:r>
              <a:rPr lang="fr-FR" sz="2200" dirty="0" smtClean="0"/>
              <a:t>faim : </a:t>
            </a:r>
            <a:r>
              <a:rPr lang="fr-FR" sz="2200" dirty="0"/>
              <a:t>9-15 janvier</a:t>
            </a:r>
          </a:p>
          <a:p>
            <a:pPr lvl="1"/>
            <a:r>
              <a:rPr lang="fr-FR" sz="2200" dirty="0"/>
              <a:t>Protection de la </a:t>
            </a:r>
            <a:r>
              <a:rPr lang="fr-FR" sz="2200" dirty="0" smtClean="0"/>
              <a:t>planète : </a:t>
            </a:r>
            <a:r>
              <a:rPr lang="fr-FR" sz="2200" dirty="0"/>
              <a:t>17-23 avril</a:t>
            </a:r>
          </a:p>
          <a:p>
            <a:pPr lvl="1"/>
            <a:r>
              <a:rPr lang="fr-FR" sz="2200" dirty="0" smtClean="0"/>
              <a:t>Jeunesse : </a:t>
            </a:r>
            <a:r>
              <a:rPr lang="fr-FR" sz="2200" dirty="0"/>
              <a:t>7-13 août</a:t>
            </a:r>
          </a:p>
          <a:p>
            <a:pPr lvl="1"/>
            <a:r>
              <a:rPr lang="fr-FR" sz="2200" dirty="0" smtClean="0"/>
              <a:t>Vue : 10-16 </a:t>
            </a:r>
            <a:r>
              <a:rPr lang="fr-FR" sz="2200" dirty="0"/>
              <a:t>octobre</a:t>
            </a:r>
          </a:p>
        </p:txBody>
      </p:sp>
    </p:spTree>
    <p:extLst>
      <p:ext uri="{BB962C8B-B14F-4D97-AF65-F5344CB8AC3E}">
        <p14:creationId xmlns:p14="http://schemas.microsoft.com/office/powerpoint/2010/main" val="326469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4572000"/>
          </a:xfrm>
        </p:spPr>
        <p:txBody>
          <a:bodyPr/>
          <a:lstStyle/>
          <a:p>
            <a:pPr>
              <a:spcBef>
                <a:spcPts val="1200"/>
              </a:spcBef>
              <a:spcAft>
                <a:spcPts val="1200"/>
              </a:spcAft>
            </a:pPr>
            <a:r>
              <a:rPr lang="fr-FR" sz="2800" dirty="0"/>
              <a:t>Valeur du service</a:t>
            </a:r>
          </a:p>
          <a:p>
            <a:pPr>
              <a:spcBef>
                <a:spcPts val="1200"/>
              </a:spcBef>
              <a:spcAft>
                <a:spcPts val="1200"/>
              </a:spcAft>
            </a:pPr>
            <a:r>
              <a:rPr lang="fr-FR" sz="2800" dirty="0"/>
              <a:t>Signalement des activités sur MyLCI</a:t>
            </a:r>
          </a:p>
          <a:p>
            <a:pPr>
              <a:spcBef>
                <a:spcPts val="1200"/>
              </a:spcBef>
              <a:spcAft>
                <a:spcPts val="1200"/>
              </a:spcAft>
            </a:pPr>
            <a:r>
              <a:rPr lang="fr-FR" sz="2800" dirty="0"/>
              <a:t>Planification efficace des projets</a:t>
            </a:r>
          </a:p>
          <a:p>
            <a:pPr>
              <a:spcBef>
                <a:spcPts val="1200"/>
              </a:spcBef>
              <a:spcAft>
                <a:spcPts val="1200"/>
              </a:spcAft>
            </a:pPr>
            <a:r>
              <a:rPr lang="fr-FR" sz="2800" dirty="0"/>
              <a:t>Collaboration horizontale avec l’EME, l’EML et la LCIF</a:t>
            </a:r>
          </a:p>
          <a:p>
            <a:pPr>
              <a:spcBef>
                <a:spcPts val="1200"/>
              </a:spcBef>
              <a:spcAft>
                <a:spcPts val="1200"/>
              </a:spcAft>
            </a:pPr>
            <a:r>
              <a:rPr lang="fr-FR" sz="2800" dirty="0"/>
              <a:t>Construire l’EMS dont nous avons besoin</a:t>
            </a:r>
          </a:p>
          <a:p>
            <a:pPr lvl="1">
              <a:spcBef>
                <a:spcPts val="1200"/>
              </a:spcBef>
              <a:spcAft>
                <a:spcPts val="1200"/>
              </a:spcAft>
            </a:pPr>
            <a:r>
              <a:rPr lang="fr-FR" sz="2800" dirty="0"/>
              <a:t>Utiliser les spécialistes régionaux au LCI</a:t>
            </a:r>
          </a:p>
          <a:p>
            <a:pPr lvl="1">
              <a:spcBef>
                <a:spcPts val="1200"/>
              </a:spcBef>
              <a:spcAft>
                <a:spcPts val="1200"/>
              </a:spcAft>
            </a:pPr>
            <a:r>
              <a:rPr lang="fr-FR" sz="2800" dirty="0"/>
              <a:t>Sondage</a:t>
            </a:r>
          </a:p>
        </p:txBody>
      </p:sp>
      <p:sp>
        <p:nvSpPr>
          <p:cNvPr id="3" name="Title 2"/>
          <p:cNvSpPr>
            <a:spLocks noGrp="1"/>
          </p:cNvSpPr>
          <p:nvPr>
            <p:ph type="title"/>
          </p:nvPr>
        </p:nvSpPr>
        <p:spPr/>
        <p:txBody>
          <a:bodyPr/>
          <a:lstStyle/>
          <a:p>
            <a:r>
              <a:rPr lang="fr-FR" dirty="0" smtClean="0"/>
              <a:t>Points à retenir</a:t>
            </a:r>
          </a:p>
        </p:txBody>
      </p:sp>
    </p:spTree>
    <p:extLst>
      <p:ext uri="{BB962C8B-B14F-4D97-AF65-F5344CB8AC3E}">
        <p14:creationId xmlns:p14="http://schemas.microsoft.com/office/powerpoint/2010/main" val="224571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 Lion with other Lions in Pana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5" y="364291"/>
            <a:ext cx="9211442" cy="6129418"/>
          </a:xfrm>
          <a:prstGeom prst="rect">
            <a:avLst/>
          </a:prstGeom>
        </p:spPr>
      </p:pic>
      <p:sp>
        <p:nvSpPr>
          <p:cNvPr id="10" name="Rectangle 9"/>
          <p:cNvSpPr/>
          <p:nvPr/>
        </p:nvSpPr>
        <p:spPr>
          <a:xfrm>
            <a:off x="0" y="0"/>
            <a:ext cx="9144000" cy="692885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alpha val="44000"/>
                </a:prstClr>
              </a:solidFill>
            </a:endParaRPr>
          </a:p>
        </p:txBody>
      </p:sp>
      <p:sp>
        <p:nvSpPr>
          <p:cNvPr id="11" name="Text Placeholder 2"/>
          <p:cNvSpPr txBox="1">
            <a:spLocks/>
          </p:cNvSpPr>
          <p:nvPr/>
        </p:nvSpPr>
        <p:spPr>
          <a:xfrm>
            <a:off x="2363740" y="3397405"/>
            <a:ext cx="4416520" cy="1827654"/>
          </a:xfrm>
          <a:prstGeom prst="rect">
            <a:avLst/>
          </a:prstGeom>
        </p:spPr>
        <p:txBody>
          <a:bodyPr vert="horz" lIns="68577" tIns="34289" rIns="68577" bIns="34289"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fontAlgn="auto">
              <a:lnSpc>
                <a:spcPct val="80000"/>
              </a:lnSpc>
              <a:spcBef>
                <a:spcPts val="0"/>
              </a:spcBef>
              <a:spcAft>
                <a:spcPts val="0"/>
              </a:spcAft>
            </a:pPr>
            <a:r>
              <a:rPr lang="fr-FR" sz="4000" dirty="0">
                <a:solidFill>
                  <a:srgbClr val="FFFFFF"/>
                </a:solidFill>
                <a:latin typeface="Open sans"/>
              </a:rPr>
              <a:t>Le moment est venu </a:t>
            </a:r>
            <a:r>
              <a:rPr lang="fr-FR" sz="4000" dirty="0" smtClean="0">
                <a:solidFill>
                  <a:srgbClr val="FFFFFF"/>
                </a:solidFill>
                <a:latin typeface="Open sans"/>
              </a:rPr>
              <a:t>de passer </a:t>
            </a:r>
            <a:r>
              <a:rPr lang="fr-FR" sz="4000" dirty="0">
                <a:solidFill>
                  <a:srgbClr val="FFFFFF"/>
                </a:solidFill>
                <a:latin typeface="Open sans"/>
              </a:rPr>
              <a:t>à</a:t>
            </a:r>
            <a:r>
              <a:rPr dirty="0"/>
              <a:t/>
            </a:r>
            <a:br>
              <a:rPr dirty="0"/>
            </a:br>
            <a:r>
              <a:rPr lang="fr-FR" dirty="0" smtClean="0"/>
              <a:t> </a:t>
            </a:r>
            <a:r>
              <a:rPr dirty="0"/>
              <a:t/>
            </a:r>
            <a:br>
              <a:rPr dirty="0"/>
            </a:br>
            <a:r>
              <a:rPr lang="fr-FR" sz="4800" b="1" dirty="0">
                <a:solidFill>
                  <a:srgbClr val="FFFFFF"/>
                </a:solidFill>
                <a:latin typeface="Open sans"/>
              </a:rPr>
              <a:t>l’action</a:t>
            </a:r>
          </a:p>
        </p:txBody>
      </p:sp>
      <p:sp>
        <p:nvSpPr>
          <p:cNvPr id="6" name="Rectangle 5"/>
          <p:cNvSpPr/>
          <p:nvPr/>
        </p:nvSpPr>
        <p:spPr>
          <a:xfrm>
            <a:off x="3806246" y="4448011"/>
            <a:ext cx="1450258"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solidFill>
            </a:endParaRPr>
          </a:p>
        </p:txBody>
      </p:sp>
      <p:pic>
        <p:nvPicPr>
          <p:cNvPr id="7" name="Picture 6" descr="GAT_club_mark_1color-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530" y="1428751"/>
            <a:ext cx="1682944" cy="1714500"/>
          </a:xfrm>
          <a:prstGeom prst="rect">
            <a:avLst/>
          </a:prstGeom>
        </p:spPr>
      </p:pic>
    </p:spTree>
    <p:extLst>
      <p:ext uri="{BB962C8B-B14F-4D97-AF65-F5344CB8AC3E}">
        <p14:creationId xmlns:p14="http://schemas.microsoft.com/office/powerpoint/2010/main" val="341449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solidFill>
                  <a:srgbClr val="1A4190"/>
                </a:solidFill>
                <a:latin typeface="Helvetica Neue Bold Condensed"/>
              </a:rPr>
              <a:t>Structure mondiale d'action</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76200"/>
            <a:ext cx="1371600" cy="1397317"/>
          </a:xfrm>
          <a:prstGeom prst="rect">
            <a:avLst/>
          </a:prstGeom>
        </p:spPr>
      </p:pic>
      <p:sp>
        <p:nvSpPr>
          <p:cNvPr id="2" name="TextBox 1"/>
          <p:cNvSpPr txBox="1"/>
          <p:nvPr/>
        </p:nvSpPr>
        <p:spPr>
          <a:xfrm>
            <a:off x="1447800" y="1593771"/>
            <a:ext cx="7391400" cy="4154984"/>
          </a:xfrm>
          <a:prstGeom prst="rect">
            <a:avLst/>
          </a:prstGeom>
          <a:noFill/>
        </p:spPr>
        <p:txBody>
          <a:bodyPr wrap="square" rtlCol="0">
            <a:spAutoFit/>
          </a:bodyPr>
          <a:lstStyle/>
          <a:p>
            <a:r>
              <a:rPr lang="fr-FR" sz="2200" dirty="0"/>
              <a:t>Promouvoir la vision qu’un jour les Lions et les Leos pourront répondre à chaque besoin dans le monde.</a:t>
            </a:r>
          </a:p>
          <a:p>
            <a:endParaRPr lang="fr-FR" sz="2200" dirty="0"/>
          </a:p>
          <a:p>
            <a:r>
              <a:rPr lang="fr-FR" sz="2200" dirty="0"/>
              <a:t>La Structure mondiale d'action soutiendra la vision du LCI &amp; de la LCIF, et ravivera la passion </a:t>
            </a:r>
            <a:r>
              <a:rPr lang="fr-FR" sz="2200" dirty="0" smtClean="0"/>
              <a:t>des </a:t>
            </a:r>
            <a:r>
              <a:rPr lang="fr-FR" sz="2200" dirty="0"/>
              <a:t>Lions et Leos à travers le service.</a:t>
            </a:r>
          </a:p>
          <a:p>
            <a:endParaRPr lang="fr-FR" sz="2200" dirty="0"/>
          </a:p>
          <a:p>
            <a:r>
              <a:rPr lang="fr-FR" sz="2200" dirty="0"/>
              <a:t>S’assurer que le Lions Clubs International ait un impact sur plus de 200 millions de personnes par le service, qu’il </a:t>
            </a:r>
            <a:r>
              <a:rPr lang="fr-FR" sz="2200" dirty="0" smtClean="0"/>
              <a:t>atteigne </a:t>
            </a:r>
            <a:r>
              <a:rPr lang="fr-FR" sz="2200" dirty="0"/>
              <a:t>un effectif de 1,7 million de membres Lion et Leo, et qu’il fournisse des opportunités de formation à plus de 500 000 de ses membres d’ici </a:t>
            </a:r>
            <a:r>
              <a:rPr lang="fr-FR" sz="2200" dirty="0" smtClean="0"/>
              <a:t>juin 2021.</a:t>
            </a:r>
            <a:endParaRPr lang="fr-FR" sz="2200" dirty="0"/>
          </a:p>
        </p:txBody>
      </p:sp>
      <p:sp>
        <p:nvSpPr>
          <p:cNvPr id="6" name="TextBox 5"/>
          <p:cNvSpPr txBox="1"/>
          <p:nvPr/>
        </p:nvSpPr>
        <p:spPr>
          <a:xfrm>
            <a:off x="-76200" y="1621096"/>
            <a:ext cx="1524000" cy="3477875"/>
          </a:xfrm>
          <a:prstGeom prst="rect">
            <a:avLst/>
          </a:prstGeom>
          <a:noFill/>
        </p:spPr>
        <p:txBody>
          <a:bodyPr wrap="square" rtlCol="0">
            <a:spAutoFit/>
          </a:bodyPr>
          <a:lstStyle/>
          <a:p>
            <a:pPr algn="r"/>
            <a:r>
              <a:rPr lang="fr-FR" sz="2200" dirty="0"/>
              <a:t>Vision :</a:t>
            </a:r>
          </a:p>
          <a:p>
            <a:pPr algn="r"/>
            <a:endParaRPr lang="fr-FR" sz="2200" dirty="0"/>
          </a:p>
          <a:p>
            <a:pPr algn="r"/>
            <a:endParaRPr lang="fr-FR" sz="2200" dirty="0"/>
          </a:p>
          <a:p>
            <a:pPr algn="r"/>
            <a:r>
              <a:rPr lang="fr-FR" sz="2200" dirty="0"/>
              <a:t>Mission :</a:t>
            </a:r>
          </a:p>
          <a:p>
            <a:pPr algn="r"/>
            <a:endParaRPr lang="fr-FR" sz="2200" dirty="0"/>
          </a:p>
          <a:p>
            <a:pPr algn="r"/>
            <a:endParaRPr lang="fr-FR" sz="2200" dirty="0"/>
          </a:p>
          <a:p>
            <a:pPr algn="r"/>
            <a:endParaRPr lang="fr-FR" sz="2200" dirty="0"/>
          </a:p>
          <a:p>
            <a:pPr algn="r"/>
            <a:r>
              <a:rPr lang="fr-FR" sz="2200" dirty="0"/>
              <a:t>Objectif :</a:t>
            </a:r>
          </a:p>
          <a:p>
            <a:endParaRPr lang="fr-FR" sz="2200" dirty="0"/>
          </a:p>
          <a:p>
            <a:endParaRPr lang="fr-FR" sz="2200" dirty="0"/>
          </a:p>
        </p:txBody>
      </p:sp>
    </p:spTree>
    <p:extLst>
      <p:ext uri="{BB962C8B-B14F-4D97-AF65-F5344CB8AC3E}">
        <p14:creationId xmlns:p14="http://schemas.microsoft.com/office/powerpoint/2010/main" val="129649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fr-FR" dirty="0" smtClean="0"/>
              <a:t>Responsabilités de l’EML</a:t>
            </a:r>
          </a:p>
        </p:txBody>
      </p:sp>
      <p:sp>
        <p:nvSpPr>
          <p:cNvPr id="5" name="Rectangle 4"/>
          <p:cNvSpPr/>
          <p:nvPr/>
        </p:nvSpPr>
        <p:spPr>
          <a:xfrm>
            <a:off x="228600" y="990600"/>
            <a:ext cx="6858000" cy="4524315"/>
          </a:xfrm>
          <a:prstGeom prst="rect">
            <a:avLst/>
          </a:prstGeom>
        </p:spPr>
        <p:txBody>
          <a:bodyPr wrap="square">
            <a:spAutoFit/>
          </a:bodyPr>
          <a:lstStyle/>
          <a:p>
            <a:pPr marL="342900" lvl="0" indent="-342900">
              <a:buFont typeface="Arial" panose="020B0604020202020204" pitchFamily="34" charset="0"/>
              <a:buChar char="•"/>
            </a:pPr>
            <a:r>
              <a:rPr lang="fr-FR" sz="2400" dirty="0" smtClean="0"/>
              <a:t>Promouvoir les opportunités de formation de responsables pour tous les membres</a:t>
            </a:r>
          </a:p>
          <a:p>
            <a:pPr marL="342900" lvl="0" indent="-342900">
              <a:buFont typeface="Arial" panose="020B0604020202020204" pitchFamily="34" charset="0"/>
              <a:buChar char="•"/>
            </a:pPr>
            <a:r>
              <a:rPr lang="fr-FR" sz="2400" dirty="0" smtClean="0"/>
              <a:t>Augmenter de 10 % le nombre de Lions participant aux réunions de formation des responsables.</a:t>
            </a:r>
          </a:p>
          <a:p>
            <a:pPr marL="342900" lvl="0" indent="-342900">
              <a:buFont typeface="Arial" panose="020B0604020202020204" pitchFamily="34" charset="0"/>
              <a:buChar char="•"/>
            </a:pPr>
            <a:r>
              <a:rPr lang="fr-FR" sz="2400" dirty="0" smtClean="0"/>
              <a:t>Identifier et préparer de nouveaux leaders</a:t>
            </a:r>
          </a:p>
          <a:p>
            <a:pPr marL="342900" lvl="0" indent="-342900">
              <a:buFont typeface="Arial" panose="020B0604020202020204" pitchFamily="34" charset="0"/>
              <a:buChar char="•"/>
            </a:pPr>
            <a:r>
              <a:rPr lang="fr-FR" sz="2400" dirty="0" smtClean="0"/>
              <a:t>S’assurer que les formations suivantes sont organisées au niveau du DM ou du district : </a:t>
            </a:r>
          </a:p>
          <a:p>
            <a:pPr marL="800100" lvl="1" indent="-342900">
              <a:buFont typeface="Arial" panose="020B0604020202020204" pitchFamily="34" charset="0"/>
              <a:buChar char="•"/>
            </a:pPr>
            <a:r>
              <a:rPr lang="fr-FR" sz="2400" dirty="0" smtClean="0"/>
              <a:t>Formation des officiels de club </a:t>
            </a:r>
          </a:p>
          <a:p>
            <a:pPr marL="800100" lvl="1" indent="-342900">
              <a:buFont typeface="Arial" panose="020B0604020202020204" pitchFamily="34" charset="0"/>
              <a:buChar char="•"/>
            </a:pPr>
            <a:r>
              <a:rPr lang="fr-FR" sz="2400" dirty="0" smtClean="0"/>
              <a:t>Formation des présidents de zone</a:t>
            </a:r>
          </a:p>
          <a:p>
            <a:pPr marL="800100" lvl="1" indent="-342900">
              <a:buFont typeface="Arial" panose="020B0604020202020204" pitchFamily="34" charset="0"/>
              <a:buChar char="•"/>
            </a:pPr>
            <a:r>
              <a:rPr lang="fr-FR" sz="2400" dirty="0" smtClean="0"/>
              <a:t>Formation des 1</a:t>
            </a:r>
            <a:r>
              <a:rPr lang="fr-FR" sz="2400" baseline="30000" dirty="0" smtClean="0"/>
              <a:t>er</a:t>
            </a:r>
            <a:r>
              <a:rPr lang="fr-FR" sz="2400" dirty="0" smtClean="0"/>
              <a:t> et 2</a:t>
            </a:r>
            <a:r>
              <a:rPr lang="fr-FR" sz="2400" baseline="30000" dirty="0" smtClean="0"/>
              <a:t>e</a:t>
            </a:r>
            <a:r>
              <a:rPr lang="fr-FR" sz="2400" dirty="0" smtClean="0"/>
              <a:t> vice-gouverneurs de district</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1307" r="8237"/>
          <a:stretch/>
        </p:blipFill>
        <p:spPr>
          <a:xfrm>
            <a:off x="6767338" y="1371600"/>
            <a:ext cx="2371746" cy="441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8946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fr-FR" dirty="0" smtClean="0"/>
              <a:t>Responsabilités de l’EME</a:t>
            </a:r>
          </a:p>
        </p:txBody>
      </p:sp>
      <p:sp>
        <p:nvSpPr>
          <p:cNvPr id="5" name="Rectangle 4"/>
          <p:cNvSpPr/>
          <p:nvPr/>
        </p:nvSpPr>
        <p:spPr>
          <a:xfrm>
            <a:off x="228600" y="990600"/>
            <a:ext cx="6934200" cy="4154984"/>
          </a:xfrm>
          <a:prstGeom prst="rect">
            <a:avLst/>
          </a:prstGeom>
        </p:spPr>
        <p:txBody>
          <a:bodyPr wrap="square">
            <a:spAutoFit/>
          </a:bodyPr>
          <a:lstStyle/>
          <a:p>
            <a:pPr marL="342900" lvl="0" indent="-342900">
              <a:buFont typeface="Arial" panose="020B0604020202020204" pitchFamily="34" charset="0"/>
              <a:buChar char="•"/>
            </a:pPr>
            <a:r>
              <a:rPr lang="fr-FR" sz="2400" dirty="0"/>
              <a:t>Faire baisser les pertes d’effectif en impliquant plus les membres.</a:t>
            </a:r>
          </a:p>
          <a:p>
            <a:pPr marL="342900" lvl="0" indent="-342900">
              <a:buFont typeface="Arial" panose="020B0604020202020204" pitchFamily="34" charset="0"/>
              <a:buChar char="•"/>
            </a:pPr>
            <a:r>
              <a:rPr lang="fr-FR" sz="2400" dirty="0"/>
              <a:t>Créer des clubs dans de nouveaux lieux</a:t>
            </a:r>
          </a:p>
          <a:p>
            <a:pPr marL="342900" lvl="0" indent="-342900">
              <a:buFont typeface="Arial" panose="020B0604020202020204" pitchFamily="34" charset="0"/>
              <a:buChar char="•"/>
            </a:pPr>
            <a:r>
              <a:rPr lang="fr-FR" sz="2400" dirty="0"/>
              <a:t>Créer des clubs spécialisés</a:t>
            </a:r>
          </a:p>
          <a:p>
            <a:pPr marL="342900" lvl="0" indent="-342900">
              <a:buFont typeface="Arial" panose="020B0604020202020204" pitchFamily="34" charset="0"/>
              <a:buChar char="•"/>
            </a:pPr>
            <a:r>
              <a:rPr lang="fr-FR" sz="2400" dirty="0"/>
              <a:t>Inviter des membres potentiels à participer aux activités de service</a:t>
            </a:r>
          </a:p>
          <a:p>
            <a:pPr marL="342900" lvl="0" indent="-342900">
              <a:buFont typeface="Arial" panose="020B0604020202020204" pitchFamily="34" charset="0"/>
              <a:buChar char="•"/>
            </a:pPr>
            <a:r>
              <a:rPr lang="fr-FR" sz="2400" dirty="0"/>
              <a:t>Organiser des journées de recrutement</a:t>
            </a:r>
          </a:p>
          <a:p>
            <a:pPr marL="342900" lvl="0" indent="-342900">
              <a:buFont typeface="Arial" panose="020B0604020202020204" pitchFamily="34" charset="0"/>
              <a:buChar char="•"/>
            </a:pPr>
            <a:r>
              <a:rPr lang="fr-FR" sz="2400" dirty="0"/>
              <a:t>Traiter chaque Lion comme un membre de sa famille</a:t>
            </a:r>
          </a:p>
          <a:p>
            <a:pPr marL="342900" lvl="0" indent="-342900">
              <a:buFont typeface="Arial" panose="020B0604020202020204" pitchFamily="34" charset="0"/>
              <a:buChar char="•"/>
            </a:pPr>
            <a:r>
              <a:rPr lang="fr-FR" sz="2400" dirty="0"/>
              <a:t>S’assurer que les nouveaux membres reçoivent une orientation de qualité </a:t>
            </a:r>
            <a:r>
              <a:rPr lang="fr-FR" sz="2400" dirty="0" smtClean="0"/>
              <a:t>au </a:t>
            </a:r>
            <a:r>
              <a:rPr lang="fr-FR" sz="2400" dirty="0"/>
              <a:t>plus tôt</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4600" y="1752600"/>
            <a:ext cx="3194360" cy="4191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091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fr-FR" smtClean="0"/>
              <a:t>Responsabilités clés de l’EMS</a:t>
            </a:r>
          </a:p>
        </p:txBody>
      </p:sp>
      <p:sp>
        <p:nvSpPr>
          <p:cNvPr id="5" name="Rectangle 4"/>
          <p:cNvSpPr/>
          <p:nvPr/>
        </p:nvSpPr>
        <p:spPr>
          <a:xfrm>
            <a:off x="609600" y="1295400"/>
            <a:ext cx="6781800" cy="4093428"/>
          </a:xfrm>
          <a:prstGeom prst="rect">
            <a:avLst/>
          </a:prstGeom>
        </p:spPr>
        <p:txBody>
          <a:bodyPr wrap="square">
            <a:spAutoFit/>
          </a:bodyPr>
          <a:lstStyle/>
          <a:p>
            <a:pPr marL="342900" indent="-342900" fontAlgn="base">
              <a:buFont typeface="Arial" panose="020B0604020202020204" pitchFamily="34" charset="0"/>
              <a:buChar char="•"/>
            </a:pPr>
            <a:r>
              <a:rPr lang="fr-FR" sz="2000" dirty="0" smtClean="0">
                <a:solidFill>
                  <a:prstClr val="black"/>
                </a:solidFill>
              </a:rPr>
              <a:t>Maintenir une </a:t>
            </a:r>
            <a:r>
              <a:rPr lang="fr-FR" sz="2000" dirty="0">
                <a:solidFill>
                  <a:prstClr val="black"/>
                </a:solidFill>
              </a:rPr>
              <a:t>communication et une collaboration </a:t>
            </a:r>
            <a:r>
              <a:rPr lang="fr-FR" sz="2000" dirty="0" smtClean="0">
                <a:solidFill>
                  <a:prstClr val="black"/>
                </a:solidFill>
              </a:rPr>
              <a:t>efficaces </a:t>
            </a:r>
            <a:r>
              <a:rPr lang="fr-FR" sz="2000" dirty="0">
                <a:solidFill>
                  <a:prstClr val="black"/>
                </a:solidFill>
              </a:rPr>
              <a:t>entre membres de la SMA pour favoriser :</a:t>
            </a:r>
          </a:p>
          <a:p>
            <a:pPr marL="800100" lvl="1" indent="-342900" fontAlgn="base">
              <a:buFont typeface="Arial" panose="020B0604020202020204" pitchFamily="34" charset="0"/>
              <a:buChar char="•"/>
            </a:pPr>
            <a:r>
              <a:rPr lang="fr-FR" sz="2000" dirty="0" smtClean="0">
                <a:solidFill>
                  <a:prstClr val="black"/>
                </a:solidFill>
              </a:rPr>
              <a:t>la </a:t>
            </a:r>
            <a:r>
              <a:rPr lang="fr-FR" sz="2000" dirty="0">
                <a:solidFill>
                  <a:prstClr val="black"/>
                </a:solidFill>
              </a:rPr>
              <a:t>formation des </a:t>
            </a:r>
            <a:r>
              <a:rPr lang="fr-FR" sz="2000" dirty="0" smtClean="0">
                <a:solidFill>
                  <a:prstClr val="black"/>
                </a:solidFill>
              </a:rPr>
              <a:t>responsables </a:t>
            </a:r>
            <a:endParaRPr lang="fr-FR" sz="2000" dirty="0">
              <a:solidFill>
                <a:prstClr val="black"/>
              </a:solidFill>
            </a:endParaRPr>
          </a:p>
          <a:p>
            <a:pPr marL="800100" lvl="1" indent="-342900" fontAlgn="base">
              <a:buFont typeface="Arial" panose="020B0604020202020204" pitchFamily="34" charset="0"/>
              <a:buChar char="•"/>
            </a:pPr>
            <a:r>
              <a:rPr lang="fr-FR" sz="2000" dirty="0">
                <a:solidFill>
                  <a:prstClr val="black"/>
                </a:solidFill>
              </a:rPr>
              <a:t>le développement de </a:t>
            </a:r>
            <a:r>
              <a:rPr lang="fr-FR" sz="2000" dirty="0" smtClean="0">
                <a:solidFill>
                  <a:prstClr val="black"/>
                </a:solidFill>
              </a:rPr>
              <a:t>l’effectif  </a:t>
            </a:r>
            <a:endParaRPr lang="fr-FR" sz="2000" dirty="0">
              <a:solidFill>
                <a:prstClr val="black"/>
              </a:solidFill>
            </a:endParaRPr>
          </a:p>
          <a:p>
            <a:pPr marL="800100" lvl="1" indent="-342900" fontAlgn="base">
              <a:buFont typeface="Arial" panose="020B0604020202020204" pitchFamily="34" charset="0"/>
              <a:buChar char="•"/>
            </a:pPr>
            <a:r>
              <a:rPr lang="fr-FR" sz="2000" dirty="0">
                <a:solidFill>
                  <a:prstClr val="black"/>
                </a:solidFill>
              </a:rPr>
              <a:t>l’expansion du service humanitaire</a:t>
            </a:r>
          </a:p>
          <a:p>
            <a:pPr marL="342900" indent="-342900" fontAlgn="base">
              <a:buFont typeface="Arial" panose="020B0604020202020204" pitchFamily="34" charset="0"/>
              <a:buChar char="•"/>
            </a:pPr>
            <a:r>
              <a:rPr lang="fr-FR" sz="2000" dirty="0">
                <a:solidFill>
                  <a:prstClr val="black"/>
                </a:solidFill>
              </a:rPr>
              <a:t>Soutenir la création et la mise en œuvre d’activités de service </a:t>
            </a:r>
          </a:p>
          <a:p>
            <a:pPr marL="800100" lvl="1" indent="-342900" fontAlgn="base">
              <a:buFont typeface="Arial" panose="020B0604020202020204" pitchFamily="34" charset="0"/>
              <a:buChar char="•"/>
            </a:pPr>
            <a:r>
              <a:rPr lang="fr-FR" sz="2000" dirty="0">
                <a:solidFill>
                  <a:prstClr val="black"/>
                </a:solidFill>
              </a:rPr>
              <a:t>alignées avec la mission, la vision et le cadre de service du LCI </a:t>
            </a:r>
          </a:p>
          <a:p>
            <a:pPr marL="800100" lvl="1" indent="-342900" fontAlgn="base">
              <a:buFont typeface="Arial" panose="020B0604020202020204" pitchFamily="34" charset="0"/>
              <a:buChar char="•"/>
            </a:pPr>
            <a:r>
              <a:rPr lang="fr-FR" sz="2000" dirty="0" smtClean="0">
                <a:solidFill>
                  <a:prstClr val="black"/>
                </a:solidFill>
              </a:rPr>
              <a:t>génératrices d’un </a:t>
            </a:r>
            <a:r>
              <a:rPr lang="fr-FR" sz="2000" dirty="0">
                <a:solidFill>
                  <a:prstClr val="black"/>
                </a:solidFill>
              </a:rPr>
              <a:t>sentiment d’appartenance et de fierté chez les Lions et Leos</a:t>
            </a:r>
          </a:p>
          <a:p>
            <a:pPr marL="800100" lvl="1" indent="-342900" fontAlgn="base">
              <a:buFont typeface="Arial" panose="020B0604020202020204" pitchFamily="34" charset="0"/>
              <a:buChar char="•"/>
            </a:pPr>
            <a:r>
              <a:rPr lang="fr-FR" sz="2000" dirty="0">
                <a:solidFill>
                  <a:prstClr val="black"/>
                </a:solidFill>
              </a:rPr>
              <a:t>i</a:t>
            </a:r>
            <a:r>
              <a:rPr lang="fr-FR" sz="2000" dirty="0" smtClean="0">
                <a:solidFill>
                  <a:prstClr val="black"/>
                </a:solidFill>
              </a:rPr>
              <a:t>mpliquant des participants </a:t>
            </a:r>
            <a:r>
              <a:rPr lang="fr-FR" sz="2000" dirty="0">
                <a:solidFill>
                  <a:prstClr val="black"/>
                </a:solidFill>
              </a:rPr>
              <a:t>de </a:t>
            </a:r>
            <a:r>
              <a:rPr lang="fr-FR" sz="2000" dirty="0" smtClean="0">
                <a:solidFill>
                  <a:prstClr val="black"/>
                </a:solidFill>
              </a:rPr>
              <a:t>toutes les générations.</a:t>
            </a:r>
            <a:endParaRPr lang="fr-FR" sz="2000" dirty="0">
              <a:solidFill>
                <a:prstClr val="black"/>
              </a:solidFill>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Tree>
    <p:extLst>
      <p:ext uri="{BB962C8B-B14F-4D97-AF65-F5344CB8AC3E}">
        <p14:creationId xmlns:p14="http://schemas.microsoft.com/office/powerpoint/2010/main" val="288570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fr-FR" smtClean="0"/>
              <a:t>Responsabilités clés de l’EMS </a:t>
            </a:r>
            <a:endParaRPr lang="fr-FR"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
        <p:nvSpPr>
          <p:cNvPr id="2" name="Rectangle 1"/>
          <p:cNvSpPr/>
          <p:nvPr/>
        </p:nvSpPr>
        <p:spPr>
          <a:xfrm>
            <a:off x="724586" y="1295400"/>
            <a:ext cx="6438214" cy="4524315"/>
          </a:xfrm>
          <a:prstGeom prst="rect">
            <a:avLst/>
          </a:prstGeom>
        </p:spPr>
        <p:txBody>
          <a:bodyPr wrap="square">
            <a:spAutoFit/>
          </a:bodyPr>
          <a:lstStyle/>
          <a:p>
            <a:pPr marL="800100" lvl="1" indent="-342900" fontAlgn="base">
              <a:buFont typeface="Arial" panose="020B0604020202020204" pitchFamily="34" charset="0"/>
              <a:buChar char="•"/>
            </a:pPr>
            <a:r>
              <a:rPr lang="fr-FR" sz="2400" dirty="0" smtClean="0">
                <a:solidFill>
                  <a:prstClr val="black"/>
                </a:solidFill>
              </a:rPr>
              <a:t>Accroître </a:t>
            </a:r>
            <a:r>
              <a:rPr lang="fr-FR" sz="2400" dirty="0">
                <a:solidFill>
                  <a:prstClr val="black"/>
                </a:solidFill>
              </a:rPr>
              <a:t>la visibilité de l’impact de l’action locale des </a:t>
            </a:r>
            <a:r>
              <a:rPr lang="fr-FR" sz="2400" dirty="0" smtClean="0">
                <a:solidFill>
                  <a:prstClr val="black"/>
                </a:solidFill>
              </a:rPr>
              <a:t>Lions.</a:t>
            </a:r>
            <a:endParaRPr lang="fr-FR" sz="2400" dirty="0">
              <a:solidFill>
                <a:prstClr val="black"/>
              </a:solidFill>
            </a:endParaRPr>
          </a:p>
          <a:p>
            <a:pPr lvl="1" fontAlgn="base"/>
            <a:endParaRPr lang="fr-FR" sz="24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fr-FR" sz="2400" dirty="0">
                <a:solidFill>
                  <a:prstClr val="black"/>
                </a:solidFill>
              </a:rPr>
              <a:t>Rechercher et partager des informations sur les succès, opportunités et défis d’activités de </a:t>
            </a:r>
            <a:r>
              <a:rPr lang="fr-FR" sz="2400" dirty="0" smtClean="0">
                <a:solidFill>
                  <a:prstClr val="black"/>
                </a:solidFill>
              </a:rPr>
              <a:t>service.  </a:t>
            </a:r>
            <a:endParaRPr lang="fr-FR" sz="2400" dirty="0">
              <a:solidFill>
                <a:prstClr val="black"/>
              </a:solidFill>
            </a:endParaRPr>
          </a:p>
          <a:p>
            <a:pPr marL="800100" lvl="1" indent="-342900" fontAlgn="base">
              <a:buFont typeface="Arial" panose="020B0604020202020204" pitchFamily="34" charset="0"/>
              <a:buChar char="•"/>
            </a:pPr>
            <a:endParaRPr lang="fr-FR" sz="24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fr-FR" sz="2400" dirty="0" smtClean="0">
                <a:solidFill>
                  <a:prstClr val="black"/>
                </a:solidFill>
              </a:rPr>
              <a:t>Collaborer </a:t>
            </a:r>
            <a:r>
              <a:rPr lang="fr-FR" sz="2400" dirty="0">
                <a:solidFill>
                  <a:prstClr val="black"/>
                </a:solidFill>
              </a:rPr>
              <a:t>avec les coordinateurs LCIF pour optimiser l’utilisation des ressources de la LCIF et l’implication dans les collectes de fonds.</a:t>
            </a:r>
          </a:p>
        </p:txBody>
      </p:sp>
    </p:spTree>
    <p:extLst>
      <p:ext uri="{BB962C8B-B14F-4D97-AF65-F5344CB8AC3E}">
        <p14:creationId xmlns:p14="http://schemas.microsoft.com/office/powerpoint/2010/main" val="30710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Objectif de l’EMS</a:t>
            </a:r>
          </a:p>
        </p:txBody>
      </p:sp>
      <p:graphicFrame>
        <p:nvGraphicFramePr>
          <p:cNvPr id="12" name="Diagram 11"/>
          <p:cNvGraphicFramePr/>
          <p:nvPr>
            <p:extLst>
              <p:ext uri="{D42A27DB-BD31-4B8C-83A1-F6EECF244321}">
                <p14:modId xmlns:p14="http://schemas.microsoft.com/office/powerpoint/2010/main" val="1810514101"/>
              </p:ext>
            </p:extLst>
          </p:nvPr>
        </p:nvGraphicFramePr>
        <p:xfrm>
          <a:off x="1534020" y="1143000"/>
          <a:ext cx="64389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4845471" y="3166394"/>
            <a:ext cx="1860129" cy="262606"/>
            <a:chOff x="685800" y="2590800"/>
            <a:chExt cx="6477000" cy="914400"/>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2590800"/>
              <a:ext cx="914400" cy="91440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2590800"/>
              <a:ext cx="914400" cy="91440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9330" y="2593019"/>
              <a:ext cx="914400" cy="909963"/>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8865" y="2590800"/>
              <a:ext cx="914400" cy="914400"/>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5335" y="2590800"/>
              <a:ext cx="918860" cy="914400"/>
            </a:xfrm>
            <a:prstGeom prst="rect">
              <a:avLst/>
            </a:prstGeom>
          </p:spPr>
        </p:pic>
      </p:gr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8764" b="8752"/>
          <a:stretch/>
        </p:blipFill>
        <p:spPr>
          <a:xfrm>
            <a:off x="609600" y="4373697"/>
            <a:ext cx="1542109" cy="1646103"/>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2859" y="685800"/>
            <a:ext cx="1560121" cy="1549537"/>
          </a:xfrm>
          <a:prstGeom prst="rect">
            <a:avLst/>
          </a:prstGeom>
        </p:spPr>
      </p:pic>
    </p:spTree>
    <p:extLst>
      <p:ext uri="{BB962C8B-B14F-4D97-AF65-F5344CB8AC3E}">
        <p14:creationId xmlns:p14="http://schemas.microsoft.com/office/powerpoint/2010/main" val="13560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ene02_SF.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61" y="457200"/>
            <a:ext cx="8922878" cy="5019119"/>
          </a:xfrm>
          <a:prstGeom prst="rect">
            <a:avLst/>
          </a:prstGeom>
        </p:spPr>
      </p:pic>
      <p:sp>
        <p:nvSpPr>
          <p:cNvPr id="2" name="Text Placeholder 1"/>
          <p:cNvSpPr txBox="1">
            <a:spLocks/>
          </p:cNvSpPr>
          <p:nvPr/>
        </p:nvSpPr>
        <p:spPr>
          <a:xfrm>
            <a:off x="1314450" y="4191000"/>
            <a:ext cx="6991350" cy="1048628"/>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spcAft>
                <a:spcPts val="0"/>
              </a:spcAft>
            </a:pPr>
            <a:r>
              <a:rPr lang="fr-FR" dirty="0" smtClean="0"/>
              <a:t> </a:t>
            </a:r>
            <a:r>
              <a:rPr lang="fr-FR" sz="1800" dirty="0">
                <a:solidFill>
                  <a:srgbClr val="404040"/>
                </a:solidFill>
              </a:rPr>
              <a:t>Honorer notre histoire et répondre aux besoins </a:t>
            </a:r>
            <a:r>
              <a:rPr lang="fr-FR" sz="1800" dirty="0" smtClean="0">
                <a:solidFill>
                  <a:srgbClr val="404040"/>
                </a:solidFill>
              </a:rPr>
              <a:t>émergents. </a:t>
            </a:r>
            <a:endParaRPr lang="fr-FR" sz="1800" dirty="0">
              <a:solidFill>
                <a:srgbClr val="404040"/>
              </a:solidFill>
            </a:endParaRPr>
          </a:p>
          <a:p>
            <a:pPr fontAlgn="auto">
              <a:spcAft>
                <a:spcPts val="0"/>
              </a:spcAft>
            </a:pPr>
            <a:r>
              <a:rPr lang="fr-FR" sz="1800" dirty="0" smtClean="0">
                <a:solidFill>
                  <a:srgbClr val="404040"/>
                </a:solidFill>
              </a:rPr>
              <a:t>Proposer </a:t>
            </a:r>
            <a:r>
              <a:rPr lang="fr-FR" sz="1800" dirty="0">
                <a:solidFill>
                  <a:srgbClr val="404040"/>
                </a:solidFill>
              </a:rPr>
              <a:t>aux jeunes des options nouvelles pour servir avec nous.</a:t>
            </a:r>
          </a:p>
        </p:txBody>
      </p:sp>
      <p:sp>
        <p:nvSpPr>
          <p:cNvPr id="3" name="Text Placeholder 1"/>
          <p:cNvSpPr txBox="1">
            <a:spLocks/>
          </p:cNvSpPr>
          <p:nvPr/>
        </p:nvSpPr>
        <p:spPr>
          <a:xfrm>
            <a:off x="685800" y="609600"/>
            <a:ext cx="7543800" cy="1066612"/>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lnSpc>
                <a:spcPct val="110000"/>
              </a:lnSpc>
              <a:spcAft>
                <a:spcPts val="0"/>
              </a:spcAft>
            </a:pPr>
            <a:r>
              <a:rPr lang="fr-FR" sz="2800" b="1" dirty="0">
                <a:solidFill>
                  <a:prstClr val="black">
                    <a:lumMod val="75000"/>
                    <a:lumOff val="25000"/>
                  </a:prstClr>
                </a:solidFill>
                <a:latin typeface="Open Sans"/>
              </a:rPr>
              <a:t>Le cadre de service global est la feuille de route de notre deuxième siècle de service.</a:t>
            </a:r>
          </a:p>
          <a:p>
            <a:pPr fontAlgn="auto">
              <a:lnSpc>
                <a:spcPct val="110000"/>
              </a:lnSpc>
              <a:spcAft>
                <a:spcPts val="0"/>
              </a:spcAft>
            </a:pPr>
            <a:endParaRPr lang="fr-FR" sz="2100" b="1" dirty="0">
              <a:solidFill>
                <a:prstClr val="black">
                  <a:lumMod val="75000"/>
                  <a:lumOff val="25000"/>
                </a:prstClr>
              </a:solidFill>
              <a:latin typeface="Open Sans"/>
              <a:cs typeface="Open Sans"/>
            </a:endParaRPr>
          </a:p>
        </p:txBody>
      </p:sp>
    </p:spTree>
    <p:extLst>
      <p:ext uri="{BB962C8B-B14F-4D97-AF65-F5344CB8AC3E}">
        <p14:creationId xmlns:p14="http://schemas.microsoft.com/office/powerpoint/2010/main" val="428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57"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2000"/>
                                        <p:tgtEl>
                                          <p:spTgt spid="2">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build="p"/>
      <p:bldP spid="3" grpId="0" build="p"/>
    </p:bldLst>
  </p:timing>
</p:sld>
</file>

<file path=ppt/theme/theme1.xml><?xml version="1.0" encoding="utf-8"?>
<a:theme xmlns:a="http://schemas.openxmlformats.org/drawingml/2006/main" name="LC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2.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3.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A3B269BC-AAA3-4428-BC64-93ED370B77BB}">
  <ds:schemaRefs>
    <ds:schemaRef ds:uri="http://www.w3.org/XML/1998/namespace"/>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a7495015-d16d-4dd1-a72f-488cd8119f3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Template>
  <TotalTime>4</TotalTime>
  <Words>3890</Words>
  <Application>Microsoft Office PowerPoint</Application>
  <PresentationFormat>On-screen Show (4:3)</PresentationFormat>
  <Paragraphs>363</Paragraphs>
  <Slides>23</Slides>
  <Notes>23</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vt:lpstr>
      <vt:lpstr>Calibri</vt:lpstr>
      <vt:lpstr>Calibri Light</vt:lpstr>
      <vt:lpstr>Candara</vt:lpstr>
      <vt:lpstr>Helvetica</vt:lpstr>
      <vt:lpstr>Helvetica Neue</vt:lpstr>
      <vt:lpstr>Helvetica Neue Bold Condensed</vt:lpstr>
      <vt:lpstr>Open sans</vt:lpstr>
      <vt:lpstr>Open sans</vt:lpstr>
      <vt:lpstr>Open Sans Light</vt:lpstr>
      <vt:lpstr>Wingdings</vt:lpstr>
      <vt:lpstr>ヒラギノ角ゴ Pro W3</vt:lpstr>
      <vt:lpstr>LCI Template</vt:lpstr>
      <vt:lpstr>Office Theme</vt:lpstr>
      <vt:lpstr>Équipe Mondiale du Service</vt:lpstr>
      <vt:lpstr>PowerPoint Presentation</vt:lpstr>
      <vt:lpstr>Structure mondiale d'action</vt:lpstr>
      <vt:lpstr>Responsabilités de l’EML</vt:lpstr>
      <vt:lpstr>Responsabilités de l’EME</vt:lpstr>
      <vt:lpstr>Responsabilités clés de l’EMS</vt:lpstr>
      <vt:lpstr>Responsabilités clés de l’EMS </vt:lpstr>
      <vt:lpstr>Objectif de l’EMS</vt:lpstr>
      <vt:lpstr>PowerPoint Presentation</vt:lpstr>
      <vt:lpstr>PowerPoint Presentation</vt:lpstr>
      <vt:lpstr>Organigramme de la Structure mondiale d'action (SMA)</vt:lpstr>
      <vt:lpstr>Structure mondiale d’action &amp; LCIF</vt:lpstr>
      <vt:lpstr>Soutien de la SMA à la LCIF</vt:lpstr>
      <vt:lpstr>Objectifs et stratégie de l’EMS</vt:lpstr>
      <vt:lpstr>Objectifs</vt:lpstr>
      <vt:lpstr>Ressources </vt:lpstr>
      <vt:lpstr>Ressources </vt:lpstr>
      <vt:lpstr>Fonds disponibles pour la formation (DM et D)</vt:lpstr>
      <vt:lpstr>Recevoir votre budget de fonctionnement   </vt:lpstr>
      <vt:lpstr>Idées de projets</vt:lpstr>
      <vt:lpstr>À faire bientôt </vt:lpstr>
      <vt:lpstr>Points à retenir</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Ruff, Beth</dc:creator>
  <cp:lastModifiedBy>Ruff, Beth</cp:lastModifiedBy>
  <cp:revision>171</cp:revision>
  <cp:lastPrinted>2017-08-03T12:38:20Z</cp:lastPrinted>
  <dcterms:created xsi:type="dcterms:W3CDTF">2017-07-20T15:36:30Z</dcterms:created>
  <dcterms:modified xsi:type="dcterms:W3CDTF">2017-12-07T21:01:30Z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