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337" r:id="rId3"/>
    <p:sldId id="342" r:id="rId4"/>
    <p:sldId id="287" r:id="rId5"/>
    <p:sldId id="332" r:id="rId6"/>
    <p:sldId id="335" r:id="rId7"/>
    <p:sldId id="296" r:id="rId8"/>
    <p:sldId id="321" r:id="rId9"/>
    <p:sldId id="324" r:id="rId10"/>
    <p:sldId id="331" r:id="rId11"/>
    <p:sldId id="322" r:id="rId12"/>
    <p:sldId id="323" r:id="rId13"/>
    <p:sldId id="333" r:id="rId14"/>
    <p:sldId id="339" r:id="rId15"/>
    <p:sldId id="345" r:id="rId16"/>
    <p:sldId id="340" r:id="rId17"/>
    <p:sldId id="316" r:id="rId18"/>
    <p:sldId id="329" r:id="rId19"/>
    <p:sldId id="326" r:id="rId20"/>
    <p:sldId id="319" r:id="rId21"/>
  </p:sldIdLst>
  <p:sldSz cx="10160000" cy="762000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2FA6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0591" autoAdjust="0"/>
    <p:restoredTop sz="80296" autoAdjust="0"/>
  </p:normalViewPr>
  <p:slideViewPr>
    <p:cSldViewPr>
      <p:cViewPr>
        <p:scale>
          <a:sx n="85" d="100"/>
          <a:sy n="85" d="100"/>
        </p:scale>
        <p:origin x="-21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9" d="100"/>
          <a:sy n="59" d="100"/>
        </p:scale>
        <p:origin x="-126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6FA8F564-24E3-4DE0-9B53-F0B6CEE04811}" type="datetimeFigureOut">
              <a:rPr lang="en-US"/>
              <a:pPr>
                <a:defRPr/>
              </a:pPr>
              <a:t>4/1/2014</a:t>
            </a:fld>
            <a:endParaRPr lang="it-IT"/>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5E65841-3BEA-41F1-A92A-572E432DDACF}" type="slidenum">
              <a:rPr lang="en-US"/>
              <a:pPr>
                <a:defRPr/>
              </a:pPr>
              <a:t>‹#›</a:t>
            </a:fld>
            <a:endParaRPr lang="it-IT"/>
          </a:p>
        </p:txBody>
      </p:sp>
    </p:spTree>
    <p:extLst>
      <p:ext uri="{BB962C8B-B14F-4D97-AF65-F5344CB8AC3E}">
        <p14:creationId xmlns:p14="http://schemas.microsoft.com/office/powerpoint/2010/main" val="1142826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9"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6628"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103"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8BAE525-582F-4630-8014-357081B4DC8C}" type="slidenum">
              <a:rPr lang="en-US"/>
              <a:pPr>
                <a:defRPr/>
              </a:pPr>
              <a:t>‹#›</a:t>
            </a:fld>
            <a:endParaRPr lang="it-IT"/>
          </a:p>
        </p:txBody>
      </p:sp>
    </p:spTree>
    <p:extLst>
      <p:ext uri="{BB962C8B-B14F-4D97-AF65-F5344CB8AC3E}">
        <p14:creationId xmlns:p14="http://schemas.microsoft.com/office/powerpoint/2010/main" val="25727425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FCF1B1CB-9BD7-4413-BDD5-BD5A43BDB537}" type="slidenum">
              <a:rPr lang="en-US" smtClean="0"/>
              <a:pPr>
                <a:defRPr/>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325F262-EF2A-4770-B743-7378B0F2B909}" type="slidenum">
              <a:rPr lang="en-US" altLang="en-US" smtClean="0"/>
              <a:pPr eaLnBrk="1" hangingPunct="1">
                <a:spcBef>
                  <a:spcPct val="0"/>
                </a:spcBef>
                <a:defRPr/>
              </a:pPr>
              <a:t>10</a:t>
            </a:fld>
            <a:endParaRPr lang="it-IT" altLang="en-US" smtClean="0"/>
          </a:p>
        </p:txBody>
      </p:sp>
      <p:sp>
        <p:nvSpPr>
          <p:cNvPr id="49154"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49155"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pPr>
            <a:r>
              <a:rPr lang="it-IT" altLang="en-US" smtClean="0">
                <a:solidFill>
                  <a:srgbClr val="000000"/>
                </a:solidFill>
              </a:rPr>
              <a:t>Quelli che hanno risposto E, tutte le risposte sopra menzionate, hanno scelto la risposta esatta. Circa 1/3 dei casi di morbillo provoca complicazioni, tra cui lesioni alla cornea e cecità, encefalite, polmonite e diarrea grave. Queste complicazioni sono soprattutto pericolose in zone del mondo in cui i bambini non hanno accesso a cure mediche adeguate, o in cui possono già soffrire di cattiva salute a causa di una dieta inadeguata, scarsa acqua potabile o altre malattie.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61BFFC55-424E-47D8-9873-9E6B51BEAEDB}" type="slidenum">
              <a:rPr lang="en-US" altLang="en-US" smtClean="0"/>
              <a:pPr eaLnBrk="1" hangingPunct="1">
                <a:spcBef>
                  <a:spcPct val="0"/>
                </a:spcBef>
                <a:defRPr/>
              </a:pPr>
              <a:t>11</a:t>
            </a:fld>
            <a:endParaRPr lang="it-IT" altLang="en-US" smtClean="0"/>
          </a:p>
        </p:txBody>
      </p:sp>
      <p:sp>
        <p:nvSpPr>
          <p:cNvPr id="51202" name="Rectangle 1"/>
          <p:cNvSpPr>
            <a:spLocks noGrp="1" noRot="1" noChangeAspect="1" noChangeArrowheads="1" noTextEdit="1"/>
          </p:cNvSpPr>
          <p:nvPr>
            <p:ph type="sldImg"/>
          </p:nvPr>
        </p:nvSpPr>
        <p:spPr>
          <a:ln/>
        </p:spPr>
      </p:sp>
      <p:sp>
        <p:nvSpPr>
          <p:cNvPr id="51203"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it-IT" altLang="en-US" smtClean="0">
                <a:solidFill>
                  <a:srgbClr val="000000"/>
                </a:solidFill>
              </a:rPr>
              <a:t>Quanti decessi pensate che siano stati prevenuti grazie alle iniziative di vaccinazione contro il morbillo dal 2001?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3D40E986-3C3D-4F77-98C1-117A649AEDA6}" type="slidenum">
              <a:rPr lang="en-US" altLang="en-US" smtClean="0"/>
              <a:pPr eaLnBrk="1" hangingPunct="1">
                <a:spcBef>
                  <a:spcPct val="0"/>
                </a:spcBef>
                <a:defRPr/>
              </a:pPr>
              <a:t>12</a:t>
            </a:fld>
            <a:endParaRPr lang="it-IT" altLang="en-US" smtClean="0"/>
          </a:p>
        </p:txBody>
      </p:sp>
      <p:sp>
        <p:nvSpPr>
          <p:cNvPr id="53250" name="Rectangle 1"/>
          <p:cNvSpPr>
            <a:spLocks noGrp="1" noRot="1" noChangeAspect="1" noChangeArrowheads="1" noTextEdit="1"/>
          </p:cNvSpPr>
          <p:nvPr>
            <p:ph type="sldImg"/>
          </p:nvPr>
        </p:nvSpPr>
        <p:spPr>
          <a:ln/>
        </p:spPr>
      </p:sp>
      <p:sp>
        <p:nvSpPr>
          <p:cNvPr id="53251"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it-IT" altLang="en-US" smtClean="0">
                <a:solidFill>
                  <a:srgbClr val="000000"/>
                </a:solidFill>
              </a:rPr>
              <a:t>La risposta è stupefacente: sono stati prevenuti 13,8 milioni di decessi!</a:t>
            </a:r>
            <a:r>
              <a:rPr lang="it-IT" altLang="en-US" smtClean="0"/>
              <a:t> Le vaccinazioni hanno non solo la capacità di salvare la vita, ma anche di trasformare l'esistenza delle persone, proteggendole dalle malattie: esse offrono ai bambini la possibilità di crescere sani, andare a scuola e migliorare la propria vita. Per $1, un bambino può essere vaccinato contro il morbillo: uno degli interventi sanitari con un rapporto costi-benefici più vantaggioso di cui disponiamo. </a:t>
            </a:r>
            <a:endParaRPr lang="it-IT" altLang="en-US" smtClean="0">
              <a:solidFill>
                <a:srgbClr val="000000"/>
              </a:solidFill>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B07B9025-1DB1-4B52-9FF5-143E9BB8C68E}" type="slidenum">
              <a:rPr lang="en-US" altLang="en-US" smtClean="0"/>
              <a:pPr eaLnBrk="1" hangingPunct="1">
                <a:spcBef>
                  <a:spcPct val="0"/>
                </a:spcBef>
                <a:defRPr/>
              </a:pPr>
              <a:t>13</a:t>
            </a:fld>
            <a:endParaRPr lang="it-IT" altLang="en-US" smtClean="0"/>
          </a:p>
        </p:txBody>
      </p:sp>
      <p:sp>
        <p:nvSpPr>
          <p:cNvPr id="56322" name="Rectangle 1"/>
          <p:cNvSpPr>
            <a:spLocks noGrp="1" noRot="1" noChangeAspect="1" noChangeArrowheads="1" noTextEdit="1"/>
          </p:cNvSpPr>
          <p:nvPr>
            <p:ph type="sldImg"/>
          </p:nvPr>
        </p:nvSpPr>
        <p:spPr>
          <a:ln/>
        </p:spPr>
      </p:sp>
      <p:sp>
        <p:nvSpPr>
          <p:cNvPr id="56323"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it-IT" altLang="en-US" smtClean="0">
                <a:solidFill>
                  <a:srgbClr val="000000"/>
                </a:solidFill>
              </a:rPr>
              <a:t>I risultati sono straordinari! Grazie al sostegno dei Lions e all'opera dei nostri partner, sono state salvate milioni di vite umane. Eppure, c’è ancora molto da fare. 335 bambini ancora muoiono di morbillo ogni giorno: 14 morti l'ora.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B4703C9E-7568-491D-B6C2-3BFA918F8193}" type="slidenum">
              <a:rPr lang="en-US" altLang="en-US" smtClean="0"/>
              <a:pPr eaLnBrk="1" hangingPunct="1">
                <a:spcBef>
                  <a:spcPct val="0"/>
                </a:spcBef>
                <a:defRPr/>
              </a:pPr>
              <a:t>14</a:t>
            </a:fld>
            <a:endParaRPr lang="it-IT" altLang="en-US" smtClean="0"/>
          </a:p>
        </p:txBody>
      </p:sp>
      <p:sp>
        <p:nvSpPr>
          <p:cNvPr id="58370"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p:spPr>
        <p:txBody>
          <a:bodyPr lIns="0" tIns="0" rIns="0" bIns="0"/>
          <a:lstStyle/>
          <a:p>
            <a:pPr eaLnBrk="1" hangingPunct="1">
              <a:lnSpc>
                <a:spcPct val="95000"/>
              </a:lnSpc>
              <a:spcBef>
                <a:spcPct val="0"/>
              </a:spcBef>
              <a:buFont typeface="Arial" panose="020B0604020202020204" pitchFamily="34" charset="0"/>
              <a:buNone/>
              <a:defRPr/>
            </a:pPr>
            <a:r>
              <a:rPr lang="it-IT" altLang="en-US" dirty="0" smtClean="0">
                <a:solidFill>
                  <a:srgbClr val="000000"/>
                </a:solidFill>
              </a:rPr>
              <a:t>Come avete visto, il sostegno dei Lions ha contribuito a ridurre le morti dovute al morbillo in tutto il mondo, ma quale è il percorso seguito dalle vostre donazioni per raggiungere dei risultati così straordinari? </a:t>
            </a:r>
          </a:p>
          <a:p>
            <a:pPr eaLnBrk="1" hangingPunct="1">
              <a:lnSpc>
                <a:spcPct val="95000"/>
              </a:lnSpc>
              <a:spcBef>
                <a:spcPct val="0"/>
              </a:spcBef>
              <a:buFont typeface="Arial" panose="020B0604020202020204" pitchFamily="34" charset="0"/>
              <a:buNone/>
              <a:defRPr/>
            </a:pPr>
            <a:endParaRPr lang="it-IT"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it-IT" altLang="en-US" i="1" dirty="0" smtClean="0">
                <a:solidFill>
                  <a:srgbClr val="000000"/>
                </a:solidFill>
              </a:rPr>
              <a:t>Fare clic una volta con il mouse </a:t>
            </a:r>
          </a:p>
          <a:p>
            <a:pPr marL="171450" indent="-171450" eaLnBrk="1" hangingPunct="1">
              <a:lnSpc>
                <a:spcPct val="95000"/>
              </a:lnSpc>
              <a:spcBef>
                <a:spcPct val="0"/>
              </a:spcBef>
              <a:buFont typeface="Arial" panose="020B0604020202020204" pitchFamily="34" charset="0"/>
              <a:buChar char="•"/>
              <a:defRPr/>
            </a:pPr>
            <a:r>
              <a:rPr lang="it-IT" altLang="en-US" dirty="0" smtClean="0">
                <a:solidFill>
                  <a:srgbClr val="000000"/>
                </a:solidFill>
              </a:rPr>
              <a:t>Club e Lions generosi sostengono Un vaccino, una vita donando fondi a LCIF.  </a:t>
            </a:r>
          </a:p>
          <a:p>
            <a:pPr eaLnBrk="1" hangingPunct="1">
              <a:lnSpc>
                <a:spcPct val="95000"/>
              </a:lnSpc>
              <a:spcBef>
                <a:spcPct val="0"/>
              </a:spcBef>
              <a:buFont typeface="Arial" panose="020B0604020202020204" pitchFamily="34" charset="0"/>
              <a:buNone/>
              <a:defRPr/>
            </a:pPr>
            <a:endParaRPr lang="it-IT"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it-IT" altLang="en-US" i="1" dirty="0" smtClean="0">
                <a:solidFill>
                  <a:srgbClr val="000000"/>
                </a:solidFill>
              </a:rPr>
              <a:t>Fare clic due volte con il mouse </a:t>
            </a:r>
          </a:p>
          <a:p>
            <a:pPr marL="171450" indent="-171450" eaLnBrk="1" hangingPunct="1">
              <a:lnSpc>
                <a:spcPct val="95000"/>
              </a:lnSpc>
              <a:spcBef>
                <a:spcPct val="0"/>
              </a:spcBef>
              <a:buFont typeface="Arial" panose="020B0604020202020204" pitchFamily="34" charset="0"/>
              <a:buChar char="•"/>
              <a:defRPr/>
            </a:pPr>
            <a:r>
              <a:rPr lang="it-IT" altLang="en-US" dirty="0" smtClean="0">
                <a:solidFill>
                  <a:srgbClr val="000000"/>
                </a:solidFill>
              </a:rPr>
              <a:t>LCIF sostiene GAVI.</a:t>
            </a:r>
          </a:p>
          <a:p>
            <a:pPr eaLnBrk="1" hangingPunct="1">
              <a:lnSpc>
                <a:spcPct val="95000"/>
              </a:lnSpc>
              <a:spcBef>
                <a:spcPct val="0"/>
              </a:spcBef>
              <a:buFont typeface="Arial" panose="020B0604020202020204" pitchFamily="34" charset="0"/>
              <a:buNone/>
              <a:defRPr/>
            </a:pPr>
            <a:endParaRPr lang="it-IT" altLang="en-US"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it-IT" altLang="en-US" i="1" dirty="0" smtClean="0">
                <a:solidFill>
                  <a:srgbClr val="000000"/>
                </a:solidFill>
              </a:rPr>
              <a:t>Fare clic una volta con il mouse</a:t>
            </a:r>
          </a:p>
          <a:p>
            <a:pPr marL="171450" indent="-171450" eaLnBrk="1" hangingPunct="1">
              <a:lnSpc>
                <a:spcPct val="95000"/>
              </a:lnSpc>
              <a:spcBef>
                <a:spcPct val="0"/>
              </a:spcBef>
              <a:buFont typeface="Arial" panose="020B0604020202020204" pitchFamily="34" charset="0"/>
              <a:buChar char="•"/>
              <a:defRPr/>
            </a:pPr>
            <a:r>
              <a:rPr lang="it-IT" altLang="en-US" dirty="0" smtClean="0">
                <a:solidFill>
                  <a:srgbClr val="000000"/>
                </a:solidFill>
              </a:rPr>
              <a:t>La GAVI acquista i vaccini al prezzo più basso e li distribuisce, quindi, ai paesi prioritari in cui si verificano numerosi focolai di morbillo e in cui </a:t>
            </a:r>
            <a:r>
              <a:rPr lang="it-IT" dirty="0" smtClean="0"/>
              <a:t>i genitori non hanno accesso a servizi di vaccinazione che potrebbero proteggere i loro figli da questa malattia. Fattori quali povertà, sistemi sanitari inadeguati e mancanza di informazioni possono rendere difficile per le famiglie assicurare ai propri bambini la prevenzione offerta dai vaccini. </a:t>
            </a:r>
          </a:p>
          <a:p>
            <a:pPr eaLnBrk="1" hangingPunct="1">
              <a:lnSpc>
                <a:spcPct val="95000"/>
              </a:lnSpc>
              <a:spcBef>
                <a:spcPct val="0"/>
              </a:spcBef>
              <a:buFont typeface="Arial" panose="020B0604020202020204" pitchFamily="34" charset="0"/>
              <a:buNone/>
              <a:defRPr/>
            </a:pPr>
            <a:r>
              <a:rPr lang="it-IT" altLang="en-US" i="1" dirty="0" smtClean="0">
                <a:solidFill>
                  <a:srgbClr val="000000"/>
                </a:solidFill>
              </a:rPr>
              <a:t>Fare clic due volte con il mouse </a:t>
            </a:r>
          </a:p>
          <a:p>
            <a:pPr marL="171450" indent="-171450" eaLnBrk="1" hangingPunct="1">
              <a:lnSpc>
                <a:spcPct val="95000"/>
              </a:lnSpc>
              <a:spcBef>
                <a:spcPct val="0"/>
              </a:spcBef>
              <a:buFont typeface="Arial" panose="020B0604020202020204" pitchFamily="34" charset="0"/>
              <a:buChar char="•"/>
              <a:defRPr/>
            </a:pPr>
            <a:r>
              <a:rPr lang="it-IT" altLang="en-US" dirty="0" smtClean="0">
                <a:solidFill>
                  <a:srgbClr val="000000"/>
                </a:solidFill>
              </a:rPr>
              <a:t>Gli operatori sanitari vengono formati per gli eventi di vaccinazioni che si svolgeranno in tutto il paese. I Lions collaborano con i leader locali per diffondere la notizia degli eventi di vaccinazione alla popolazione. I Lions lavorano molto per incoraggiare le famiglie a portare i loro bambini ad essere vaccinati: i Lions affiggono volantini, vanno porta a porta, organizzano servizi di trasporto per portare le famiglie agli eventi, e prestano opera di volontariato durante le giornate dedicate alle vaccinazioni. </a:t>
            </a:r>
          </a:p>
          <a:p>
            <a:pPr eaLnBrk="1" hangingPunct="1">
              <a:lnSpc>
                <a:spcPct val="95000"/>
              </a:lnSpc>
              <a:spcBef>
                <a:spcPct val="0"/>
              </a:spcBef>
              <a:buFont typeface="Arial" panose="020B0604020202020204" pitchFamily="34" charset="0"/>
              <a:buNone/>
              <a:defRPr/>
            </a:pPr>
            <a:r>
              <a:rPr lang="it-IT" altLang="en-US" i="1" dirty="0" smtClean="0">
                <a:solidFill>
                  <a:srgbClr val="000000"/>
                </a:solidFill>
              </a:rPr>
              <a:t>Fare clic una volta con il mouse</a:t>
            </a:r>
          </a:p>
          <a:p>
            <a:pPr marL="171450" indent="-171450" eaLnBrk="1" hangingPunct="1">
              <a:lnSpc>
                <a:spcPct val="95000"/>
              </a:lnSpc>
              <a:spcBef>
                <a:spcPct val="0"/>
              </a:spcBef>
              <a:buFont typeface="Arial" panose="020B0604020202020204" pitchFamily="34" charset="0"/>
              <a:buChar char="•"/>
              <a:defRPr/>
            </a:pPr>
            <a:r>
              <a:rPr lang="it-IT" altLang="en-US" dirty="0" smtClean="0">
                <a:solidFill>
                  <a:srgbClr val="000000"/>
                </a:solidFill>
              </a:rPr>
              <a:t>I Lions si adoperano molto in ogni fase del processo, dalla collaborazione con la GAVI e i responsabili sanitari per l'organizzazione delle campagne di vaccinazione, alla promozione degli eventi di vaccinazione nelle loro comunità, al prestare opera di volontariato durante tali eventi. </a:t>
            </a:r>
          </a:p>
          <a:p>
            <a:pPr marL="171450" indent="-171450" eaLnBrk="1" hangingPunct="1">
              <a:lnSpc>
                <a:spcPct val="95000"/>
              </a:lnSpc>
              <a:spcBef>
                <a:spcPct val="0"/>
              </a:spcBef>
              <a:buFont typeface="Arial" panose="020B0604020202020204" pitchFamily="34" charset="0"/>
              <a:buChar char="•"/>
              <a:defRPr/>
            </a:pPr>
            <a:r>
              <a:rPr lang="it-IT" altLang="en-US" dirty="0" smtClean="0">
                <a:solidFill>
                  <a:srgbClr val="000000"/>
                </a:solidFill>
              </a:rPr>
              <a:t>Il risultato finale della dedizione, del duro lavoro e della generosità dei Lions è straordinario. Viene salvata la vita di milioni di bambini!</a:t>
            </a:r>
          </a:p>
          <a:p>
            <a:pPr marL="171450" indent="-171450" eaLnBrk="1" hangingPunct="1">
              <a:lnSpc>
                <a:spcPct val="95000"/>
              </a:lnSpc>
              <a:spcBef>
                <a:spcPct val="0"/>
              </a:spcBef>
              <a:buFont typeface="Arial" panose="020B0604020202020204" pitchFamily="34" charset="0"/>
              <a:buChar char="•"/>
              <a:defRPr/>
            </a:pPr>
            <a:endParaRPr lang="it-IT" altLang="en-US" dirty="0" smtClean="0">
              <a:solidFill>
                <a:srgbClr val="000000"/>
              </a:solidFill>
              <a:cs typeface="Times New Roman" pitchFamily="18" charset="0"/>
            </a:endParaRPr>
          </a:p>
          <a:p>
            <a:pPr marL="171450" indent="-171450" eaLnBrk="1" hangingPunct="1">
              <a:lnSpc>
                <a:spcPct val="95000"/>
              </a:lnSpc>
              <a:spcBef>
                <a:spcPct val="0"/>
              </a:spcBef>
              <a:buFont typeface="Arial" panose="020B0604020202020204" pitchFamily="34" charset="0"/>
              <a:buChar char="•"/>
              <a:defRPr/>
            </a:pPr>
            <a:endParaRPr lang="it-IT" altLang="en-US" dirty="0" smtClean="0">
              <a:solidFill>
                <a:srgbClr val="000000"/>
              </a:solidFill>
              <a:cs typeface="Times New Roman" pitchFamily="18" charset="0"/>
            </a:endParaRPr>
          </a:p>
          <a:p>
            <a:pPr marL="171450" indent="-171450" eaLnBrk="1" hangingPunct="1">
              <a:lnSpc>
                <a:spcPct val="95000"/>
              </a:lnSpc>
              <a:spcBef>
                <a:spcPct val="0"/>
              </a:spcBef>
              <a:buFont typeface="Arial" panose="020B0604020202020204" pitchFamily="34" charset="0"/>
              <a:buChar char="•"/>
              <a:defRPr/>
            </a:pPr>
            <a:endParaRPr lang="it-IT" altLang="en-US" dirty="0" smtClean="0">
              <a:solidFill>
                <a:srgbClr val="000000"/>
              </a:solidFill>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B685689D-305D-439F-A42F-52298B8A1588}" type="slidenum">
              <a:rPr lang="en-US" altLang="en-US" smtClean="0"/>
              <a:pPr eaLnBrk="1" hangingPunct="1">
                <a:spcBef>
                  <a:spcPct val="0"/>
                </a:spcBef>
                <a:defRPr/>
              </a:pPr>
              <a:t>15</a:t>
            </a:fld>
            <a:endParaRPr lang="it-IT" altLang="en-US" smtClean="0"/>
          </a:p>
        </p:txBody>
      </p:sp>
      <p:sp>
        <p:nvSpPr>
          <p:cNvPr id="60418" name="Rectangle 1"/>
          <p:cNvSpPr>
            <a:spLocks noGrp="1" noRot="1" noChangeAspect="1" noChangeArrowheads="1" noTextEdit="1"/>
          </p:cNvSpPr>
          <p:nvPr>
            <p:ph type="sldImg"/>
          </p:nvPr>
        </p:nvSpPr>
        <p:spPr>
          <a:ln/>
        </p:spPr>
      </p:sp>
      <p:sp>
        <p:nvSpPr>
          <p:cNvPr id="60419"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it-IT" altLang="en-US" smtClean="0"/>
              <a:t>Ecco solo un esempio dei Lions che operano nella loro comunità per scrivere la storia del morbillo. </a:t>
            </a:r>
          </a:p>
          <a:p>
            <a:pPr eaLnBrk="1" hangingPunct="1">
              <a:lnSpc>
                <a:spcPct val="95000"/>
              </a:lnSpc>
              <a:spcBef>
                <a:spcPct val="0"/>
              </a:spcBef>
            </a:pPr>
            <a:endParaRPr lang="it-IT" altLang="en-US" smtClean="0"/>
          </a:p>
          <a:p>
            <a:pPr eaLnBrk="1" hangingPunct="1">
              <a:lnSpc>
                <a:spcPct val="95000"/>
              </a:lnSpc>
              <a:spcBef>
                <a:spcPct val="0"/>
              </a:spcBef>
            </a:pPr>
            <a:r>
              <a:rPr lang="it-IT" altLang="en-US" smtClean="0"/>
              <a:t>All'inizio di novembre, i Lions del Botswana hanno aiutato il Ministero della Sanità del loro paese nello svolgimento di una campagna di cinque giorni finalizzata a raggiungere il 95 percento dei bambini sotto ai cinque anni per vaccinarli contro il morbillo, e fornire loro supplementi di vitamina A e farmaci per la sverminazione. Quasi 200.000 bambini sono stati vaccinati nel corso di tale campagna. </a:t>
            </a:r>
          </a:p>
          <a:p>
            <a:pPr eaLnBrk="1" hangingPunct="1">
              <a:lnSpc>
                <a:spcPct val="95000"/>
              </a:lnSpc>
              <a:spcBef>
                <a:spcPct val="0"/>
              </a:spcBef>
            </a:pPr>
            <a:endParaRPr lang="it-IT" altLang="en-US" smtClean="0"/>
          </a:p>
          <a:p>
            <a:r>
              <a:rPr lang="it-IT" altLang="en-US" smtClean="0"/>
              <a:t>I Lions hanno svolto un ruolo fondamentale nel diffondere informazioni sulla campagna. In tutto il paese, i Lions hanno contribuito a noleggiare servizi di altoparlanti, rimorchi e persino ad organizzare cortei di automobili per portare il messaggio dell'imminente iniziativa di vaccinazione direttamente sul territorio alla gente. </a:t>
            </a:r>
          </a:p>
          <a:p>
            <a:r>
              <a:rPr lang="it-IT" altLang="en-US" smtClean="0"/>
              <a:t>In una zona del paese, due squadre di Lions sono andate di casa in casa, a bussare alle porte, per incoraggiare le famiglie a portare i figli ad essere vaccinati. A Tonota, nell'est del Botswana, i Lions hanno contribuito a pagare un autobus che trasportasse le famiglie dalle zone più remote al villaggio, in modo che non perdessero l'opportunità di vaccinarsi. </a:t>
            </a:r>
          </a:p>
          <a:p>
            <a:endParaRPr lang="it-IT" altLang="en-US" smtClean="0">
              <a:solidFill>
                <a:srgbClr val="000000"/>
              </a:solidFill>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pPr eaLnBrk="1" hangingPunct="1"/>
            <a:r>
              <a:rPr lang="it-IT" altLang="en-US" smtClean="0"/>
              <a:t>Ora che conoscete il problema posto dal morbillo, vi potreste chiedere come potete aiutare, voi e i vostri amici Lions. Vi sono molti modi validi per farlo, tra cui parlare del morbillo ad altri Lions e a chi non è Lions, e sensibilizzarli all'importanza della vaccinazione. Ma la cosa più importante che voi e il vostro club potete fare proprio ora è aiutare a raccogliere fondi per l'iniziativa Un vaccino, una vita.</a:t>
            </a:r>
          </a:p>
        </p:txBody>
      </p:sp>
      <p:sp>
        <p:nvSpPr>
          <p:cNvPr id="32772"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E90F2192-E5EF-4D0D-A1D1-C6BE23B9763C}" type="slidenum">
              <a:rPr lang="en-US" altLang="en-US" smtClean="0"/>
              <a:pPr eaLnBrk="1" hangingPunct="1">
                <a:spcBef>
                  <a:spcPct val="0"/>
                </a:spcBef>
                <a:defRPr/>
              </a:pPr>
              <a:t>16</a:t>
            </a:fld>
            <a:endParaRPr lang="it-IT"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E1C10CFC-0A12-4949-B296-2E161FDFF38E}" type="slidenum">
              <a:rPr lang="en-US" altLang="en-US" smtClean="0"/>
              <a:pPr eaLnBrk="1" hangingPunct="1">
                <a:spcBef>
                  <a:spcPct val="0"/>
                </a:spcBef>
                <a:defRPr/>
              </a:pPr>
              <a:t>17</a:t>
            </a:fld>
            <a:endParaRPr lang="it-IT" altLang="en-US" smtClean="0"/>
          </a:p>
        </p:txBody>
      </p:sp>
      <p:sp>
        <p:nvSpPr>
          <p:cNvPr id="64514"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64515"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pPr>
            <a:r>
              <a:rPr lang="it-IT" altLang="en-US" smtClean="0">
                <a:solidFill>
                  <a:srgbClr val="000000"/>
                </a:solidFill>
              </a:rPr>
              <a:t>Considerate questa domanda: Se il vostro club dona US$1.000 all'Iniziativa Un vaccino, una vita, quanti fondi integrativi di pari importo verranno forniti grazie alla vostra donazione?</a:t>
            </a:r>
          </a:p>
          <a:p>
            <a:pPr eaLnBrk="1" hangingPunct="1">
              <a:lnSpc>
                <a:spcPct val="95000"/>
              </a:lnSpc>
              <a:spcBef>
                <a:spcPct val="0"/>
              </a:spcBef>
            </a:pPr>
            <a:endParaRPr lang="it-IT" altLang="en-US" smtClean="0">
              <a:solidFill>
                <a:srgbClr val="000000"/>
              </a:solidFill>
              <a:cs typeface="Times New Roman" pitchFamily="18" charset="0"/>
            </a:endParaRPr>
          </a:p>
          <a:p>
            <a:pPr eaLnBrk="1" hangingPunct="1">
              <a:lnSpc>
                <a:spcPct val="95000"/>
              </a:lnSpc>
              <a:spcBef>
                <a:spcPct val="0"/>
              </a:spcBef>
            </a:pPr>
            <a:r>
              <a:rPr lang="it-IT" altLang="en-US" smtClean="0">
                <a:solidFill>
                  <a:srgbClr val="000000"/>
                </a:solidFill>
              </a:rPr>
              <a:t>La risposta è US$1.000. Ciò significa che la donazione del vostro club avrà un impatto ancora maggiore, e contribuirà a salvare il doppio di vite umane.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p:spPr>
        <p:txBody>
          <a:bodyPr/>
          <a:lstStyle/>
          <a:p>
            <a:pPr eaLnBrk="1" hangingPunct="1"/>
            <a:r>
              <a:rPr lang="it-IT" altLang="en-US" smtClean="0"/>
              <a:t>È facile effettuare una donazione. Si può andare online sul sito www.lcif.org ed effettuare una donazione con carta di credito, oppure si può inviare un assegno in dollari USA. Si può anche trasferire denaro direttamente con un bonifico, oppure tramite conti di deposito locali Lions. Tuttavia, se decidete di donare, non dimenticate di contrassegnare la donazione per il 'morbillo'. Se richiedete un MJF per la donazione, ricordatevi di contrassegnare "Morbillo" sotto "Finalità della donazione".</a:t>
            </a:r>
          </a:p>
          <a:p>
            <a:pPr eaLnBrk="1" hangingPunct="1"/>
            <a:endParaRPr lang="it-IT" altLang="en-US" smtClean="0"/>
          </a:p>
          <a:p>
            <a:pPr eaLnBrk="1" hangingPunct="1"/>
            <a:endParaRPr lang="it-IT" altLang="en-US" smtClean="0"/>
          </a:p>
        </p:txBody>
      </p:sp>
      <p:sp>
        <p:nvSpPr>
          <p:cNvPr id="35844"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042FA32-E97B-4A38-9437-149689720E83}" type="slidenum">
              <a:rPr lang="en-US" altLang="en-US" smtClean="0"/>
              <a:pPr eaLnBrk="1" hangingPunct="1">
                <a:spcBef>
                  <a:spcPct val="0"/>
                </a:spcBef>
                <a:defRPr/>
              </a:pPr>
              <a:t>18</a:t>
            </a:fld>
            <a:endParaRPr lang="it-IT"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p:spPr>
        <p:txBody>
          <a:bodyPr/>
          <a:lstStyle/>
          <a:p>
            <a:pPr eaLnBrk="1" hangingPunct="1"/>
            <a:r>
              <a:rPr lang="it-IT" altLang="en-US" smtClean="0"/>
              <a:t>Spero che oggi abbiate appreso qualcosa sul morbillo e sull'iniziativa Un vaccino, una vita. Ora risponderò con piacere alle vostre domande.  </a:t>
            </a:r>
          </a:p>
        </p:txBody>
      </p:sp>
      <p:sp>
        <p:nvSpPr>
          <p:cNvPr id="36868"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61A36C2-6E31-460D-A330-C253EB1547DD}" type="slidenum">
              <a:rPr lang="en-US" altLang="en-US" smtClean="0"/>
              <a:pPr eaLnBrk="1" hangingPunct="1">
                <a:spcBef>
                  <a:spcPct val="0"/>
                </a:spcBef>
                <a:defRPr/>
              </a:pPr>
              <a:t>19</a:t>
            </a:fld>
            <a:endParaRPr lang="it-IT"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80E02745-9B7C-4C50-8EEF-BA488D1EA30A}" type="slidenum">
              <a:rPr lang="en-US" altLang="en-US" smtClean="0"/>
              <a:pPr eaLnBrk="1" hangingPunct="1">
                <a:spcBef>
                  <a:spcPct val="0"/>
                </a:spcBef>
                <a:defRPr/>
              </a:pPr>
              <a:t>2</a:t>
            </a:fld>
            <a:endParaRPr lang="it-IT" altLang="en-US" smtClean="0"/>
          </a:p>
        </p:txBody>
      </p:sp>
      <p:sp>
        <p:nvSpPr>
          <p:cNvPr id="31746" name="Rectangle 1"/>
          <p:cNvSpPr>
            <a:spLocks noGrp="1" noRot="1" noChangeAspect="1" noChangeArrowheads="1" noTextEdit="1"/>
          </p:cNvSpPr>
          <p:nvPr>
            <p:ph type="sldImg"/>
          </p:nvPr>
        </p:nvSpPr>
        <p:spPr>
          <a:ln/>
        </p:spPr>
      </p:sp>
      <p:sp>
        <p:nvSpPr>
          <p:cNvPr id="31747"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it-IT" altLang="en-US" smtClean="0">
                <a:solidFill>
                  <a:srgbClr val="000000"/>
                </a:solidFill>
              </a:rPr>
              <a:t>I Lions sono attivi nella lotta finalizzata all'eliminazione del morbillo sin dal 2010, quando </a:t>
            </a:r>
            <a:r>
              <a:rPr lang="it-IT" smtClean="0"/>
              <a:t>i Lions e LCIF hanno avviato la partnership con l'Iniziativa contro il morbillo e la rosolia e con la Fondazione Bill e Melinda Gates, per svolgere programmi pilota in paesi africani e vaccinare oltre 41 milioni di bambini. </a:t>
            </a:r>
          </a:p>
          <a:p>
            <a:pPr eaLnBrk="1" hangingPunct="1">
              <a:lnSpc>
                <a:spcPct val="95000"/>
              </a:lnSpc>
              <a:spcBef>
                <a:spcPct val="0"/>
              </a:spcBef>
            </a:pPr>
            <a:endParaRPr lang="it-IT" smtClean="0"/>
          </a:p>
          <a:p>
            <a:pPr eaLnBrk="1" hangingPunct="1">
              <a:lnSpc>
                <a:spcPct val="95000"/>
              </a:lnSpc>
              <a:spcBef>
                <a:spcPct val="0"/>
              </a:spcBef>
            </a:pPr>
            <a:r>
              <a:rPr lang="it-IT" smtClean="0"/>
              <a:t>Negli ultimi anni, i Lions hanno svolto un ruolo determinante nelle attività di mobilitazione sociale collaborando con i leader locali, coordinando la pubblicità a livello locale e prestando la loro opera come volontari presso i centri di vaccinazione. Milioni di bambini sono stati vaccinati perché i Lions si sono molto adoperati nelle loro comunità. Ma perché è così importante la lotta per eliminare il morbillo? </a:t>
            </a:r>
            <a:endParaRPr lang="it-IT" altLang="en-US" smtClean="0">
              <a:solidFill>
                <a:srgbClr val="000000"/>
              </a:solidFill>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648ABD48-174B-4500-80E9-EED6DD67AC8B}" type="slidenum">
              <a:rPr lang="en-US" altLang="en-US" smtClean="0"/>
              <a:pPr eaLnBrk="1" hangingPunct="1">
                <a:spcBef>
                  <a:spcPct val="0"/>
                </a:spcBef>
                <a:defRPr/>
              </a:pPr>
              <a:t>3</a:t>
            </a:fld>
            <a:endParaRPr lang="it-IT" altLang="en-US" smtClean="0"/>
          </a:p>
        </p:txBody>
      </p:sp>
      <p:sp>
        <p:nvSpPr>
          <p:cNvPr id="33794" name="Rectangle 1"/>
          <p:cNvSpPr>
            <a:spLocks noGrp="1" noRot="1" noChangeAspect="1" noChangeArrowheads="1" noTextEdit="1"/>
          </p:cNvSpPr>
          <p:nvPr>
            <p:ph type="sldImg"/>
          </p:nvPr>
        </p:nvSpPr>
        <p:spPr>
          <a:ln/>
        </p:spPr>
      </p:sp>
      <p:sp>
        <p:nvSpPr>
          <p:cNvPr id="33795"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it-IT" altLang="en-US" smtClean="0">
                <a:solidFill>
                  <a:srgbClr val="000000"/>
                </a:solidFill>
              </a:rPr>
              <a:t>Il morbillo stronca la vita di 335 bambini ogni singolo giorno. Ciò significa oltre 122.000 bambini l'anno. E questa tragedia è assolutamente prevenibile. Molti di voi in questa stanza forse conoscono il morbillo. Ma potreste non sapere quale sia l'impatto devastante che il morbillo ancora ha nel mondo, e quali siano i motivi per i quali i Lions hanno deciso di proseguire nella lotta contro tale malattia.  </a:t>
            </a:r>
          </a:p>
          <a:p>
            <a:pPr eaLnBrk="1" hangingPunct="1">
              <a:lnSpc>
                <a:spcPct val="95000"/>
              </a:lnSpc>
              <a:spcBef>
                <a:spcPct val="0"/>
              </a:spcBef>
            </a:pPr>
            <a:endParaRPr lang="it-IT" altLang="en-US" smtClean="0">
              <a:solidFill>
                <a:srgbClr val="000000"/>
              </a:solidFill>
              <a:cs typeface="Times New Roman" pitchFamily="18" charset="0"/>
            </a:endParaRPr>
          </a:p>
          <a:p>
            <a:pPr eaLnBrk="1" hangingPunct="1">
              <a:lnSpc>
                <a:spcPct val="95000"/>
              </a:lnSpc>
              <a:spcBef>
                <a:spcPct val="0"/>
              </a:spcBef>
            </a:pPr>
            <a:r>
              <a:rPr lang="it-IT" altLang="en-US" smtClean="0">
                <a:solidFill>
                  <a:srgbClr val="000000"/>
                </a:solidFill>
              </a:rPr>
              <a:t>Oggi verrete a conoscenza di tali motivi, e mi auguro che vi unirete a noi nella lotta. La vittoria contro il morbillo sarà possibile solo con l'aiuto vostro e dei vostri amici Lions.</a:t>
            </a:r>
          </a:p>
          <a:p>
            <a:pPr eaLnBrk="1" hangingPunct="1">
              <a:lnSpc>
                <a:spcPct val="95000"/>
              </a:lnSpc>
              <a:spcBef>
                <a:spcPct val="0"/>
              </a:spcBef>
            </a:pPr>
            <a:endParaRPr lang="it-IT" altLang="en-US" smtClean="0">
              <a:solidFill>
                <a:srgbClr val="000000"/>
              </a:solidFill>
              <a:cs typeface="Times New Roman" pitchFamily="18" charset="0"/>
            </a:endParaRPr>
          </a:p>
          <a:p>
            <a:pPr eaLnBrk="1" hangingPunct="1">
              <a:lnSpc>
                <a:spcPct val="95000"/>
              </a:lnSpc>
              <a:spcBef>
                <a:spcPct val="0"/>
              </a:spcBef>
            </a:pPr>
            <a:endParaRPr lang="it-IT" altLang="en-US" smtClean="0">
              <a:solidFill>
                <a:srgbClr val="000000"/>
              </a:solidFill>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797C36B-D24C-4E30-B824-A20AB4276345}" type="slidenum">
              <a:rPr lang="en-US" altLang="en-US" smtClean="0"/>
              <a:pPr eaLnBrk="1" hangingPunct="1">
                <a:spcBef>
                  <a:spcPct val="0"/>
                </a:spcBef>
                <a:defRPr/>
              </a:pPr>
              <a:t>4</a:t>
            </a:fld>
            <a:endParaRPr lang="it-IT" altLang="en-US" smtClean="0"/>
          </a:p>
        </p:txBody>
      </p:sp>
      <p:sp>
        <p:nvSpPr>
          <p:cNvPr id="35842" name="Rectangle 1"/>
          <p:cNvSpPr>
            <a:spLocks noGrp="1" noRot="1" noChangeAspect="1" noChangeArrowheads="1" noTextEdit="1"/>
          </p:cNvSpPr>
          <p:nvPr>
            <p:ph type="sldImg"/>
          </p:nvPr>
        </p:nvSpPr>
        <p:spPr>
          <a:ln/>
        </p:spPr>
      </p:sp>
      <p:sp>
        <p:nvSpPr>
          <p:cNvPr id="35843"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it-IT" altLang="en-US" smtClean="0">
                <a:solidFill>
                  <a:srgbClr val="000000"/>
                </a:solidFill>
              </a:rPr>
              <a:t>Vorrei parlarvi un po' del morbillo.  </a:t>
            </a:r>
          </a:p>
          <a:p>
            <a:pPr marL="273050" lvl="1" eaLnBrk="1" hangingPunct="1">
              <a:lnSpc>
                <a:spcPct val="95000"/>
              </a:lnSpc>
              <a:spcBef>
                <a:spcPct val="0"/>
              </a:spcBef>
              <a:buFontTx/>
              <a:buChar char="•"/>
            </a:pPr>
            <a:r>
              <a:rPr lang="it-IT" altLang="en-US" smtClean="0">
                <a:solidFill>
                  <a:srgbClr val="000000"/>
                </a:solidFill>
              </a:rPr>
              <a:t> Il morbillo è una delle cinque principali cause di morti prevenibili con un vaccino al mondo</a:t>
            </a:r>
          </a:p>
          <a:p>
            <a:pPr marL="273050" lvl="1" eaLnBrk="1" hangingPunct="1">
              <a:lnSpc>
                <a:spcPct val="95000"/>
              </a:lnSpc>
              <a:spcBef>
                <a:spcPct val="0"/>
              </a:spcBef>
              <a:buFontTx/>
              <a:buChar char="•"/>
            </a:pPr>
            <a:r>
              <a:rPr lang="it-IT" altLang="en-US" smtClean="0">
                <a:solidFill>
                  <a:srgbClr val="000000"/>
                </a:solidFill>
              </a:rPr>
              <a:t> È facile e poco costoso da prevenire; il vaccino costa meno di 1 dollaro e rende immuni per tutta la vita</a:t>
            </a:r>
          </a:p>
          <a:p>
            <a:pPr marL="273050" lvl="1" eaLnBrk="1" hangingPunct="1">
              <a:lnSpc>
                <a:spcPct val="95000"/>
              </a:lnSpc>
              <a:spcBef>
                <a:spcPct val="0"/>
              </a:spcBef>
              <a:buFontTx/>
              <a:buChar char="•"/>
            </a:pPr>
            <a:r>
              <a:rPr lang="it-IT" altLang="en-US" smtClean="0">
                <a:solidFill>
                  <a:srgbClr val="000000"/>
                </a:solidFill>
              </a:rPr>
              <a:t> Si trova in tutte le parti del mondo: si sono verificati focolai di morbillo in tutti i continenti e in tutti i climi</a:t>
            </a:r>
          </a:p>
          <a:p>
            <a:pPr marL="273050" lvl="1" eaLnBrk="1" hangingPunct="1">
              <a:spcBef>
                <a:spcPct val="0"/>
              </a:spcBef>
              <a:buFontTx/>
              <a:buChar char="•"/>
            </a:pPr>
            <a:r>
              <a:rPr lang="it-IT" altLang="en-US" smtClean="0">
                <a:solidFill>
                  <a:srgbClr val="000000"/>
                </a:solidFill>
              </a:rPr>
              <a:t> Il morbillo è una delle malattie più contagiose: il 90% delle persone esposte al virus contrarranno la malattia se non sono immuni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defRPr/>
            </a:pPr>
            <a:fld id="{C28419A5-480C-4F44-9E8F-03CF2D50B3F7}" type="slidenum">
              <a:rPr lang="en-US" altLang="en-US" smtClean="0"/>
              <a:pPr>
                <a:defRPr/>
              </a:pPr>
              <a:t>5</a:t>
            </a:fld>
            <a:endParaRPr lang="it-IT" altLang="en-US" smtClean="0"/>
          </a:p>
        </p:txBody>
      </p:sp>
      <p:sp>
        <p:nvSpPr>
          <p:cNvPr id="37890" name="Rectangle 2"/>
          <p:cNvSpPr>
            <a:spLocks noGrp="1" noRot="1" noChangeAspect="1" noChangeArrowheads="1" noTextEdit="1"/>
          </p:cNvSpPr>
          <p:nvPr>
            <p:ph type="sldImg"/>
          </p:nvPr>
        </p:nvSpPr>
        <p:spPr>
          <a:solidFill>
            <a:srgbClr val="FFFFFF"/>
          </a:solidFill>
          <a:ln/>
        </p:spPr>
      </p:sp>
      <p:sp>
        <p:nvSpPr>
          <p:cNvPr id="2" name="Rectangle 3"/>
          <p:cNvSpPr>
            <a:spLocks noGrp="1" noChangeArrowheads="1"/>
          </p:cNvSpPr>
          <p:nvPr>
            <p:ph type="body" idx="1"/>
          </p:nvPr>
        </p:nvSpPr>
        <p:spPr>
          <a:solidFill>
            <a:srgbClr val="FFFFFF"/>
          </a:solidFill>
          <a:ln>
            <a:solidFill>
              <a:schemeClr val="bg1"/>
            </a:solidFill>
          </a:ln>
        </p:spPr>
        <p:txBody>
          <a:bodyPr lIns="0" tIns="0" rIns="0" bIns="0"/>
          <a:lstStyle/>
          <a:p>
            <a:pPr marL="171450" indent="-171450">
              <a:buFontTx/>
              <a:buChar char="•"/>
              <a:defRPr/>
            </a:pPr>
            <a:r>
              <a:rPr lang="it-IT" altLang="en-US" dirty="0" smtClean="0"/>
              <a:t>Nel 2013 è stata annunciata una nuova partnership con la GAVI Alliance. Essa consente a LCIF e ai Lions di continuare a raccogliere fondi e organizzare iniziative in collaborazione molto simili a quelle svolte dal 2010, che contribuiranno a proteggere contro il morbillo decine di milioni di bambini nei paesi più poveri al mondo.   </a:t>
            </a:r>
          </a:p>
          <a:p>
            <a:pPr>
              <a:defRPr/>
            </a:pPr>
            <a:endParaRPr lang="it-IT" altLang="en-US" dirty="0" smtClean="0">
              <a:cs typeface="Times New Roman" panose="02020603050405020304" pitchFamily="18" charset="0"/>
            </a:endParaRPr>
          </a:p>
          <a:p>
            <a:pPr marL="171450" indent="-171450">
              <a:buFontTx/>
              <a:buChar char="•"/>
              <a:defRPr/>
            </a:pPr>
            <a:r>
              <a:rPr lang="it-IT" altLang="en-US" dirty="0" smtClean="0"/>
              <a:t>I Lions si sono impegnati a raccogliere 30 milioni di dollari entro il 2017, l'anno del nostro 100</a:t>
            </a:r>
            <a:r>
              <a:rPr lang="it-IT" altLang="en-US" baseline="30000" dirty="0" smtClean="0"/>
              <a:t>o</a:t>
            </a:r>
            <a:r>
              <a:rPr lang="it-IT" altLang="en-US" dirty="0" smtClean="0"/>
              <a:t> anniversario. I fondi raccolti dai Lions verranno integrati da fondi di pari importo offerti dai partner del Fondo integrativo GAVI, dal Dipartimento per lo Sviluppo Internazionale del Regno Unito (DFID) e dalla Fondazione Bill &amp; Melinda Gates, portando così il totale a 60 milioni di dollari. Attraverso lo sforzo congiunto con GAVI e altri partner, i Lions aumenteranno l'accesso a servizi di vaccinazione di qualità a tutti i livelli – globale, nazionale e locale – a vantaggio dei bambini di tutto il mondo.  </a:t>
            </a:r>
          </a:p>
          <a:p>
            <a:pPr marL="171450" indent="-171450">
              <a:buFontTx/>
              <a:buChar char="•"/>
              <a:defRPr/>
            </a:pPr>
            <a:endParaRPr lang="it-IT" altLang="en-US" dirty="0" smtClean="0">
              <a:cs typeface="Times New Roman" panose="02020603050405020304" pitchFamily="18" charset="0"/>
            </a:endParaRPr>
          </a:p>
          <a:p>
            <a:pPr marL="171450" indent="-171450">
              <a:buFontTx/>
              <a:buChar char="•"/>
              <a:defRPr/>
            </a:pPr>
            <a:r>
              <a:rPr lang="it-IT" altLang="en-US" dirty="0" smtClean="0"/>
              <a:t>I Lions avranno, inoltre, un ruolo determinante nelle attività di mobilitazione sociale collaborando con i leader locali, coordinando la pubblicità a livello locale e prestando la loro opera come volontari presso i centri di vaccinazione. Grazie alle attività di raccolta di fondi e di sensibilizzazione, i Lions contribuiranno a vaccinare oltre 114 milioni di bambini. </a:t>
            </a:r>
          </a:p>
          <a:p>
            <a:pPr marL="171450" indent="-171450">
              <a:buFontTx/>
              <a:buChar char="•"/>
              <a:defRPr/>
            </a:pPr>
            <a:endParaRPr lang="it-IT" altLang="en-US" sz="1600" dirty="0" smtClean="0">
              <a:cs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777F700-8B5D-487B-9888-7CE43C33FAF1}" type="slidenum">
              <a:rPr lang="en-US" altLang="en-US" smtClean="0"/>
              <a:pPr eaLnBrk="1" hangingPunct="1">
                <a:spcBef>
                  <a:spcPct val="0"/>
                </a:spcBef>
                <a:defRPr/>
              </a:pPr>
              <a:t>6</a:t>
            </a:fld>
            <a:endParaRPr lang="it-IT" altLang="en-US" smtClean="0"/>
          </a:p>
        </p:txBody>
      </p:sp>
      <p:sp>
        <p:nvSpPr>
          <p:cNvPr id="39938" name="Rectangle 1"/>
          <p:cNvSpPr>
            <a:spLocks noGrp="1" noRot="1" noChangeAspect="1" noChangeArrowheads="1" noTextEdit="1"/>
          </p:cNvSpPr>
          <p:nvPr>
            <p:ph type="sldImg"/>
          </p:nvPr>
        </p:nvSpPr>
        <p:spPr>
          <a:ln/>
        </p:spPr>
      </p:sp>
      <p:sp>
        <p:nvSpPr>
          <p:cNvPr id="2" name="Rectangle 2"/>
          <p:cNvSpPr>
            <a:spLocks noGrp="1" noChangeArrowheads="1"/>
          </p:cNvSpPr>
          <p:nvPr>
            <p:ph type="body" idx="1"/>
          </p:nvPr>
        </p:nvSpPr>
        <p:spPr>
          <a:ln/>
          <a:extLst/>
        </p:spPr>
        <p:txBody>
          <a:bodyPr lIns="0" tIns="0" rIns="0" bIns="0"/>
          <a:lstStyle/>
          <a:p>
            <a:pPr marL="171450" indent="-171450">
              <a:buFontTx/>
              <a:buChar char="•"/>
              <a:defRPr/>
            </a:pPr>
            <a:r>
              <a:rPr lang="it-IT" altLang="en-US" dirty="0" smtClean="0"/>
              <a:t>La GAVI Alliance è stata fondata nel 2000 come l'Alleanza Globale per i Vaccini e le Immunizzazioni (Global Alliance for Vaccines and Immunisations - GAVI) allo scopo di finanziare la vaccinazione di bambini in oltre 70 paesi tra i più poveri del mondo. La missione della GAVI è salvare la vita dei bambini e proteggere la salute delle persone aumentando l'accesso ai vaccini nei paesi più poveri al mondo. </a:t>
            </a:r>
          </a:p>
          <a:p>
            <a:pPr>
              <a:defRPr/>
            </a:pPr>
            <a:endParaRPr lang="it-IT" altLang="en-US" dirty="0" smtClean="0">
              <a:cs typeface="Times New Roman" panose="02020603050405020304" pitchFamily="18" charset="0"/>
            </a:endParaRPr>
          </a:p>
          <a:p>
            <a:pPr marL="171450" indent="-171450">
              <a:buFontTx/>
              <a:buChar char="•"/>
              <a:defRPr/>
            </a:pPr>
            <a:r>
              <a:rPr lang="it-IT" altLang="en-US" dirty="0" smtClean="0"/>
              <a:t>Dal 2000, sono stati vaccinati altri 440 milioni di bambini contro le principali malattie prevenibili con vaccino, tra cui il morbillo, nei paesi più poveri al mondo, grazie al supporto della GAVI, evitando così circa sei milioni di morti future. </a:t>
            </a:r>
            <a:endParaRPr lang="it-IT" altLang="en-US" dirty="0" smtClean="0">
              <a:latin typeface="Arial" pitchFamily="34" charset="0"/>
            </a:endParaRPr>
          </a:p>
          <a:p>
            <a:pPr eaLnBrk="1" hangingPunct="1">
              <a:lnSpc>
                <a:spcPct val="95000"/>
              </a:lnSpc>
              <a:spcBef>
                <a:spcPct val="0"/>
              </a:spcBef>
              <a:defRPr/>
            </a:pPr>
            <a:endParaRPr lang="it-IT" altLang="en-US" dirty="0" smtClean="0">
              <a:solidFill>
                <a:srgbClr val="000000"/>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7F03D8D0-8149-49F7-9C92-BB60AF64E90C}" type="slidenum">
              <a:rPr lang="en-US" altLang="en-US" smtClean="0"/>
              <a:pPr eaLnBrk="1" hangingPunct="1">
                <a:spcBef>
                  <a:spcPct val="0"/>
                </a:spcBef>
                <a:defRPr/>
              </a:pPr>
              <a:t>7</a:t>
            </a:fld>
            <a:endParaRPr lang="it-IT" altLang="en-US" smtClean="0"/>
          </a:p>
        </p:txBody>
      </p:sp>
      <p:sp>
        <p:nvSpPr>
          <p:cNvPr id="41986"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defRPr/>
            </a:pPr>
            <a:r>
              <a:rPr lang="it-IT" dirty="0" smtClean="0">
                <a:solidFill>
                  <a:srgbClr val="000000"/>
                </a:solidFill>
              </a:rPr>
              <a:t>Ora avremo una breve sessione di domande e risposte. Gridate pure la risposta se la conoscete!</a:t>
            </a:r>
          </a:p>
          <a:p>
            <a:pPr eaLnBrk="1" hangingPunct="1">
              <a:lnSpc>
                <a:spcPct val="95000"/>
              </a:lnSpc>
              <a:spcBef>
                <a:spcPct val="0"/>
              </a:spcBef>
              <a:defRPr/>
            </a:pPr>
            <a:endParaRPr lang="it-IT" dirty="0" smtClean="0">
              <a:solidFill>
                <a:srgbClr val="000000"/>
              </a:solidFill>
              <a:cs typeface="Times New Roman" pitchFamily="18" charset="0"/>
            </a:endParaRPr>
          </a:p>
          <a:p>
            <a:pPr eaLnBrk="1" hangingPunct="1">
              <a:lnSpc>
                <a:spcPct val="95000"/>
              </a:lnSpc>
              <a:spcBef>
                <a:spcPct val="0"/>
              </a:spcBef>
              <a:defRPr/>
            </a:pPr>
            <a:r>
              <a:rPr lang="it-IT" dirty="0" smtClean="0">
                <a:solidFill>
                  <a:srgbClr val="000000"/>
                </a:solidFill>
              </a:rPr>
              <a:t>Quali zone del mondo sono attualmente interessate dal morbillo?</a:t>
            </a:r>
          </a:p>
          <a:p>
            <a:pPr marL="342900" indent="-342900" eaLnBrk="1" hangingPunct="1">
              <a:lnSpc>
                <a:spcPct val="95000"/>
              </a:lnSpc>
              <a:spcBef>
                <a:spcPct val="0"/>
              </a:spcBef>
              <a:buFontTx/>
              <a:buAutoNum type="alphaUcPeriod"/>
              <a:defRPr/>
            </a:pPr>
            <a:r>
              <a:rPr lang="it-IT" dirty="0" smtClean="0">
                <a:solidFill>
                  <a:srgbClr val="000000"/>
                </a:solidFill>
              </a:rPr>
              <a:t>Paesi in via di sviluppo</a:t>
            </a:r>
          </a:p>
          <a:p>
            <a:pPr marL="342900" indent="-342900" eaLnBrk="1" hangingPunct="1">
              <a:lnSpc>
                <a:spcPct val="95000"/>
              </a:lnSpc>
              <a:spcBef>
                <a:spcPct val="0"/>
              </a:spcBef>
              <a:buFontTx/>
              <a:buAutoNum type="alphaUcPeriod"/>
              <a:defRPr/>
            </a:pPr>
            <a:r>
              <a:rPr lang="it-IT" dirty="0" smtClean="0">
                <a:solidFill>
                  <a:srgbClr val="000000"/>
                </a:solidFill>
              </a:rPr>
              <a:t>Africa </a:t>
            </a:r>
          </a:p>
          <a:p>
            <a:pPr marL="342900" indent="-342900" eaLnBrk="1" hangingPunct="1">
              <a:lnSpc>
                <a:spcPct val="95000"/>
              </a:lnSpc>
              <a:spcBef>
                <a:spcPct val="0"/>
              </a:spcBef>
              <a:buFontTx/>
              <a:buAutoNum type="alphaUcPeriod"/>
              <a:defRPr/>
            </a:pPr>
            <a:r>
              <a:rPr lang="it-IT" dirty="0" smtClean="0">
                <a:solidFill>
                  <a:srgbClr val="000000"/>
                </a:solidFill>
              </a:rPr>
              <a:t>Africa, Asia ed Europa</a:t>
            </a:r>
          </a:p>
          <a:p>
            <a:pPr marL="342900" indent="-342900" eaLnBrk="1" hangingPunct="1">
              <a:lnSpc>
                <a:spcPct val="95000"/>
              </a:lnSpc>
              <a:spcBef>
                <a:spcPct val="0"/>
              </a:spcBef>
              <a:buFontTx/>
              <a:buAutoNum type="alphaUcPeriod"/>
              <a:defRPr/>
            </a:pPr>
            <a:r>
              <a:rPr lang="it-IT" dirty="0" smtClean="0">
                <a:solidFill>
                  <a:srgbClr val="000000"/>
                </a:solidFill>
              </a:rPr>
              <a:t>Ogni parte del mondo è interessata dal morbillo</a:t>
            </a:r>
          </a:p>
          <a:p>
            <a:pPr eaLnBrk="1" hangingPunct="1">
              <a:lnSpc>
                <a:spcPct val="95000"/>
              </a:lnSpc>
              <a:spcBef>
                <a:spcPct val="0"/>
              </a:spcBef>
              <a:defRPr/>
            </a:pPr>
            <a:endParaRPr lang="it-IT" dirty="0">
              <a:solidFill>
                <a:srgbClr val="000000"/>
              </a:solidFill>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ABD038BE-0667-48A3-9491-56D5A8A6615F}" type="slidenum">
              <a:rPr lang="en-US" altLang="en-US" smtClean="0"/>
              <a:pPr eaLnBrk="1" hangingPunct="1">
                <a:spcBef>
                  <a:spcPct val="0"/>
                </a:spcBef>
                <a:defRPr/>
              </a:pPr>
              <a:t>8</a:t>
            </a:fld>
            <a:endParaRPr lang="it-IT" altLang="en-US" smtClean="0"/>
          </a:p>
        </p:txBody>
      </p:sp>
      <p:sp>
        <p:nvSpPr>
          <p:cNvPr id="44034" name="Rectangle 2"/>
          <p:cNvSpPr>
            <a:spLocks noGrp="1" noRot="1" noChangeAspect="1" noChangeArrowheads="1" noTextEdit="1"/>
          </p:cNvSpPr>
          <p:nvPr>
            <p:ph type="sldImg"/>
          </p:nvPr>
        </p:nvSpPr>
        <p:spPr>
          <a:solidFill>
            <a:srgbClr val="FFFFFF"/>
          </a:solidFill>
          <a:ln/>
        </p:spPr>
      </p:sp>
      <p:sp>
        <p:nvSpPr>
          <p:cNvPr id="44035"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pPr>
            <a:r>
              <a:rPr lang="it-IT" altLang="en-US" smtClean="0"/>
              <a:t>I puntini su questa cartina indicano tutti i luoghi in cui lo scorso anno si sono verificati importanti focolai di morbillo. Come si può vedere, ogni parte del mondo è interessata dal morbillo</a:t>
            </a:r>
            <a:r>
              <a:rPr lang="en-US" altLang="en-US" smtClean="0"/>
              <a:t>. </a:t>
            </a:r>
            <a:r>
              <a:rPr lang="it-IT" altLang="en-US" smtClean="0"/>
              <a:t>Persino nelle zone in cui si pensa che il morbillo sia sotto controllo (come le Americhe e l'Europa) si possono verificare focolai di notevole entità se la popolazione non mantiene un alto livello di vaccinazione.</a:t>
            </a:r>
          </a:p>
          <a:p>
            <a:pPr eaLnBrk="1" hangingPunct="1">
              <a:lnSpc>
                <a:spcPct val="95000"/>
              </a:lnSpc>
              <a:spcBef>
                <a:spcPct val="0"/>
              </a:spcBef>
            </a:pPr>
            <a:endParaRPr lang="it-IT" altLang="en-US" smtClean="0">
              <a:solidFill>
                <a:srgbClr val="000000"/>
              </a:solidFill>
              <a:latin typeface="Arial" charset="0"/>
            </a:endParaRPr>
          </a:p>
          <a:p>
            <a:pPr eaLnBrk="1" hangingPunct="1">
              <a:lnSpc>
                <a:spcPct val="95000"/>
              </a:lnSpc>
              <a:spcBef>
                <a:spcPct val="0"/>
              </a:spcBef>
            </a:pPr>
            <a:r>
              <a:rPr lang="it-IT" altLang="en-US" smtClean="0">
                <a:solidFill>
                  <a:srgbClr val="000000"/>
                </a:solidFill>
              </a:rPr>
              <a:t>Il morbillo è stato dichiarato eliminato in molti paesi del mondo, ma spesso la malattia continua a diffondersi tra popolazioni non vaccinate tramite residenti che tornano dall'estero oppure stranieri in visita. Se la vostra famiglia viaggia all'estero ed entra in contatto con qualcuno affetto dal virus del morbillo, non dovete preoccuparvi perché siete stati vaccinati contro il morbillo. Ma cosa succede se vostro figlio o vostro nipote, che non è stato ancora vaccinato, entra in contatto con qualcuno che ha il virus del morbillo? Il risultato può essere fatale. È per questo che i Lions si sono impegnati nella lotta per l'eliminazione del morbillo.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CB37714-1A5E-4531-AFF8-8B1C17DCF399}" type="slidenum">
              <a:rPr lang="en-US" altLang="en-US" smtClean="0"/>
              <a:pPr eaLnBrk="1" hangingPunct="1">
                <a:spcBef>
                  <a:spcPct val="0"/>
                </a:spcBef>
                <a:defRPr/>
              </a:pPr>
              <a:t>9</a:t>
            </a:fld>
            <a:endParaRPr lang="it-IT" altLang="en-US" smtClean="0"/>
          </a:p>
        </p:txBody>
      </p:sp>
      <p:sp>
        <p:nvSpPr>
          <p:cNvPr id="46082"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pPr>
            <a:r>
              <a:rPr lang="it-IT" smtClean="0">
                <a:solidFill>
                  <a:srgbClr val="000000"/>
                </a:solidFill>
              </a:rPr>
              <a:t>Il morbillo è una malattia pericolosa che può provocare molti danni, soprattutto nel mondo in via di sviluppo. Quali di questi gravi effetti che modificano la vita pensate che possano essere provocati da un'infezione di morbillo?</a:t>
            </a:r>
          </a:p>
          <a:p>
            <a:pPr eaLnBrk="1" hangingPunct="1">
              <a:lnSpc>
                <a:spcPct val="95000"/>
              </a:lnSpc>
              <a:spcBef>
                <a:spcPct val="0"/>
              </a:spcBef>
            </a:pPr>
            <a:endParaRPr lang="it-IT" smtClean="0">
              <a:solidFill>
                <a:srgbClr val="000000"/>
              </a:solidFill>
              <a:cs typeface="Times New Roman" pitchFamily="18" charset="0"/>
            </a:endParaRPr>
          </a:p>
          <a:p>
            <a:pPr eaLnBrk="1" hangingPunct="1">
              <a:lnSpc>
                <a:spcPct val="95000"/>
              </a:lnSpc>
              <a:spcBef>
                <a:spcPct val="0"/>
              </a:spcBef>
              <a:buFontTx/>
              <a:buAutoNum type="alphaUcPeriod"/>
            </a:pPr>
            <a:r>
              <a:rPr lang="it-IT" smtClean="0">
                <a:solidFill>
                  <a:srgbClr val="000000"/>
                </a:solidFill>
              </a:rPr>
              <a:t>Cecità dovuta a lesioni alla cornea</a:t>
            </a:r>
          </a:p>
          <a:p>
            <a:pPr eaLnBrk="1" hangingPunct="1">
              <a:lnSpc>
                <a:spcPct val="95000"/>
              </a:lnSpc>
              <a:spcBef>
                <a:spcPct val="0"/>
              </a:spcBef>
              <a:buFontTx/>
              <a:buAutoNum type="alphaUcPeriod"/>
            </a:pPr>
            <a:r>
              <a:rPr lang="it-IT" smtClean="0">
                <a:solidFill>
                  <a:srgbClr val="000000"/>
                </a:solidFill>
              </a:rPr>
              <a:t>Encefalite</a:t>
            </a:r>
          </a:p>
          <a:p>
            <a:pPr eaLnBrk="1" hangingPunct="1">
              <a:lnSpc>
                <a:spcPct val="95000"/>
              </a:lnSpc>
              <a:spcBef>
                <a:spcPct val="0"/>
              </a:spcBef>
              <a:buFontTx/>
              <a:buAutoNum type="alphaUcPeriod"/>
            </a:pPr>
            <a:r>
              <a:rPr lang="it-IT" smtClean="0">
                <a:solidFill>
                  <a:srgbClr val="000000"/>
                </a:solidFill>
              </a:rPr>
              <a:t>Polmonite</a:t>
            </a:r>
          </a:p>
          <a:p>
            <a:pPr eaLnBrk="1" hangingPunct="1">
              <a:lnSpc>
                <a:spcPct val="95000"/>
              </a:lnSpc>
              <a:spcBef>
                <a:spcPct val="0"/>
              </a:spcBef>
              <a:buFontTx/>
              <a:buAutoNum type="alphaUcPeriod"/>
            </a:pPr>
            <a:r>
              <a:rPr lang="it-IT" smtClean="0">
                <a:solidFill>
                  <a:srgbClr val="000000"/>
                </a:solidFill>
              </a:rPr>
              <a:t>Diarrea grave</a:t>
            </a:r>
          </a:p>
          <a:p>
            <a:pPr eaLnBrk="1" hangingPunct="1">
              <a:lnSpc>
                <a:spcPct val="95000"/>
              </a:lnSpc>
              <a:spcBef>
                <a:spcPct val="0"/>
              </a:spcBef>
              <a:buFontTx/>
              <a:buAutoNum type="alphaUcPeriod"/>
            </a:pPr>
            <a:r>
              <a:rPr lang="it-IT" smtClean="0">
                <a:solidFill>
                  <a:srgbClr val="000000"/>
                </a:solidFill>
              </a:rPr>
              <a:t>Tutte le risposte sopra menzionate</a:t>
            </a:r>
          </a:p>
          <a:p>
            <a:pPr eaLnBrk="1" hangingPunct="1">
              <a:lnSpc>
                <a:spcPct val="95000"/>
              </a:lnSpc>
              <a:spcBef>
                <a:spcPct val="0"/>
              </a:spcBef>
              <a:buFontTx/>
              <a:buAutoNum type="alphaUcPeriod"/>
            </a:pPr>
            <a:endParaRPr lang="it-IT" smtClean="0">
              <a:solidFill>
                <a:srgbClr val="000000"/>
              </a:solidFill>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CFAC30-F290-4257-AC43-FCAB1EA35CC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95454F-A182-47FA-9E06-A579E9A8C09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8D988D-DAE7-401A-9314-5BD2BFDAF8C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541867" y="1991236"/>
            <a:ext cx="9022332" cy="4625309"/>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Espace réservé du numéro de diapositive 2"/>
          <p:cNvSpPr>
            <a:spLocks noGrp="1"/>
          </p:cNvSpPr>
          <p:nvPr>
            <p:ph type="sldNum" sz="quarter" idx="15"/>
          </p:nvPr>
        </p:nvSpPr>
        <p:spPr/>
        <p:txBody>
          <a:bodyPr rtlCol="0"/>
          <a:lstStyle>
            <a:lvl1pPr defTabSz="914400" fontAlgn="base">
              <a:spcBef>
                <a:spcPct val="0"/>
              </a:spcBef>
              <a:spcAft>
                <a:spcPct val="0"/>
              </a:spcAft>
              <a:defRPr>
                <a:solidFill>
                  <a:srgbClr val="636463">
                    <a:tint val="75000"/>
                  </a:srgbClr>
                </a:solidFill>
                <a:latin typeface="Times New Roman" pitchFamily="18" charset="0"/>
              </a:defRPr>
            </a:lvl1pPr>
          </a:lstStyle>
          <a:p>
            <a:pPr>
              <a:defRPr/>
            </a:pPr>
            <a:fld id="{EF49C48D-C397-43A7-BDAA-6FE8146CBED6}" type="slidenum">
              <a:rPr lang="fr-CH"/>
              <a:pPr>
                <a:defRPr/>
              </a:pPr>
              <a:t>‹#›</a:t>
            </a:fld>
            <a:endParaRPr lang="fr-CH"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526187" y="2022594"/>
            <a:ext cx="5102579" cy="4578272"/>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895309" y="2022594"/>
            <a:ext cx="3709653" cy="4578272"/>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938889" y="2055693"/>
            <a:ext cx="4680929" cy="4531236"/>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94829" y="2055693"/>
            <a:ext cx="4217458" cy="453123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94829" y="2038271"/>
            <a:ext cx="9157171" cy="451555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
        <p:nvSpPr>
          <p:cNvPr id="5" name="Espace réservé du numéro de diapositive 4"/>
          <p:cNvSpPr>
            <a:spLocks noGrp="1"/>
          </p:cNvSpPr>
          <p:nvPr>
            <p:ph type="sldNum" sz="quarter" idx="16"/>
          </p:nvPr>
        </p:nvSpPr>
        <p:spPr/>
        <p:txBody>
          <a:bodyPr rtlCol="0"/>
          <a:lstStyle>
            <a:lvl1pPr defTabSz="914400" fontAlgn="base">
              <a:spcBef>
                <a:spcPct val="0"/>
              </a:spcBef>
              <a:spcAft>
                <a:spcPct val="0"/>
              </a:spcAft>
              <a:defRPr>
                <a:solidFill>
                  <a:srgbClr val="636463">
                    <a:tint val="75000"/>
                  </a:srgbClr>
                </a:solidFill>
                <a:latin typeface="Times New Roman" pitchFamily="18" charset="0"/>
              </a:defRPr>
            </a:lvl1pPr>
          </a:lstStyle>
          <a:p>
            <a:pPr>
              <a:defRPr/>
            </a:pPr>
            <a:fld id="{F53FB342-D213-4CEF-94D8-A54F0FC5CA36}" type="slidenum">
              <a:rPr lang="fr-CH"/>
              <a:pPr>
                <a:defRPr/>
              </a:pPr>
              <a:t>‹#›</a:t>
            </a:fld>
            <a:endParaRPr lang="fr-CH"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29" y="2032002"/>
            <a:ext cx="4435240"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5209491" y="2032002"/>
            <a:ext cx="4417423" cy="4474790"/>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4"/>
          </p:nvPr>
        </p:nvSpPr>
        <p:spPr/>
        <p:txBody>
          <a:bodyPr rtlCol="0"/>
          <a:lstStyle>
            <a:lvl1pPr defTabSz="914400" fontAlgn="base">
              <a:spcBef>
                <a:spcPct val="0"/>
              </a:spcBef>
              <a:spcAft>
                <a:spcPct val="0"/>
              </a:spcAft>
              <a:defRPr>
                <a:solidFill>
                  <a:srgbClr val="636463">
                    <a:tint val="75000"/>
                  </a:srgbClr>
                </a:solidFill>
                <a:latin typeface="Times New Roman" pitchFamily="18" charset="0"/>
              </a:defRPr>
            </a:lvl1pPr>
          </a:lstStyle>
          <a:p>
            <a:pPr>
              <a:defRPr/>
            </a:pPr>
            <a:fld id="{EFACC772-6FB9-4653-B7BD-F4E5E4454B67}" type="slidenum">
              <a:rPr lang="fr-CH"/>
              <a:pPr>
                <a:defRPr/>
              </a:pPr>
              <a:t>‹#›</a:t>
            </a:fld>
            <a:endParaRPr lang="fr-CH"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30" y="2032002"/>
            <a:ext cx="9132083"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5" name="Espace réservé du numéro de diapositive 2"/>
          <p:cNvSpPr>
            <a:spLocks noGrp="1"/>
          </p:cNvSpPr>
          <p:nvPr>
            <p:ph type="sldNum" sz="quarter" idx="14"/>
          </p:nvPr>
        </p:nvSpPr>
        <p:spPr/>
        <p:txBody>
          <a:bodyPr rtlCol="0"/>
          <a:lstStyle>
            <a:lvl1pPr defTabSz="914400" fontAlgn="base">
              <a:spcBef>
                <a:spcPct val="0"/>
              </a:spcBef>
              <a:spcAft>
                <a:spcPct val="0"/>
              </a:spcAft>
              <a:defRPr>
                <a:solidFill>
                  <a:srgbClr val="636463">
                    <a:tint val="75000"/>
                  </a:srgbClr>
                </a:solidFill>
                <a:latin typeface="Times New Roman" pitchFamily="18" charset="0"/>
              </a:defRPr>
            </a:lvl1pPr>
          </a:lstStyle>
          <a:p>
            <a:pPr>
              <a:defRPr/>
            </a:pPr>
            <a:fld id="{0E58F545-2C44-4C6A-ADEB-C8212516458A}" type="slidenum">
              <a:rPr lang="fr-CH"/>
              <a:pPr>
                <a:defRPr/>
              </a:pPr>
              <a:t>‹#›</a:t>
            </a:fld>
            <a:endParaRPr lang="fr-CH"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94831" y="1912841"/>
            <a:ext cx="4435241" cy="563452"/>
          </a:xfrm>
          <a:prstGeom prst="rect">
            <a:avLst/>
          </a:prstGeom>
        </p:spPr>
        <p:txBody>
          <a:bodyPr lIns="101581" tIns="50791" rIns="101581" bIns="50791"/>
          <a:lstStyle>
            <a:lvl1pPr>
              <a:defRPr sz="24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94831" y="2624667"/>
            <a:ext cx="4435241"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5228167" y="1912839"/>
            <a:ext cx="4398747" cy="563453"/>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5228167" y="2624667"/>
            <a:ext cx="4398747"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4829" y="2032002"/>
            <a:ext cx="9132084"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94829" y="4435351"/>
            <a:ext cx="9132084" cy="2165513"/>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2F5642-9EDC-441C-9EE8-B34395D355D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34392" y="2032003"/>
            <a:ext cx="4392521" cy="209157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5234392" y="4294241"/>
            <a:ext cx="4392520" cy="222822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94829" y="2032001"/>
            <a:ext cx="4435240" cy="449046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94831" y="2032002"/>
            <a:ext cx="4435241"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94831" y="4325599"/>
            <a:ext cx="4435241"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5281428" y="2032002"/>
            <a:ext cx="4298448"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5281428" y="4325599"/>
            <a:ext cx="4298448"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5214470" y="2017891"/>
            <a:ext cx="4396764" cy="4473222"/>
          </a:xfrm>
          <a:prstGeom prst="rect">
            <a:avLst/>
          </a:prstGeom>
        </p:spPr>
        <p:txBody>
          <a:bodyPr lIns="101581" tIns="50791" rIns="101581" bIns="50791"/>
          <a:lstStyle>
            <a:lvl1pPr>
              <a:defRPr sz="24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80124" y="2017890"/>
            <a:ext cx="4349948" cy="4473223"/>
          </a:xfrm>
          <a:prstGeom prst="rect">
            <a:avLst/>
          </a:prstGeom>
        </p:spPr>
        <p:txBody>
          <a:bodyPr lIns="101581" tIns="50791" rIns="101581" bIns="50791" anchor="ctr" anchorCtr="0"/>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160000" cy="1375856"/>
          </a:xfrm>
          <a:prstGeom prst="rect">
            <a:avLst/>
          </a:prstGeom>
        </p:spPr>
        <p:txBody>
          <a:bodyPr lIns="89051" tIns="44526" rIns="89051" bIns="44526"/>
          <a:lstStyle/>
          <a:p>
            <a:r>
              <a:rPr lang="en-US" smtClean="0"/>
              <a:t>Click to edit Master title style</a:t>
            </a:r>
            <a:endParaRPr lang="en-US"/>
          </a:p>
        </p:txBody>
      </p:sp>
      <p:sp>
        <p:nvSpPr>
          <p:cNvPr id="3" name="Content Placeholder 2"/>
          <p:cNvSpPr>
            <a:spLocks noGrp="1"/>
          </p:cNvSpPr>
          <p:nvPr>
            <p:ph sz="half" idx="1"/>
          </p:nvPr>
        </p:nvSpPr>
        <p:spPr>
          <a:xfrm>
            <a:off x="491714"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70501"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rtlCol="0"/>
          <a:lstStyle>
            <a:lvl1pPr defTabSz="914400" fontAlgn="base">
              <a:spcBef>
                <a:spcPct val="0"/>
              </a:spcBef>
              <a:spcAft>
                <a:spcPct val="0"/>
              </a:spcAft>
              <a:defRPr>
                <a:solidFill>
                  <a:srgbClr val="636463">
                    <a:tint val="75000"/>
                  </a:srgbClr>
                </a:solidFill>
                <a:latin typeface="Times New Roman" pitchFamily="18" charset="0"/>
              </a:defRPr>
            </a:lvl1pPr>
          </a:lstStyle>
          <a:p>
            <a:pPr>
              <a:defRPr/>
            </a:pPr>
            <a:fld id="{F01D916B-8045-4205-A388-CEB1EFD9FB8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D4601A-21E3-4E54-BD77-E72538051C1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C67629-AF01-4C3D-8BD9-56D34373E6D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013E76D-B952-428C-A05A-31F2584FB22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F73EE2-E8CC-48F6-B187-47ABCAE72A6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A3655B-BF05-4837-A123-1C417898B3E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40BB00-6159-4A97-A2FF-9F15B65F27E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C3542F-9B02-411B-985E-D31CDB167F3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441C678A-1E4C-4C91-BAA5-3629CE0809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Picture 6" descr="MRI_Template_PagePlain.jpg"/>
          <p:cNvPicPr>
            <a:picLocks noChangeAspect="1"/>
          </p:cNvPicPr>
          <p:nvPr userDrawn="1"/>
        </p:nvPicPr>
        <p:blipFill>
          <a:blip r:embed="rId14"/>
          <a:srcRect/>
          <a:stretch>
            <a:fillRect/>
          </a:stretch>
        </p:blipFill>
        <p:spPr bwMode="auto">
          <a:xfrm>
            <a:off x="0" y="0"/>
            <a:ext cx="10160000" cy="7620000"/>
          </a:xfrm>
          <a:prstGeom prst="rect">
            <a:avLst/>
          </a:prstGeom>
          <a:noFill/>
          <a:ln w="9525">
            <a:noFill/>
            <a:miter lim="800000"/>
            <a:headEnd/>
            <a:tailEnd/>
          </a:ln>
        </p:spPr>
      </p:pic>
      <p:sp>
        <p:nvSpPr>
          <p:cNvPr id="2" name="Espace réservé du pied de page 1"/>
          <p:cNvSpPr>
            <a:spLocks noGrp="1"/>
          </p:cNvSpPr>
          <p:nvPr>
            <p:ph type="ftr" sz="quarter" idx="3"/>
          </p:nvPr>
        </p:nvSpPr>
        <p:spPr>
          <a:xfrm>
            <a:off x="3471863" y="7062788"/>
            <a:ext cx="3216275" cy="404812"/>
          </a:xfrm>
          <a:prstGeom prst="rect">
            <a:avLst/>
          </a:prstGeom>
        </p:spPr>
        <p:txBody>
          <a:bodyPr vert="horz" wrap="square" lIns="101581" tIns="50791" rIns="101581" bIns="50791" numCol="1" anchor="ctr" anchorCtr="0" compatLnSpc="1">
            <a:prstTxWarp prst="textNoShape">
              <a:avLst/>
            </a:prstTxWarp>
          </a:bodyPr>
          <a:lstStyle>
            <a:lvl1pPr algn="ctr">
              <a:defRPr sz="1300">
                <a:solidFill>
                  <a:srgbClr val="9E9F9E"/>
                </a:solidFill>
                <a:latin typeface="Arial" charset="0"/>
              </a:defRPr>
            </a:lvl1pPr>
          </a:lstStyle>
          <a:p>
            <a:endParaRPr lang="fr-CH"/>
          </a:p>
        </p:txBody>
      </p:sp>
      <p:sp>
        <p:nvSpPr>
          <p:cNvPr id="3" name="Espace réservé du numéro de diapositive 2"/>
          <p:cNvSpPr>
            <a:spLocks noGrp="1"/>
          </p:cNvSpPr>
          <p:nvPr>
            <p:ph type="sldNum" sz="quarter" idx="4"/>
          </p:nvPr>
        </p:nvSpPr>
        <p:spPr>
          <a:xfrm>
            <a:off x="2187575" y="7062788"/>
            <a:ext cx="2371725" cy="404812"/>
          </a:xfrm>
          <a:prstGeom prst="rect">
            <a:avLst/>
          </a:prstGeom>
        </p:spPr>
        <p:txBody>
          <a:bodyPr vert="horz" wrap="square" lIns="101581" tIns="50791" rIns="101581" bIns="50791" numCol="1" anchor="ctr" anchorCtr="0" compatLnSpc="1">
            <a:prstTxWarp prst="textNoShape">
              <a:avLst/>
            </a:prstTxWarp>
          </a:bodyPr>
          <a:lstStyle>
            <a:lvl1pPr algn="ctr">
              <a:defRPr sz="1300">
                <a:solidFill>
                  <a:srgbClr val="9E9F9E"/>
                </a:solidFill>
                <a:latin typeface="Arial" charset="0"/>
              </a:defRPr>
            </a:lvl1pPr>
          </a:lstStyle>
          <a:p>
            <a:fld id="{8D1439C7-93D4-4D11-BE4D-45700CEE2FAD}" type="slidenum">
              <a:rPr lang="fr-CH"/>
              <a:pPr/>
              <a:t>‹#›</a:t>
            </a:fld>
            <a:endParaRPr lang="fr-CH"/>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iming>
    <p:tnLst>
      <p:par>
        <p:cTn id="1" dur="indefinite" restart="never" nodeType="tmRoot"/>
      </p:par>
    </p:tnLst>
  </p:timing>
  <p:hf hdr="0" dt="0"/>
  <p:txStyles>
    <p:titleStyle>
      <a:lvl1pPr algn="ctr" defTabSz="506413" rtl="0" eaLnBrk="0" fontAlgn="base" hangingPunct="0">
        <a:spcBef>
          <a:spcPct val="0"/>
        </a:spcBef>
        <a:spcAft>
          <a:spcPct val="0"/>
        </a:spcAft>
        <a:defRPr sz="4900" kern="1200">
          <a:solidFill>
            <a:schemeClr val="tx1"/>
          </a:solidFill>
          <a:latin typeface="+mj-lt"/>
          <a:ea typeface="+mj-ea"/>
          <a:cs typeface="+mj-cs"/>
        </a:defRPr>
      </a:lvl1pPr>
      <a:lvl2pPr algn="ctr" defTabSz="506413" rtl="0" eaLnBrk="0" fontAlgn="base" hangingPunct="0">
        <a:spcBef>
          <a:spcPct val="0"/>
        </a:spcBef>
        <a:spcAft>
          <a:spcPct val="0"/>
        </a:spcAft>
        <a:defRPr sz="4900">
          <a:solidFill>
            <a:schemeClr val="tx1"/>
          </a:solidFill>
          <a:latin typeface="Arial" charset="0"/>
        </a:defRPr>
      </a:lvl2pPr>
      <a:lvl3pPr algn="ctr" defTabSz="506413" rtl="0" eaLnBrk="0" fontAlgn="base" hangingPunct="0">
        <a:spcBef>
          <a:spcPct val="0"/>
        </a:spcBef>
        <a:spcAft>
          <a:spcPct val="0"/>
        </a:spcAft>
        <a:defRPr sz="4900">
          <a:solidFill>
            <a:schemeClr val="tx1"/>
          </a:solidFill>
          <a:latin typeface="Arial" charset="0"/>
        </a:defRPr>
      </a:lvl3pPr>
      <a:lvl4pPr algn="ctr" defTabSz="506413" rtl="0" eaLnBrk="0" fontAlgn="base" hangingPunct="0">
        <a:spcBef>
          <a:spcPct val="0"/>
        </a:spcBef>
        <a:spcAft>
          <a:spcPct val="0"/>
        </a:spcAft>
        <a:defRPr sz="4900">
          <a:solidFill>
            <a:schemeClr val="tx1"/>
          </a:solidFill>
          <a:latin typeface="Arial" charset="0"/>
        </a:defRPr>
      </a:lvl4pPr>
      <a:lvl5pPr algn="ctr" defTabSz="506413" rtl="0" eaLnBrk="0" fontAlgn="base" hangingPunct="0">
        <a:spcBef>
          <a:spcPct val="0"/>
        </a:spcBef>
        <a:spcAft>
          <a:spcPct val="0"/>
        </a:spcAft>
        <a:defRPr sz="4900">
          <a:solidFill>
            <a:schemeClr val="tx1"/>
          </a:solidFill>
          <a:latin typeface="Arial" charset="0"/>
        </a:defRPr>
      </a:lvl5pPr>
      <a:lvl6pPr marL="457200" algn="ctr" defTabSz="506413" rtl="0" fontAlgn="base">
        <a:spcBef>
          <a:spcPct val="0"/>
        </a:spcBef>
        <a:spcAft>
          <a:spcPct val="0"/>
        </a:spcAft>
        <a:defRPr sz="4900">
          <a:solidFill>
            <a:schemeClr val="tx1"/>
          </a:solidFill>
          <a:latin typeface="Arial" charset="0"/>
        </a:defRPr>
      </a:lvl6pPr>
      <a:lvl7pPr marL="914400" algn="ctr" defTabSz="506413" rtl="0" fontAlgn="base">
        <a:spcBef>
          <a:spcPct val="0"/>
        </a:spcBef>
        <a:spcAft>
          <a:spcPct val="0"/>
        </a:spcAft>
        <a:defRPr sz="4900">
          <a:solidFill>
            <a:schemeClr val="tx1"/>
          </a:solidFill>
          <a:latin typeface="Arial" charset="0"/>
        </a:defRPr>
      </a:lvl7pPr>
      <a:lvl8pPr marL="1371600" algn="ctr" defTabSz="506413" rtl="0" fontAlgn="base">
        <a:spcBef>
          <a:spcPct val="0"/>
        </a:spcBef>
        <a:spcAft>
          <a:spcPct val="0"/>
        </a:spcAft>
        <a:defRPr sz="4900">
          <a:solidFill>
            <a:schemeClr val="tx1"/>
          </a:solidFill>
          <a:latin typeface="Arial" charset="0"/>
        </a:defRPr>
      </a:lvl8pPr>
      <a:lvl9pPr marL="1828800" algn="ctr" defTabSz="506413" rtl="0" fontAlgn="base">
        <a:spcBef>
          <a:spcPct val="0"/>
        </a:spcBef>
        <a:spcAft>
          <a:spcPct val="0"/>
        </a:spcAft>
        <a:defRPr sz="4900">
          <a:solidFill>
            <a:schemeClr val="tx1"/>
          </a:solidFill>
          <a:latin typeface="Arial" charset="0"/>
        </a:defRPr>
      </a:lvl9pPr>
    </p:titleStyle>
    <p:bodyStyle>
      <a:lvl1pPr marL="379413" indent="-379413" algn="l" defTabSz="506413"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23913" indent="-315913" algn="l" defTabSz="506413"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68413" indent="-252413" algn="l" defTabSz="506413"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76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84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93479" indent="-253953" algn="l" defTabSz="507905" rtl="0" eaLnBrk="1" latinLnBrk="0" hangingPunct="1">
        <a:spcBef>
          <a:spcPct val="20000"/>
        </a:spcBef>
        <a:buFont typeface="Arial"/>
        <a:buChar char="•"/>
        <a:defRPr sz="2200" kern="1200">
          <a:solidFill>
            <a:schemeClr val="tx1"/>
          </a:solidFill>
          <a:latin typeface="+mn-lt"/>
          <a:ea typeface="+mn-ea"/>
          <a:cs typeface="+mn-cs"/>
        </a:defRPr>
      </a:lvl6pPr>
      <a:lvl7pPr marL="3301384" indent="-253953" algn="l" defTabSz="507905" rtl="0" eaLnBrk="1" latinLnBrk="0" hangingPunct="1">
        <a:spcBef>
          <a:spcPct val="20000"/>
        </a:spcBef>
        <a:buFont typeface="Arial"/>
        <a:buChar char="•"/>
        <a:defRPr sz="2200" kern="1200">
          <a:solidFill>
            <a:schemeClr val="tx1"/>
          </a:solidFill>
          <a:latin typeface="+mn-lt"/>
          <a:ea typeface="+mn-ea"/>
          <a:cs typeface="+mn-cs"/>
        </a:defRPr>
      </a:lvl7pPr>
      <a:lvl8pPr marL="3809290" indent="-253953" algn="l" defTabSz="507905" rtl="0" eaLnBrk="1" latinLnBrk="0" hangingPunct="1">
        <a:spcBef>
          <a:spcPct val="20000"/>
        </a:spcBef>
        <a:buFont typeface="Arial"/>
        <a:buChar char="•"/>
        <a:defRPr sz="2200" kern="1200">
          <a:solidFill>
            <a:schemeClr val="tx1"/>
          </a:solidFill>
          <a:latin typeface="+mn-lt"/>
          <a:ea typeface="+mn-ea"/>
          <a:cs typeface="+mn-cs"/>
        </a:defRPr>
      </a:lvl8pPr>
      <a:lvl9pPr marL="4317195" indent="-253953" algn="l" defTabSz="50790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7905" rtl="0" eaLnBrk="1" latinLnBrk="0" hangingPunct="1">
        <a:defRPr sz="2000" kern="1200">
          <a:solidFill>
            <a:schemeClr val="tx1"/>
          </a:solidFill>
          <a:latin typeface="+mn-lt"/>
          <a:ea typeface="+mn-ea"/>
          <a:cs typeface="+mn-cs"/>
        </a:defRPr>
      </a:lvl1pPr>
      <a:lvl2pPr marL="507905" algn="l" defTabSz="507905" rtl="0" eaLnBrk="1" latinLnBrk="0" hangingPunct="1">
        <a:defRPr sz="2000" kern="1200">
          <a:solidFill>
            <a:schemeClr val="tx1"/>
          </a:solidFill>
          <a:latin typeface="+mn-lt"/>
          <a:ea typeface="+mn-ea"/>
          <a:cs typeface="+mn-cs"/>
        </a:defRPr>
      </a:lvl2pPr>
      <a:lvl3pPr marL="1015811" algn="l" defTabSz="507905" rtl="0" eaLnBrk="1" latinLnBrk="0" hangingPunct="1">
        <a:defRPr sz="2000" kern="1200">
          <a:solidFill>
            <a:schemeClr val="tx1"/>
          </a:solidFill>
          <a:latin typeface="+mn-lt"/>
          <a:ea typeface="+mn-ea"/>
          <a:cs typeface="+mn-cs"/>
        </a:defRPr>
      </a:lvl3pPr>
      <a:lvl4pPr marL="1523716" algn="l" defTabSz="507905" rtl="0" eaLnBrk="1" latinLnBrk="0" hangingPunct="1">
        <a:defRPr sz="2000" kern="1200">
          <a:solidFill>
            <a:schemeClr val="tx1"/>
          </a:solidFill>
          <a:latin typeface="+mn-lt"/>
          <a:ea typeface="+mn-ea"/>
          <a:cs typeface="+mn-cs"/>
        </a:defRPr>
      </a:lvl4pPr>
      <a:lvl5pPr marL="2031621" algn="l" defTabSz="507905" rtl="0" eaLnBrk="1" latinLnBrk="0" hangingPunct="1">
        <a:defRPr sz="2000" kern="1200">
          <a:solidFill>
            <a:schemeClr val="tx1"/>
          </a:solidFill>
          <a:latin typeface="+mn-lt"/>
          <a:ea typeface="+mn-ea"/>
          <a:cs typeface="+mn-cs"/>
        </a:defRPr>
      </a:lvl5pPr>
      <a:lvl6pPr marL="2539526" algn="l" defTabSz="507905" rtl="0" eaLnBrk="1" latinLnBrk="0" hangingPunct="1">
        <a:defRPr sz="2000" kern="1200">
          <a:solidFill>
            <a:schemeClr val="tx1"/>
          </a:solidFill>
          <a:latin typeface="+mn-lt"/>
          <a:ea typeface="+mn-ea"/>
          <a:cs typeface="+mn-cs"/>
        </a:defRPr>
      </a:lvl6pPr>
      <a:lvl7pPr marL="3047432" algn="l" defTabSz="507905" rtl="0" eaLnBrk="1" latinLnBrk="0" hangingPunct="1">
        <a:defRPr sz="2000" kern="1200">
          <a:solidFill>
            <a:schemeClr val="tx1"/>
          </a:solidFill>
          <a:latin typeface="+mn-lt"/>
          <a:ea typeface="+mn-ea"/>
          <a:cs typeface="+mn-cs"/>
        </a:defRPr>
      </a:lvl7pPr>
      <a:lvl8pPr marL="3555337" algn="l" defTabSz="507905" rtl="0" eaLnBrk="1" latinLnBrk="0" hangingPunct="1">
        <a:defRPr sz="2000" kern="1200">
          <a:solidFill>
            <a:schemeClr val="tx1"/>
          </a:solidFill>
          <a:latin typeface="+mn-lt"/>
          <a:ea typeface="+mn-ea"/>
          <a:cs typeface="+mn-cs"/>
        </a:defRPr>
      </a:lvl8pPr>
      <a:lvl9pPr marL="4063242" algn="l" defTabSz="50790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3.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3.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2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23.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2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LCIF ppt slide purp#138BE02.jpg                                0138BDF6Macintosh HD                   C10B2A88:"/>
          <p:cNvPicPr>
            <a:picLocks noChangeAspect="1" noChangeArrowheads="1"/>
          </p:cNvPicPr>
          <p:nvPr/>
        </p:nvPicPr>
        <p:blipFill>
          <a:blip r:embed="rId3"/>
          <a:srcRect/>
          <a:stretch>
            <a:fillRect/>
          </a:stretch>
        </p:blipFill>
        <p:spPr bwMode="auto">
          <a:xfrm>
            <a:off x="0" y="-1588"/>
            <a:ext cx="10160000" cy="7623176"/>
          </a:xfrm>
          <a:prstGeom prst="rect">
            <a:avLst/>
          </a:prstGeom>
          <a:noFill/>
          <a:ln w="9525">
            <a:noFill/>
            <a:miter lim="800000"/>
            <a:headEnd/>
            <a:tailEnd/>
          </a:ln>
        </p:spPr>
      </p:pic>
      <p:pic>
        <p:nvPicPr>
          <p:cNvPr id="28674" name="Picture 12" descr="Measles Initiative logo cmyk.jpg"/>
          <p:cNvPicPr>
            <a:picLocks noChangeAspect="1"/>
          </p:cNvPicPr>
          <p:nvPr/>
        </p:nvPicPr>
        <p:blipFill>
          <a:blip r:embed="rId4"/>
          <a:srcRect/>
          <a:stretch>
            <a:fillRect/>
          </a:stretch>
        </p:blipFill>
        <p:spPr bwMode="auto">
          <a:xfrm>
            <a:off x="203200" y="6096000"/>
            <a:ext cx="2647950" cy="1054100"/>
          </a:xfrm>
          <a:prstGeom prst="rect">
            <a:avLst/>
          </a:prstGeom>
          <a:noFill/>
          <a:ln w="9525">
            <a:noFill/>
            <a:miter lim="800000"/>
            <a:headEnd/>
            <a:tailEnd/>
          </a:ln>
        </p:spPr>
      </p:pic>
      <p:pic>
        <p:nvPicPr>
          <p:cNvPr id="28675" name="Picture 6"/>
          <p:cNvPicPr>
            <a:picLocks noChangeAspect="1" noChangeArrowheads="1"/>
          </p:cNvPicPr>
          <p:nvPr/>
        </p:nvPicPr>
        <p:blipFill>
          <a:blip r:embed="rId5"/>
          <a:srcRect/>
          <a:stretch>
            <a:fillRect/>
          </a:stretch>
        </p:blipFill>
        <p:spPr bwMode="auto">
          <a:xfrm>
            <a:off x="4232275" y="3962400"/>
            <a:ext cx="5927725" cy="2541588"/>
          </a:xfrm>
          <a:prstGeom prst="rect">
            <a:avLst/>
          </a:prstGeom>
          <a:noFill/>
          <a:ln w="9525">
            <a:noFill/>
            <a:miter lim="800000"/>
            <a:headEnd/>
            <a:tailEnd/>
          </a:ln>
        </p:spPr>
      </p:pic>
      <p:sp>
        <p:nvSpPr>
          <p:cNvPr id="5" name="Text Box 10"/>
          <p:cNvSpPr txBox="1">
            <a:spLocks noChangeArrowheads="1"/>
          </p:cNvSpPr>
          <p:nvPr/>
        </p:nvSpPr>
        <p:spPr bwMode="auto">
          <a:xfrm>
            <a:off x="4217988" y="4108450"/>
            <a:ext cx="5534025" cy="233363"/>
          </a:xfrm>
          <a:prstGeom prst="rect">
            <a:avLst/>
          </a:prstGeom>
          <a:noFill/>
          <a:ln>
            <a:noFill/>
          </a:ln>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lnSpc>
                <a:spcPct val="95000"/>
              </a:lnSpc>
              <a:spcBef>
                <a:spcPct val="0"/>
              </a:spcBef>
              <a:buFontTx/>
              <a:buNone/>
              <a:defRPr/>
            </a:pPr>
            <a:r>
              <a:rPr lang="it-IT" altLang="en-US" sz="1600" dirty="0" smtClean="0">
                <a:solidFill>
                  <a:srgbClr val="EBB700"/>
                </a:solidFill>
                <a:latin typeface="+mj-lt"/>
              </a:rPr>
              <a:t>FONDAZIONE LIONS CLUBS INTERNATIONAL</a:t>
            </a:r>
          </a:p>
        </p:txBody>
      </p:sp>
      <p:sp>
        <p:nvSpPr>
          <p:cNvPr id="6" name="Text Box 8"/>
          <p:cNvSpPr txBox="1">
            <a:spLocks noChangeArrowheads="1"/>
          </p:cNvSpPr>
          <p:nvPr/>
        </p:nvSpPr>
        <p:spPr bwMode="auto">
          <a:xfrm>
            <a:off x="4470400" y="4572000"/>
            <a:ext cx="5221288" cy="1754188"/>
          </a:xfrm>
          <a:prstGeom prst="rect">
            <a:avLst/>
          </a:prstGeom>
          <a:noFill/>
          <a:ln>
            <a:noFill/>
          </a:ln>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lnSpc>
                <a:spcPct val="95000"/>
              </a:lnSpc>
              <a:spcBef>
                <a:spcPct val="0"/>
              </a:spcBef>
              <a:buFontTx/>
              <a:buNone/>
              <a:defRPr/>
            </a:pPr>
            <a:r>
              <a:rPr lang="it-IT" altLang="en-US" sz="4000" dirty="0" smtClean="0">
                <a:solidFill>
                  <a:srgbClr val="FFFFFF"/>
                </a:solidFill>
                <a:latin typeface="+mj-lt"/>
              </a:rPr>
              <a:t>Un vaccino, una vita:</a:t>
            </a:r>
            <a:r>
              <a:rPr dirty="0"/>
              <a:t/>
            </a:r>
            <a:br>
              <a:rPr dirty="0"/>
            </a:br>
            <a:r>
              <a:rPr lang="it-IT" altLang="en-US" sz="4000" dirty="0" smtClean="0">
                <a:solidFill>
                  <a:srgbClr val="FFFFFF"/>
                </a:solidFill>
                <a:latin typeface="+mj-lt"/>
              </a:rPr>
              <a:t>Iniziativa Lions per la lotta al morbillo</a:t>
            </a:r>
          </a:p>
        </p:txBody>
      </p:sp>
      <p:pic>
        <p:nvPicPr>
          <p:cNvPr id="28678" name="Picture 13"/>
          <p:cNvPicPr>
            <a:picLocks noChangeAspect="1" noChangeArrowheads="1"/>
          </p:cNvPicPr>
          <p:nvPr/>
        </p:nvPicPr>
        <p:blipFill>
          <a:blip r:embed="rId6"/>
          <a:srcRect/>
          <a:stretch>
            <a:fillRect/>
          </a:stretch>
        </p:blipFill>
        <p:spPr bwMode="auto">
          <a:xfrm>
            <a:off x="4248150" y="3962400"/>
            <a:ext cx="104775" cy="2541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97"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24598" name="Picture 3"/>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24599" name="Text Box 4"/>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it-IT" altLang="en-US" sz="1400">
                <a:solidFill>
                  <a:srgbClr val="766A62"/>
                </a:solidFill>
                <a:latin typeface="Arial" charset="0"/>
              </a:rPr>
              <a:t>Ci prendiamo cura degli altri. Serviamo. Otteniamo risultati. </a:t>
            </a:r>
          </a:p>
        </p:txBody>
      </p:sp>
      <p:pic>
        <p:nvPicPr>
          <p:cNvPr id="24600" name="Picture 5"/>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0246" name="Text Box 6"/>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dirty="0" smtClean="0">
                <a:solidFill>
                  <a:srgbClr val="FFFFFF"/>
                </a:solidFill>
                <a:latin typeface="+mj-lt"/>
              </a:rPr>
              <a:t>Perché occuparsi del morbillo?</a:t>
            </a:r>
          </a:p>
        </p:txBody>
      </p:sp>
      <p:sp>
        <p:nvSpPr>
          <p:cNvPr id="39944" name="Text Box 8"/>
          <p:cNvSpPr txBox="1">
            <a:spLocks noChangeArrowheads="1"/>
          </p:cNvSpPr>
          <p:nvPr/>
        </p:nvSpPr>
        <p:spPr bwMode="auto">
          <a:xfrm>
            <a:off x="508000" y="2047875"/>
            <a:ext cx="7219950" cy="4678363"/>
          </a:xfrm>
          <a:prstGeom prst="rect">
            <a:avLst/>
          </a:prstGeom>
          <a:noFill/>
          <a:ln w="9525">
            <a:noFill/>
            <a:miter lim="800000"/>
            <a:headEnd/>
            <a:tailEnd/>
          </a:ln>
          <a:effectLst/>
        </p:spPr>
        <p:txBody>
          <a:bodyPr lIns="0" tIns="0" rIns="0" bIns="0">
            <a:spAutoFit/>
          </a:bodyPr>
          <a:lstStyle/>
          <a:p>
            <a:pPr>
              <a:lnSpc>
                <a:spcPct val="95000"/>
              </a:lnSpc>
              <a:defRPr/>
            </a:pPr>
            <a:r>
              <a:rPr lang="it-IT" sz="3000" dirty="0">
                <a:latin typeface="+mj-lt"/>
              </a:rPr>
              <a:t>E: Tutte le risposte sopra menzionate!  Circa 1/3 dei casi di morbillo provocano </a:t>
            </a:r>
          </a:p>
          <a:p>
            <a:pPr>
              <a:lnSpc>
                <a:spcPct val="95000"/>
              </a:lnSpc>
              <a:defRPr/>
            </a:pPr>
            <a:r>
              <a:rPr lang="it-IT" sz="3000" dirty="0">
                <a:latin typeface="+mj-lt"/>
              </a:rPr>
              <a:t>complicazioni, tra cui: </a:t>
            </a:r>
          </a:p>
          <a:p>
            <a:pPr>
              <a:lnSpc>
                <a:spcPct val="95000"/>
              </a:lnSpc>
              <a:defRPr/>
            </a:pPr>
            <a:endParaRPr lang="it-IT" sz="3000" dirty="0">
              <a:latin typeface="+mj-lt"/>
              <a:cs typeface="+mn-cs"/>
            </a:endParaRPr>
          </a:p>
          <a:p>
            <a:pPr marL="514350" indent="-514350">
              <a:lnSpc>
                <a:spcPct val="95000"/>
              </a:lnSpc>
              <a:buFontTx/>
              <a:buChar char="-"/>
              <a:defRPr/>
            </a:pPr>
            <a:r>
              <a:rPr lang="it-IT" sz="2000" dirty="0">
                <a:latin typeface="+mj-lt"/>
              </a:rPr>
              <a:t>Lesioni alla cornea e cecità</a:t>
            </a:r>
          </a:p>
          <a:p>
            <a:pPr marL="514350" indent="-514350">
              <a:lnSpc>
                <a:spcPct val="95000"/>
              </a:lnSpc>
              <a:buFontTx/>
              <a:buChar char="-"/>
              <a:defRPr/>
            </a:pPr>
            <a:endParaRPr lang="it-IT" sz="2000" dirty="0">
              <a:latin typeface="+mj-lt"/>
              <a:cs typeface="+mn-cs"/>
            </a:endParaRPr>
          </a:p>
          <a:p>
            <a:pPr marL="514350" indent="-514350">
              <a:lnSpc>
                <a:spcPct val="95000"/>
              </a:lnSpc>
              <a:buFontTx/>
              <a:buChar char="-"/>
              <a:defRPr/>
            </a:pPr>
            <a:r>
              <a:rPr lang="it-IT" sz="2000" dirty="0">
                <a:latin typeface="+mj-lt"/>
              </a:rPr>
              <a:t>Encefalite </a:t>
            </a:r>
          </a:p>
          <a:p>
            <a:pPr marL="514350" indent="-514350">
              <a:lnSpc>
                <a:spcPct val="95000"/>
              </a:lnSpc>
              <a:buFontTx/>
              <a:buChar char="-"/>
              <a:defRPr/>
            </a:pPr>
            <a:endParaRPr lang="it-IT" sz="2000" dirty="0">
              <a:latin typeface="+mj-lt"/>
              <a:cs typeface="+mn-cs"/>
            </a:endParaRPr>
          </a:p>
          <a:p>
            <a:pPr marL="514350" indent="-514350">
              <a:lnSpc>
                <a:spcPct val="95000"/>
              </a:lnSpc>
              <a:buFontTx/>
              <a:buChar char="-"/>
              <a:defRPr/>
            </a:pPr>
            <a:r>
              <a:rPr lang="it-IT" sz="2000" dirty="0">
                <a:latin typeface="+mj-lt"/>
              </a:rPr>
              <a:t>Polmonite</a:t>
            </a:r>
          </a:p>
          <a:p>
            <a:pPr marL="514350" indent="-514350">
              <a:lnSpc>
                <a:spcPct val="95000"/>
              </a:lnSpc>
              <a:buFontTx/>
              <a:buChar char="-"/>
              <a:defRPr/>
            </a:pPr>
            <a:endParaRPr lang="it-IT" sz="2000" dirty="0">
              <a:latin typeface="+mj-lt"/>
              <a:cs typeface="+mn-cs"/>
            </a:endParaRPr>
          </a:p>
          <a:p>
            <a:pPr marL="514350" indent="-514350">
              <a:lnSpc>
                <a:spcPct val="95000"/>
              </a:lnSpc>
              <a:buFontTx/>
              <a:buChar char="-"/>
              <a:defRPr/>
            </a:pPr>
            <a:r>
              <a:rPr lang="it-IT" sz="2000" dirty="0">
                <a:latin typeface="+mj-lt"/>
              </a:rPr>
              <a:t>Diarrea grave</a:t>
            </a:r>
          </a:p>
          <a:p>
            <a:pPr marL="514350" indent="-514350">
              <a:lnSpc>
                <a:spcPct val="95000"/>
              </a:lnSpc>
              <a:defRPr/>
            </a:pPr>
            <a:endParaRPr lang="it-IT" sz="3000" dirty="0">
              <a:latin typeface="Arial" charset="0"/>
              <a:cs typeface="+mn-cs"/>
            </a:endParaRPr>
          </a:p>
          <a:p>
            <a:pPr marL="514350" indent="-514350">
              <a:lnSpc>
                <a:spcPct val="95000"/>
              </a:lnSpc>
              <a:defRPr/>
            </a:pPr>
            <a:endParaRPr lang="it-IT" sz="3000" dirty="0">
              <a:latin typeface="Arial" charset="0"/>
              <a:cs typeface="+mn-cs"/>
            </a:endParaRPr>
          </a:p>
        </p:txBody>
      </p:sp>
      <p:sp>
        <p:nvSpPr>
          <p:cNvPr id="10248"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468CA401-0DD5-4DB9-B24B-F47757150162}" type="slidenum">
              <a:rPr lang="en-US" altLang="en-US" sz="1400" smtClean="0"/>
              <a:pPr eaLnBrk="1" hangingPunct="1">
                <a:spcBef>
                  <a:spcPct val="0"/>
                </a:spcBef>
                <a:buFontTx/>
                <a:buNone/>
                <a:defRPr/>
              </a:pPr>
              <a:t>10</a:t>
            </a:fld>
            <a:endParaRPr lang="it-IT" altLang="en-US" sz="1400" smtClean="0"/>
          </a:p>
        </p:txBody>
      </p:sp>
      <p:pic>
        <p:nvPicPr>
          <p:cNvPr id="24596" name="Picture 20"/>
          <p:cNvPicPr>
            <a:picLocks noChangeAspect="1" noChangeArrowheads="1"/>
          </p:cNvPicPr>
          <p:nvPr/>
        </p:nvPicPr>
        <p:blipFill>
          <a:blip r:embed="rId6"/>
          <a:srcRect/>
          <a:stretch>
            <a:fillRect/>
          </a:stretch>
        </p:blipFill>
        <p:spPr bwMode="auto">
          <a:xfrm>
            <a:off x="6070600" y="2743200"/>
            <a:ext cx="3505200" cy="3124200"/>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50178"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50179"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it-IT" altLang="en-US" sz="1400">
                <a:solidFill>
                  <a:srgbClr val="766A62"/>
                </a:solidFill>
                <a:latin typeface="Arial" charset="0"/>
              </a:rPr>
              <a:t>Ci prendiamo cura degli altri. Serviamo. Otteniamo risultati. </a:t>
            </a:r>
          </a:p>
        </p:txBody>
      </p:sp>
      <p:pic>
        <p:nvPicPr>
          <p:cNvPr id="50180"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1270" name="Text Box 8"/>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dirty="0" smtClean="0">
                <a:solidFill>
                  <a:srgbClr val="FFFFFF"/>
                </a:solidFill>
                <a:latin typeface="+mj-lt"/>
              </a:rPr>
              <a:t>Perché occuparsi del morbillo?</a:t>
            </a:r>
          </a:p>
        </p:txBody>
      </p:sp>
      <p:sp>
        <p:nvSpPr>
          <p:cNvPr id="11271" name="Text Box 10"/>
          <p:cNvSpPr txBox="1">
            <a:spLocks noChangeArrowheads="1"/>
          </p:cNvSpPr>
          <p:nvPr/>
        </p:nvSpPr>
        <p:spPr bwMode="auto">
          <a:xfrm>
            <a:off x="508000" y="1981200"/>
            <a:ext cx="9652000" cy="3508375"/>
          </a:xfrm>
          <a:prstGeom prst="rect">
            <a:avLst/>
          </a:prstGeom>
          <a:noFill/>
          <a:ln>
            <a:noFill/>
          </a:ln>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971550" indent="-5143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sz="3000" dirty="0" smtClean="0">
                <a:latin typeface="+mj-lt"/>
              </a:rPr>
              <a:t>Quanti decessi sono stati prevenuti grazie alle iniziative di vaccinazione dal 2001?</a:t>
            </a:r>
          </a:p>
          <a:p>
            <a:pPr eaLnBrk="1" hangingPunct="1">
              <a:lnSpc>
                <a:spcPct val="95000"/>
              </a:lnSpc>
              <a:spcBef>
                <a:spcPct val="0"/>
              </a:spcBef>
              <a:buFontTx/>
              <a:buNone/>
              <a:defRPr/>
            </a:pPr>
            <a:endParaRPr lang="it-IT" altLang="en-US" sz="3000" dirty="0" smtClean="0">
              <a:latin typeface="+mj-lt"/>
              <a:cs typeface="+mn-cs"/>
            </a:endParaRPr>
          </a:p>
          <a:p>
            <a:pPr lvl="1" eaLnBrk="1" hangingPunct="1">
              <a:lnSpc>
                <a:spcPct val="95000"/>
              </a:lnSpc>
              <a:spcBef>
                <a:spcPct val="0"/>
              </a:spcBef>
              <a:buFontTx/>
              <a:buAutoNum type="alphaUcPeriod"/>
              <a:defRPr/>
            </a:pPr>
            <a:r>
              <a:rPr lang="it-IT" altLang="en-US" sz="3000" dirty="0" smtClean="0">
                <a:latin typeface="+mj-lt"/>
              </a:rPr>
              <a:t>2,3 milioni</a:t>
            </a:r>
          </a:p>
          <a:p>
            <a:pPr lvl="1" eaLnBrk="1" hangingPunct="1">
              <a:lnSpc>
                <a:spcPct val="95000"/>
              </a:lnSpc>
              <a:spcBef>
                <a:spcPct val="0"/>
              </a:spcBef>
              <a:buFontTx/>
              <a:buAutoNum type="alphaUcPeriod"/>
              <a:defRPr/>
            </a:pPr>
            <a:r>
              <a:rPr lang="it-IT" altLang="en-US" sz="3000" dirty="0" smtClean="0">
                <a:latin typeface="+mj-lt"/>
              </a:rPr>
              <a:t>5,8 milioni</a:t>
            </a:r>
          </a:p>
          <a:p>
            <a:pPr lvl="1" eaLnBrk="1" hangingPunct="1">
              <a:lnSpc>
                <a:spcPct val="95000"/>
              </a:lnSpc>
              <a:spcBef>
                <a:spcPct val="0"/>
              </a:spcBef>
              <a:buFontTx/>
              <a:buAutoNum type="alphaUcPeriod"/>
              <a:defRPr/>
            </a:pPr>
            <a:r>
              <a:rPr lang="it-IT" altLang="en-US" sz="3000" dirty="0" smtClean="0">
                <a:latin typeface="+mj-lt"/>
              </a:rPr>
              <a:t>7,1 milioni</a:t>
            </a:r>
          </a:p>
          <a:p>
            <a:pPr lvl="1" eaLnBrk="1" hangingPunct="1">
              <a:lnSpc>
                <a:spcPct val="95000"/>
              </a:lnSpc>
              <a:spcBef>
                <a:spcPct val="0"/>
              </a:spcBef>
              <a:buFontTx/>
              <a:buAutoNum type="alphaUcPeriod"/>
              <a:defRPr/>
            </a:pPr>
            <a:r>
              <a:rPr lang="it-IT" altLang="en-US" sz="3000" dirty="0" smtClean="0">
                <a:latin typeface="+mj-lt"/>
              </a:rPr>
              <a:t>13,8 milioni</a:t>
            </a:r>
          </a:p>
          <a:p>
            <a:pPr lvl="1" eaLnBrk="1" hangingPunct="1">
              <a:lnSpc>
                <a:spcPct val="95000"/>
              </a:lnSpc>
              <a:spcBef>
                <a:spcPct val="0"/>
              </a:spcBef>
              <a:buFontTx/>
              <a:buAutoNum type="alphaUcPeriod"/>
              <a:defRPr/>
            </a:pPr>
            <a:r>
              <a:rPr lang="it-IT" altLang="en-US" sz="3000" dirty="0" smtClean="0">
                <a:latin typeface="+mj-lt"/>
              </a:rPr>
              <a:t>20,2 milioni</a:t>
            </a:r>
          </a:p>
        </p:txBody>
      </p:sp>
      <p:sp>
        <p:nvSpPr>
          <p:cNvPr id="11272"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AAEC3BC4-D3D6-4FCB-8285-6621578A8953}" type="slidenum">
              <a:rPr lang="en-US" altLang="en-US" sz="1400" smtClean="0"/>
              <a:pPr eaLnBrk="1" hangingPunct="1">
                <a:spcBef>
                  <a:spcPct val="0"/>
                </a:spcBef>
                <a:buFontTx/>
                <a:buNone/>
                <a:defRPr/>
              </a:pPr>
              <a:t>11</a:t>
            </a:fld>
            <a:endParaRPr lang="it-IT" altLang="en-US" sz="1400" smtClean="0"/>
          </a:p>
        </p:txBody>
      </p:sp>
      <p:pic>
        <p:nvPicPr>
          <p:cNvPr id="50184" name="Picture 10"/>
          <p:cNvPicPr>
            <a:picLocks noChangeAspect="1" noChangeArrowheads="1"/>
          </p:cNvPicPr>
          <p:nvPr/>
        </p:nvPicPr>
        <p:blipFill>
          <a:blip r:embed="rId6"/>
          <a:srcRect/>
          <a:stretch>
            <a:fillRect/>
          </a:stretch>
        </p:blipFill>
        <p:spPr bwMode="auto">
          <a:xfrm>
            <a:off x="5918200" y="2798763"/>
            <a:ext cx="3792538" cy="406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52226"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52227"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it-IT" altLang="en-US" sz="1400">
                <a:solidFill>
                  <a:srgbClr val="766A62"/>
                </a:solidFill>
                <a:latin typeface="Arial" charset="0"/>
              </a:rPr>
              <a:t>Ci prendiamo cura degli altri. Serviamo. Otteniamo risultati. </a:t>
            </a:r>
          </a:p>
        </p:txBody>
      </p:sp>
      <p:pic>
        <p:nvPicPr>
          <p:cNvPr id="52228"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2294" name="Text Box 8"/>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dirty="0" smtClean="0">
                <a:solidFill>
                  <a:srgbClr val="FFFFFF"/>
                </a:solidFill>
                <a:latin typeface="+mj-lt"/>
              </a:rPr>
              <a:t>Perché occuparsi del morbillo?</a:t>
            </a:r>
          </a:p>
        </p:txBody>
      </p:sp>
      <p:sp>
        <p:nvSpPr>
          <p:cNvPr id="38918" name="Text Box 10"/>
          <p:cNvSpPr txBox="1">
            <a:spLocks noChangeArrowheads="1"/>
          </p:cNvSpPr>
          <p:nvPr/>
        </p:nvSpPr>
        <p:spPr bwMode="auto">
          <a:xfrm>
            <a:off x="508000" y="1981200"/>
            <a:ext cx="8763000" cy="2192338"/>
          </a:xfrm>
          <a:prstGeom prst="rect">
            <a:avLst/>
          </a:prstGeom>
          <a:noFill/>
          <a:ln>
            <a:noFill/>
          </a:ln>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sz="3000" dirty="0" smtClean="0">
                <a:latin typeface="+mj-lt"/>
              </a:rPr>
              <a:t>D. Sono stati prevenuti più di 13,8 milioni di decessi!</a:t>
            </a:r>
          </a:p>
          <a:p>
            <a:pPr eaLnBrk="1" hangingPunct="1">
              <a:lnSpc>
                <a:spcPct val="95000"/>
              </a:lnSpc>
              <a:spcBef>
                <a:spcPct val="0"/>
              </a:spcBef>
              <a:buFontTx/>
              <a:buNone/>
              <a:defRPr/>
            </a:pPr>
            <a:endParaRPr lang="it-IT" altLang="en-US" sz="3000" dirty="0" smtClean="0">
              <a:latin typeface="Arial" charset="0"/>
              <a:cs typeface="+mn-cs"/>
            </a:endParaRPr>
          </a:p>
          <a:p>
            <a:pPr eaLnBrk="1" hangingPunct="1">
              <a:lnSpc>
                <a:spcPct val="95000"/>
              </a:lnSpc>
              <a:spcBef>
                <a:spcPct val="0"/>
              </a:spcBef>
              <a:buFontTx/>
              <a:buNone/>
              <a:defRPr/>
            </a:pPr>
            <a:endParaRPr lang="it-IT" altLang="en-US" sz="3000" dirty="0" smtClean="0">
              <a:latin typeface="Arial" charset="0"/>
              <a:cs typeface="+mn-cs"/>
            </a:endParaRPr>
          </a:p>
          <a:p>
            <a:pPr eaLnBrk="1" hangingPunct="1">
              <a:lnSpc>
                <a:spcPct val="95000"/>
              </a:lnSpc>
              <a:spcBef>
                <a:spcPct val="0"/>
              </a:spcBef>
              <a:buFontTx/>
              <a:buNone/>
              <a:defRPr/>
            </a:pPr>
            <a:endParaRPr lang="it-IT" altLang="en-US" sz="3000" dirty="0" smtClean="0">
              <a:latin typeface="Arial" charset="0"/>
              <a:cs typeface="+mn-cs"/>
            </a:endParaRPr>
          </a:p>
          <a:p>
            <a:pPr eaLnBrk="1" hangingPunct="1">
              <a:lnSpc>
                <a:spcPct val="95000"/>
              </a:lnSpc>
              <a:spcBef>
                <a:spcPct val="0"/>
              </a:spcBef>
              <a:buFontTx/>
              <a:buNone/>
              <a:defRPr/>
            </a:pPr>
            <a:endParaRPr lang="it-IT" altLang="en-US" sz="3000" dirty="0" smtClean="0">
              <a:latin typeface="Arial" charset="0"/>
              <a:cs typeface="+mn-cs"/>
            </a:endParaRPr>
          </a:p>
        </p:txBody>
      </p:sp>
      <p:sp>
        <p:nvSpPr>
          <p:cNvPr id="1229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C611966D-F1CF-47C2-BCE3-C3804FC1784F}" type="slidenum">
              <a:rPr lang="en-US" altLang="en-US" sz="1400" smtClean="0"/>
              <a:pPr eaLnBrk="1" hangingPunct="1">
                <a:spcBef>
                  <a:spcPct val="0"/>
                </a:spcBef>
                <a:buFontTx/>
                <a:buNone/>
                <a:defRPr/>
              </a:pPr>
              <a:t>12</a:t>
            </a:fld>
            <a:endParaRPr lang="it-IT" altLang="en-US" sz="1400" smtClean="0"/>
          </a:p>
        </p:txBody>
      </p:sp>
      <p:pic>
        <p:nvPicPr>
          <p:cNvPr id="52232" name="Picture 2" descr="O:\Foundation\Division\Photos\Measles\2014 Measles and Reubella Activities\Bangladesh 2014\1625690_1388853508044833_851535755_n.jpg"/>
          <p:cNvPicPr>
            <a:picLocks noChangeAspect="1" noChangeArrowheads="1"/>
          </p:cNvPicPr>
          <p:nvPr/>
        </p:nvPicPr>
        <p:blipFill>
          <a:blip r:embed="rId6"/>
          <a:srcRect/>
          <a:stretch>
            <a:fillRect/>
          </a:stretch>
        </p:blipFill>
        <p:spPr bwMode="auto">
          <a:xfrm>
            <a:off x="914400" y="2776538"/>
            <a:ext cx="3725863" cy="2794000"/>
          </a:xfrm>
          <a:prstGeom prst="rect">
            <a:avLst/>
          </a:prstGeom>
          <a:noFill/>
          <a:ln w="9525">
            <a:noFill/>
            <a:miter lim="800000"/>
            <a:headEnd/>
            <a:tailEnd/>
          </a:ln>
        </p:spPr>
      </p:pic>
      <p:pic>
        <p:nvPicPr>
          <p:cNvPr id="52233" name="Picture 3" descr="O:\Foundation\Division\Photos\Measles\2013 Measles and Rubella Activities\Madagascar 2013\Lions &amp; Léos activities\Vaccination d'un enfant.jpg"/>
          <p:cNvPicPr>
            <a:picLocks noChangeAspect="1" noChangeArrowheads="1"/>
          </p:cNvPicPr>
          <p:nvPr/>
        </p:nvPicPr>
        <p:blipFill>
          <a:blip r:embed="rId7"/>
          <a:srcRect/>
          <a:stretch>
            <a:fillRect/>
          </a:stretch>
        </p:blipFill>
        <p:spPr bwMode="auto">
          <a:xfrm>
            <a:off x="5184775" y="3978275"/>
            <a:ext cx="4197350" cy="279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70"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27671"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27672"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it-IT" altLang="en-US" sz="1400">
                <a:solidFill>
                  <a:srgbClr val="766A62"/>
                </a:solidFill>
                <a:latin typeface="Arial" charset="0"/>
              </a:rPr>
              <a:t>Ci prendiamo cura degli altri. Serviamo. Otteniamo risultati. </a:t>
            </a:r>
          </a:p>
        </p:txBody>
      </p:sp>
      <p:pic>
        <p:nvPicPr>
          <p:cNvPr id="27673"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2294" name="Text Box 8"/>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dirty="0" smtClean="0">
                <a:solidFill>
                  <a:srgbClr val="FFFFFF"/>
                </a:solidFill>
                <a:latin typeface="+mj-lt"/>
              </a:rPr>
              <a:t>Perché occuparsi del morbillo?</a:t>
            </a:r>
          </a:p>
        </p:txBody>
      </p:sp>
      <p:sp>
        <p:nvSpPr>
          <p:cNvPr id="1229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BB60B2E4-B40E-48AA-AAB0-008B25C05A7D}" type="slidenum">
              <a:rPr lang="en-US" altLang="en-US" sz="1400" smtClean="0"/>
              <a:pPr eaLnBrk="1" hangingPunct="1">
                <a:spcBef>
                  <a:spcPct val="0"/>
                </a:spcBef>
                <a:buFontTx/>
                <a:buNone/>
                <a:defRPr/>
              </a:pPr>
              <a:t>13</a:t>
            </a:fld>
            <a:endParaRPr lang="it-IT" altLang="en-US" sz="1400" smtClean="0"/>
          </a:p>
        </p:txBody>
      </p:sp>
      <p:sp>
        <p:nvSpPr>
          <p:cNvPr id="6" name="Rounded Rectangle 5"/>
          <p:cNvSpPr/>
          <p:nvPr/>
        </p:nvSpPr>
        <p:spPr>
          <a:xfrm>
            <a:off x="165100" y="1600200"/>
            <a:ext cx="7734300" cy="457200"/>
          </a:xfrm>
          <a:prstGeom prst="roundRect">
            <a:avLst/>
          </a:prstGeom>
          <a:solidFill>
            <a:srgbClr val="33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77" name="TextBox 6"/>
          <p:cNvSpPr txBox="1">
            <a:spLocks noChangeArrowheads="1"/>
          </p:cNvSpPr>
          <p:nvPr/>
        </p:nvSpPr>
        <p:spPr bwMode="auto">
          <a:xfrm>
            <a:off x="338138" y="1600200"/>
            <a:ext cx="7561262" cy="461963"/>
          </a:xfrm>
          <a:prstGeom prst="rect">
            <a:avLst/>
          </a:prstGeom>
          <a:noFill/>
          <a:ln w="9525">
            <a:noFill/>
            <a:miter lim="800000"/>
            <a:headEnd/>
            <a:tailEnd/>
          </a:ln>
        </p:spPr>
        <p:txBody>
          <a:bodyPr>
            <a:spAutoFit/>
          </a:bodyPr>
          <a:lstStyle/>
          <a:p>
            <a:r>
              <a:rPr lang="it-IT" altLang="en-US"/>
              <a:t>Il 78% di riduzione delle morti dovute al morbillo dal 2000</a:t>
            </a:r>
          </a:p>
        </p:txBody>
      </p:sp>
      <p:pic>
        <p:nvPicPr>
          <p:cNvPr id="27669" name="Picture 21"/>
          <p:cNvPicPr>
            <a:picLocks noChangeArrowheads="1"/>
          </p:cNvPicPr>
          <p:nvPr/>
        </p:nvPicPr>
        <p:blipFill>
          <a:blip r:embed="rId6"/>
          <a:srcRect/>
          <a:stretch>
            <a:fillRect/>
          </a:stretch>
        </p:blipFill>
        <p:spPr bwMode="auto">
          <a:xfrm>
            <a:off x="1828800" y="2070100"/>
            <a:ext cx="6870700" cy="46101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57346"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57347"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it-IT" altLang="en-US" sz="1400">
                <a:solidFill>
                  <a:srgbClr val="766A62"/>
                </a:solidFill>
                <a:latin typeface="Arial" charset="0"/>
              </a:rPr>
              <a:t>Ci prendiamo cura degli altri. Serviamo. Otteniamo risultati. </a:t>
            </a:r>
          </a:p>
        </p:txBody>
      </p:sp>
      <p:pic>
        <p:nvPicPr>
          <p:cNvPr id="57348"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229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3322A40B-5FF8-454F-A66C-57471D4736D8}" type="slidenum">
              <a:rPr lang="en-US" altLang="en-US" sz="1400" smtClean="0"/>
              <a:pPr eaLnBrk="1" hangingPunct="1">
                <a:spcBef>
                  <a:spcPct val="0"/>
                </a:spcBef>
                <a:buFontTx/>
                <a:buNone/>
                <a:defRPr/>
              </a:pPr>
              <a:t>14</a:t>
            </a:fld>
            <a:endParaRPr lang="it-IT" altLang="en-US" sz="1400" smtClean="0"/>
          </a:p>
        </p:txBody>
      </p:sp>
      <p:sp>
        <p:nvSpPr>
          <p:cNvPr id="57350" name="TextBox 1"/>
          <p:cNvSpPr txBox="1">
            <a:spLocks noChangeArrowheads="1"/>
          </p:cNvSpPr>
          <p:nvPr/>
        </p:nvSpPr>
        <p:spPr bwMode="auto">
          <a:xfrm>
            <a:off x="338138" y="611188"/>
            <a:ext cx="7772400" cy="461962"/>
          </a:xfrm>
          <a:prstGeom prst="rect">
            <a:avLst/>
          </a:prstGeom>
          <a:noFill/>
          <a:ln w="9525">
            <a:noFill/>
            <a:miter lim="800000"/>
            <a:headEnd/>
            <a:tailEnd/>
          </a:ln>
        </p:spPr>
        <p:txBody>
          <a:bodyPr>
            <a:spAutoFit/>
          </a:bodyPr>
          <a:lstStyle/>
          <a:p>
            <a:r>
              <a:rPr lang="it-IT">
                <a:solidFill>
                  <a:schemeClr val="bg1"/>
                </a:solidFill>
              </a:rPr>
              <a:t>La generosità Lions in azione</a:t>
            </a:r>
          </a:p>
        </p:txBody>
      </p:sp>
      <p:sp>
        <p:nvSpPr>
          <p:cNvPr id="14" name="Rounded Rectangle 13"/>
          <p:cNvSpPr/>
          <p:nvPr/>
        </p:nvSpPr>
        <p:spPr>
          <a:xfrm>
            <a:off x="4301861" y="3352800"/>
            <a:ext cx="914400" cy="531019"/>
          </a:xfrm>
          <a:prstGeom prst="roundRect">
            <a:avLst/>
          </a:prstGeom>
          <a:solidFill>
            <a:srgbClr val="FFC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5" name="Rounded Rectangle 14"/>
          <p:cNvSpPr/>
          <p:nvPr/>
        </p:nvSpPr>
        <p:spPr>
          <a:xfrm>
            <a:off x="4301861" y="1600200"/>
            <a:ext cx="914400" cy="531019"/>
          </a:xfrm>
          <a:prstGeom prst="roundRect">
            <a:avLst/>
          </a:prstGeom>
          <a:solidFill>
            <a:srgbClr val="FFFF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6" name="Rounded Rectangle 15"/>
          <p:cNvSpPr/>
          <p:nvPr/>
        </p:nvSpPr>
        <p:spPr>
          <a:xfrm>
            <a:off x="4301861" y="2483556"/>
            <a:ext cx="914400" cy="531019"/>
          </a:xfrm>
          <a:prstGeom prst="roundRect">
            <a:avLst/>
          </a:prstGeom>
          <a:solidFill>
            <a:srgbClr val="2FA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7" name="Rounded Rectangle 16"/>
          <p:cNvSpPr/>
          <p:nvPr/>
        </p:nvSpPr>
        <p:spPr>
          <a:xfrm>
            <a:off x="4301861" y="4193709"/>
            <a:ext cx="914400" cy="531019"/>
          </a:xfrm>
          <a:prstGeom prst="roundRect">
            <a:avLst/>
          </a:prstGeom>
          <a:solidFill>
            <a:srgbClr val="C00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8" name="Rounded Rectangle 17"/>
          <p:cNvSpPr/>
          <p:nvPr/>
        </p:nvSpPr>
        <p:spPr>
          <a:xfrm>
            <a:off x="3699216" y="5181599"/>
            <a:ext cx="914400" cy="531019"/>
          </a:xfrm>
          <a:prstGeom prst="roundRect">
            <a:avLst/>
          </a:prstGeom>
          <a:solidFill>
            <a:srgbClr val="33CC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0" name="Rounded Rectangle 19"/>
          <p:cNvSpPr/>
          <p:nvPr/>
        </p:nvSpPr>
        <p:spPr>
          <a:xfrm>
            <a:off x="4924069" y="5181600"/>
            <a:ext cx="914400" cy="531019"/>
          </a:xfrm>
          <a:prstGeom prst="roundRect">
            <a:avLst/>
          </a:prstGeom>
          <a:solidFill>
            <a:srgbClr val="996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1" name="Rounded Rectangle 20"/>
          <p:cNvSpPr/>
          <p:nvPr/>
        </p:nvSpPr>
        <p:spPr>
          <a:xfrm>
            <a:off x="4302126" y="6096000"/>
            <a:ext cx="914400" cy="531019"/>
          </a:xfrm>
          <a:prstGeom prst="roundRect">
            <a:avLst/>
          </a:prstGeom>
          <a:solidFill>
            <a:srgbClr val="92D05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8" name="Down Arrow 7"/>
          <p:cNvSpPr/>
          <p:nvPr/>
        </p:nvSpPr>
        <p:spPr>
          <a:xfrm>
            <a:off x="4601014" y="217023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own Arrow 22"/>
          <p:cNvSpPr/>
          <p:nvPr/>
        </p:nvSpPr>
        <p:spPr>
          <a:xfrm>
            <a:off x="4601013" y="3049830"/>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own Arrow 23"/>
          <p:cNvSpPr/>
          <p:nvPr/>
        </p:nvSpPr>
        <p:spPr>
          <a:xfrm>
            <a:off x="4601014" y="3925546"/>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Down Arrow 24"/>
          <p:cNvSpPr/>
          <p:nvPr/>
        </p:nvSpPr>
        <p:spPr>
          <a:xfrm>
            <a:off x="4387047" y="483175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Down Arrow 25"/>
          <p:cNvSpPr/>
          <p:nvPr/>
        </p:nvSpPr>
        <p:spPr>
          <a:xfrm>
            <a:off x="4798833" y="483219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Down Arrow 26"/>
          <p:cNvSpPr/>
          <p:nvPr/>
        </p:nvSpPr>
        <p:spPr>
          <a:xfrm>
            <a:off x="4284921"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Down Arrow 27"/>
          <p:cNvSpPr/>
          <p:nvPr/>
        </p:nvSpPr>
        <p:spPr>
          <a:xfrm>
            <a:off x="4956879"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a:spLocks noChangeArrowheads="1"/>
          </p:cNvSpPr>
          <p:nvPr/>
        </p:nvSpPr>
        <p:spPr bwMode="auto">
          <a:xfrm>
            <a:off x="4330700" y="1641475"/>
            <a:ext cx="862013" cy="461963"/>
          </a:xfrm>
          <a:prstGeom prst="rect">
            <a:avLst/>
          </a:prstGeom>
          <a:noFill/>
          <a:ln w="9525">
            <a:noFill/>
            <a:miter lim="800000"/>
            <a:headEnd/>
            <a:tailEnd/>
          </a:ln>
        </p:spPr>
        <p:txBody>
          <a:bodyPr>
            <a:spAutoFit/>
          </a:bodyPr>
          <a:lstStyle/>
          <a:p>
            <a:pPr algn="ctr"/>
            <a:r>
              <a:rPr lang="it-IT" sz="1200" b="1"/>
              <a:t>Donazioni Lions</a:t>
            </a:r>
          </a:p>
        </p:txBody>
      </p:sp>
      <p:sp>
        <p:nvSpPr>
          <p:cNvPr id="10" name="TextBox 9"/>
          <p:cNvSpPr txBox="1">
            <a:spLocks noChangeArrowheads="1"/>
          </p:cNvSpPr>
          <p:nvPr/>
        </p:nvSpPr>
        <p:spPr bwMode="auto">
          <a:xfrm>
            <a:off x="4443413" y="2609850"/>
            <a:ext cx="636587" cy="277813"/>
          </a:xfrm>
          <a:prstGeom prst="rect">
            <a:avLst/>
          </a:prstGeom>
          <a:noFill/>
          <a:ln w="9525">
            <a:noFill/>
            <a:miter lim="800000"/>
            <a:headEnd/>
            <a:tailEnd/>
          </a:ln>
        </p:spPr>
        <p:txBody>
          <a:bodyPr>
            <a:spAutoFit/>
          </a:bodyPr>
          <a:lstStyle/>
          <a:p>
            <a:pPr algn="ctr"/>
            <a:r>
              <a:rPr lang="it-IT" sz="1200" b="1"/>
              <a:t>LCIF</a:t>
            </a:r>
          </a:p>
        </p:txBody>
      </p:sp>
      <p:sp>
        <p:nvSpPr>
          <p:cNvPr id="11" name="TextBox 10"/>
          <p:cNvSpPr txBox="1">
            <a:spLocks noChangeArrowheads="1"/>
          </p:cNvSpPr>
          <p:nvPr/>
        </p:nvSpPr>
        <p:spPr bwMode="auto">
          <a:xfrm>
            <a:off x="4240213" y="3422650"/>
            <a:ext cx="1033462" cy="461963"/>
          </a:xfrm>
          <a:prstGeom prst="rect">
            <a:avLst/>
          </a:prstGeom>
          <a:noFill/>
          <a:ln w="9525">
            <a:noFill/>
            <a:miter lim="800000"/>
            <a:headEnd/>
            <a:tailEnd/>
          </a:ln>
        </p:spPr>
        <p:txBody>
          <a:bodyPr>
            <a:spAutoFit/>
          </a:bodyPr>
          <a:lstStyle/>
          <a:p>
            <a:pPr algn="ctr"/>
            <a:r>
              <a:rPr lang="it-IT" sz="1200" b="1"/>
              <a:t>GAVI Alliance</a:t>
            </a:r>
          </a:p>
        </p:txBody>
      </p:sp>
      <p:sp>
        <p:nvSpPr>
          <p:cNvPr id="22" name="TextBox 21"/>
          <p:cNvSpPr txBox="1">
            <a:spLocks noChangeArrowheads="1"/>
          </p:cNvSpPr>
          <p:nvPr/>
        </p:nvSpPr>
        <p:spPr bwMode="auto">
          <a:xfrm>
            <a:off x="4230688" y="4195763"/>
            <a:ext cx="1093787" cy="646112"/>
          </a:xfrm>
          <a:prstGeom prst="rect">
            <a:avLst/>
          </a:prstGeom>
          <a:noFill/>
          <a:ln w="9525">
            <a:noFill/>
            <a:miter lim="800000"/>
            <a:headEnd/>
            <a:tailEnd/>
          </a:ln>
        </p:spPr>
        <p:txBody>
          <a:bodyPr>
            <a:spAutoFit/>
          </a:bodyPr>
          <a:lstStyle/>
          <a:p>
            <a:pPr algn="ctr"/>
            <a:r>
              <a:rPr lang="it-IT" sz="1200" b="1"/>
              <a:t>Vaccini ai paesi</a:t>
            </a:r>
            <a:r>
              <a:rPr lang="en-US" sz="1200"/>
              <a:t>	</a:t>
            </a:r>
          </a:p>
        </p:txBody>
      </p:sp>
      <p:sp>
        <p:nvSpPr>
          <p:cNvPr id="29" name="TextBox 28"/>
          <p:cNvSpPr txBox="1">
            <a:spLocks noChangeArrowheads="1"/>
          </p:cNvSpPr>
          <p:nvPr/>
        </p:nvSpPr>
        <p:spPr bwMode="auto">
          <a:xfrm>
            <a:off x="3681413" y="5141913"/>
            <a:ext cx="1004887" cy="600075"/>
          </a:xfrm>
          <a:prstGeom prst="rect">
            <a:avLst/>
          </a:prstGeom>
          <a:noFill/>
          <a:ln w="9525">
            <a:noFill/>
            <a:miter lim="800000"/>
            <a:headEnd/>
            <a:tailEnd/>
          </a:ln>
        </p:spPr>
        <p:txBody>
          <a:bodyPr>
            <a:spAutoFit/>
          </a:bodyPr>
          <a:lstStyle/>
          <a:p>
            <a:pPr algn="ctr"/>
            <a:r>
              <a:rPr lang="it-IT" sz="1100" b="1"/>
              <a:t>Formazione di operatori sanitari</a:t>
            </a:r>
          </a:p>
        </p:txBody>
      </p:sp>
      <p:sp>
        <p:nvSpPr>
          <p:cNvPr id="26624" name="TextBox 26623"/>
          <p:cNvSpPr txBox="1">
            <a:spLocks noChangeArrowheads="1"/>
          </p:cNvSpPr>
          <p:nvPr/>
        </p:nvSpPr>
        <p:spPr bwMode="auto">
          <a:xfrm>
            <a:off x="4851400" y="5124450"/>
            <a:ext cx="1058863" cy="600075"/>
          </a:xfrm>
          <a:prstGeom prst="rect">
            <a:avLst/>
          </a:prstGeom>
          <a:noFill/>
          <a:ln w="9525">
            <a:noFill/>
            <a:miter lim="800000"/>
            <a:headEnd/>
            <a:tailEnd/>
          </a:ln>
        </p:spPr>
        <p:txBody>
          <a:bodyPr>
            <a:spAutoFit/>
          </a:bodyPr>
          <a:lstStyle/>
          <a:p>
            <a:pPr algn="ctr"/>
            <a:r>
              <a:rPr lang="it-IT" sz="1100" b="1"/>
              <a:t>I Lions mobilitano le comunità</a:t>
            </a:r>
          </a:p>
        </p:txBody>
      </p:sp>
      <p:sp>
        <p:nvSpPr>
          <p:cNvPr id="26625" name="TextBox 26624"/>
          <p:cNvSpPr txBox="1">
            <a:spLocks noChangeArrowheads="1"/>
          </p:cNvSpPr>
          <p:nvPr/>
        </p:nvSpPr>
        <p:spPr bwMode="auto">
          <a:xfrm>
            <a:off x="4183063" y="6096000"/>
            <a:ext cx="1171575" cy="600075"/>
          </a:xfrm>
          <a:prstGeom prst="rect">
            <a:avLst/>
          </a:prstGeom>
          <a:noFill/>
          <a:ln w="9525">
            <a:noFill/>
            <a:miter lim="800000"/>
            <a:headEnd/>
            <a:tailEnd/>
          </a:ln>
        </p:spPr>
        <p:txBody>
          <a:bodyPr>
            <a:spAutoFit/>
          </a:bodyPr>
          <a:lstStyle/>
          <a:p>
            <a:pPr algn="ctr"/>
            <a:r>
              <a:rPr lang="it-IT" sz="1100" b="1"/>
              <a:t>Bambini vaccinati: vite salvate!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75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50"/>
                                        <p:tgtEl>
                                          <p:spTgt spid="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624"/>
                                        </p:tgtEl>
                                        <p:attrNameLst>
                                          <p:attrName>style.visibility</p:attrName>
                                        </p:attrNameLst>
                                      </p:cBhvr>
                                      <p:to>
                                        <p:strVal val="visible"/>
                                      </p:to>
                                    </p:set>
                                    <p:animEffect transition="in" filter="fade">
                                      <p:cBhvr>
                                        <p:cTn id="32" dur="750"/>
                                        <p:tgtEl>
                                          <p:spTgt spid="266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625"/>
                                        </p:tgtEl>
                                        <p:attrNameLst>
                                          <p:attrName>style.visibility</p:attrName>
                                        </p:attrNameLst>
                                      </p:cBhvr>
                                      <p:to>
                                        <p:strVal val="visible"/>
                                      </p:to>
                                    </p:set>
                                    <p:animEffect transition="in" filter="fade">
                                      <p:cBhvr>
                                        <p:cTn id="37" dur="75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2" grpId="0"/>
      <p:bldP spid="29" grpId="0"/>
      <p:bldP spid="26624" grpId="0"/>
      <p:bldP spid="266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59394"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59395"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it-IT" altLang="en-US" sz="1400">
                <a:solidFill>
                  <a:srgbClr val="766A62"/>
                </a:solidFill>
                <a:latin typeface="Arial" charset="0"/>
              </a:rPr>
              <a:t>Ci prendiamo cura degli altri. Serviamo. Otteniamo risultati. </a:t>
            </a:r>
          </a:p>
        </p:txBody>
      </p:sp>
      <p:pic>
        <p:nvPicPr>
          <p:cNvPr id="59396"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2294" name="Text Box 8"/>
          <p:cNvSpPr txBox="1">
            <a:spLocks noChangeArrowheads="1"/>
          </p:cNvSpPr>
          <p:nvPr/>
        </p:nvSpPr>
        <p:spPr bwMode="auto">
          <a:xfrm>
            <a:off x="196850" y="557213"/>
            <a:ext cx="9936163" cy="409575"/>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sz="2800" dirty="0" smtClean="0">
                <a:solidFill>
                  <a:srgbClr val="FFFFFF"/>
                </a:solidFill>
                <a:latin typeface="+mj-lt"/>
              </a:rPr>
              <a:t>I Lions scrivono la storia della lotta al morbillo: un esempio dal Botswana</a:t>
            </a:r>
          </a:p>
        </p:txBody>
      </p:sp>
      <p:sp>
        <p:nvSpPr>
          <p:cNvPr id="1229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0D18C4FC-3E6E-49DE-BE06-4D442230BD11}" type="slidenum">
              <a:rPr lang="en-US" altLang="en-US" sz="1400" smtClean="0"/>
              <a:pPr eaLnBrk="1" hangingPunct="1">
                <a:spcBef>
                  <a:spcPct val="0"/>
                </a:spcBef>
                <a:buFontTx/>
                <a:buNone/>
                <a:defRPr/>
              </a:pPr>
              <a:t>15</a:t>
            </a:fld>
            <a:endParaRPr lang="it-IT" altLang="en-US" sz="1400" smtClean="0"/>
          </a:p>
        </p:txBody>
      </p:sp>
      <p:pic>
        <p:nvPicPr>
          <p:cNvPr id="59399" name="Picture 2" descr="http://maps.pickatrail.com/africa/map/botswana.gif"/>
          <p:cNvPicPr>
            <a:picLocks noChangeAspect="1" noChangeArrowheads="1"/>
          </p:cNvPicPr>
          <p:nvPr/>
        </p:nvPicPr>
        <p:blipFill>
          <a:blip r:embed="rId6"/>
          <a:srcRect/>
          <a:stretch>
            <a:fillRect/>
          </a:stretch>
        </p:blipFill>
        <p:spPr bwMode="auto">
          <a:xfrm>
            <a:off x="280988" y="2057400"/>
            <a:ext cx="3149600" cy="4038600"/>
          </a:xfrm>
          <a:prstGeom prst="rect">
            <a:avLst/>
          </a:prstGeom>
          <a:noFill/>
          <a:ln w="9525">
            <a:noFill/>
            <a:miter lim="800000"/>
            <a:headEnd/>
            <a:tailEnd/>
          </a:ln>
        </p:spPr>
      </p:pic>
      <p:sp>
        <p:nvSpPr>
          <p:cNvPr id="59400" name="TextBox 1"/>
          <p:cNvSpPr txBox="1">
            <a:spLocks noChangeArrowheads="1"/>
          </p:cNvSpPr>
          <p:nvPr/>
        </p:nvSpPr>
        <p:spPr bwMode="auto">
          <a:xfrm>
            <a:off x="4681538" y="2057400"/>
            <a:ext cx="5394325" cy="5078413"/>
          </a:xfrm>
          <a:prstGeom prst="rect">
            <a:avLst/>
          </a:prstGeom>
          <a:noFill/>
          <a:ln w="9525">
            <a:noFill/>
            <a:miter lim="800000"/>
            <a:headEnd/>
            <a:tailEnd/>
          </a:ln>
        </p:spPr>
        <p:txBody>
          <a:bodyPr>
            <a:spAutoFit/>
          </a:bodyPr>
          <a:lstStyle/>
          <a:p>
            <a:pPr marL="342900" indent="-342900">
              <a:lnSpc>
                <a:spcPct val="150000"/>
              </a:lnSpc>
              <a:buFont typeface="Wingdings" pitchFamily="2" charset="2"/>
              <a:buChar char="ü"/>
            </a:pPr>
            <a:r>
              <a:rPr lang="it-IT" altLang="en-US"/>
              <a:t>Campagna nazionale di vaccinazione</a:t>
            </a:r>
          </a:p>
          <a:p>
            <a:pPr marL="342900" indent="-342900">
              <a:lnSpc>
                <a:spcPct val="150000"/>
              </a:lnSpc>
              <a:buFont typeface="Wingdings" pitchFamily="2" charset="2"/>
              <a:buChar char="ü"/>
            </a:pPr>
            <a:r>
              <a:rPr lang="it-IT" altLang="en-US"/>
              <a:t>Quasi 200.000 bambini vaccinati</a:t>
            </a:r>
          </a:p>
          <a:p>
            <a:pPr marL="342900" indent="-342900">
              <a:lnSpc>
                <a:spcPct val="150000"/>
              </a:lnSpc>
              <a:buFont typeface="Wingdings" pitchFamily="2" charset="2"/>
              <a:buChar char="ü"/>
            </a:pPr>
            <a:r>
              <a:rPr lang="it-IT" altLang="en-US"/>
              <a:t>I Lions hanno svolto un ruolo chiave nell'opera di sensibilizzazione</a:t>
            </a:r>
          </a:p>
          <a:p>
            <a:pPr marL="800100" lvl="1" indent="-342900">
              <a:lnSpc>
                <a:spcPct val="150000"/>
              </a:lnSpc>
              <a:buFont typeface="Wingdings" pitchFamily="2" charset="2"/>
              <a:buChar char="ü"/>
            </a:pPr>
            <a:r>
              <a:rPr lang="it-IT" altLang="en-US"/>
              <a:t>Hanno organizzato spettacoli</a:t>
            </a:r>
          </a:p>
          <a:p>
            <a:pPr marL="800100" lvl="1" indent="-342900">
              <a:lnSpc>
                <a:spcPct val="150000"/>
              </a:lnSpc>
              <a:buFont typeface="Wingdings" pitchFamily="2" charset="2"/>
              <a:buChar char="ü"/>
            </a:pPr>
            <a:r>
              <a:rPr lang="it-IT" altLang="en-US"/>
              <a:t>Sono andati porta a porta</a:t>
            </a:r>
          </a:p>
          <a:p>
            <a:pPr marL="800100" lvl="1" indent="-342900">
              <a:lnSpc>
                <a:spcPct val="150000"/>
              </a:lnSpc>
              <a:buFont typeface="Wingdings" pitchFamily="2" charset="2"/>
              <a:buChar char="ü"/>
            </a:pPr>
            <a:r>
              <a:rPr lang="it-IT" altLang="en-US"/>
              <a:t>Hanno trasportato le famiglie</a:t>
            </a:r>
          </a:p>
          <a:p>
            <a:pPr marL="800100" lvl="1" indent="-342900">
              <a:lnSpc>
                <a:spcPct val="150000"/>
              </a:lnSpc>
              <a:buFont typeface="Wingdings" pitchFamily="2" charset="2"/>
              <a:buChar char="ü"/>
            </a:pPr>
            <a:r>
              <a:rPr lang="it-IT" altLang="en-US"/>
              <a:t>Hanno organizzato convogli per sensibilizzare la gente</a:t>
            </a:r>
          </a:p>
          <a:p>
            <a:pPr marL="342900" indent="-342900">
              <a:buFontTx/>
              <a:buChar char="•"/>
            </a:pPr>
            <a:endParaRPr lang="it-IT" altLang="en-US"/>
          </a:p>
          <a:p>
            <a:pPr marL="800100" lvl="1" indent="-342900">
              <a:buFont typeface="Arial" charset="0"/>
              <a:buChar char="•"/>
            </a:pPr>
            <a:endParaRPr lang="it-IT" altLang="en-US"/>
          </a:p>
          <a:p>
            <a:pPr marL="800100" lvl="1" indent="-342900">
              <a:buFont typeface="Arial" charset="0"/>
              <a:buChar char="•"/>
            </a:pPr>
            <a:endParaRPr lang="it-IT"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8" descr="Section_YTH_Norway_001.jpg"/>
          <p:cNvPicPr>
            <a:picLocks noChangeAspect="1"/>
          </p:cNvPicPr>
          <p:nvPr/>
        </p:nvPicPr>
        <p:blipFill>
          <a:blip r:embed="rId3"/>
          <a:srcRect/>
          <a:stretch>
            <a:fillRect/>
          </a:stretch>
        </p:blipFill>
        <p:spPr bwMode="auto">
          <a:xfrm>
            <a:off x="0" y="0"/>
            <a:ext cx="10160000" cy="7620000"/>
          </a:xfrm>
          <a:prstGeom prst="rect">
            <a:avLst/>
          </a:prstGeom>
          <a:noFill/>
          <a:ln w="9525">
            <a:noFill/>
            <a:miter lim="800000"/>
            <a:headEnd/>
            <a:tailEnd/>
          </a:ln>
        </p:spPr>
      </p:pic>
      <p:sp>
        <p:nvSpPr>
          <p:cNvPr id="14339" name="Rectangle 8"/>
          <p:cNvSpPr>
            <a:spLocks noChangeArrowheads="1"/>
          </p:cNvSpPr>
          <p:nvPr/>
        </p:nvSpPr>
        <p:spPr bwMode="auto">
          <a:xfrm>
            <a:off x="338138" y="1524000"/>
            <a:ext cx="4064000" cy="3132138"/>
          </a:xfrm>
          <a:prstGeom prst="rect">
            <a:avLst/>
          </a:prstGeom>
          <a:noFill/>
          <a:ln>
            <a:noFill/>
          </a:ln>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it-IT" altLang="en-US" sz="4700" dirty="0" smtClean="0">
                <a:solidFill>
                  <a:srgbClr val="4E562B"/>
                </a:solidFill>
                <a:latin typeface="+mj-lt"/>
              </a:rPr>
              <a:t>Come </a:t>
            </a:r>
          </a:p>
          <a:p>
            <a:pPr eaLnBrk="1" hangingPunct="1">
              <a:lnSpc>
                <a:spcPct val="90000"/>
              </a:lnSpc>
              <a:spcBef>
                <a:spcPct val="0"/>
              </a:spcBef>
              <a:buFontTx/>
              <a:buNone/>
              <a:defRPr/>
            </a:pPr>
            <a:r>
              <a:rPr lang="it-IT" altLang="en-US" sz="4700" dirty="0" smtClean="0">
                <a:solidFill>
                  <a:srgbClr val="4E562B"/>
                </a:solidFill>
                <a:latin typeface="+mj-lt"/>
              </a:rPr>
              <a:t>puoi aiutare?</a:t>
            </a:r>
            <a:endParaRPr lang="it-IT" altLang="en-US" sz="4200" dirty="0" smtClean="0">
              <a:solidFill>
                <a:schemeClr val="tx2"/>
              </a:solidFill>
              <a:latin typeface="+mj-lt"/>
            </a:endParaRPr>
          </a:p>
        </p:txBody>
      </p:sp>
      <p:sp>
        <p:nvSpPr>
          <p:cNvPr id="61443" name="Rectangle 10"/>
          <p:cNvSpPr>
            <a:spLocks noChangeArrowheads="1"/>
          </p:cNvSpPr>
          <p:nvPr/>
        </p:nvSpPr>
        <p:spPr bwMode="auto">
          <a:xfrm>
            <a:off x="0" y="1524000"/>
            <a:ext cx="101600" cy="3097213"/>
          </a:xfrm>
          <a:prstGeom prst="rect">
            <a:avLst/>
          </a:prstGeom>
          <a:solidFill>
            <a:srgbClr val="7F9942"/>
          </a:solidFill>
          <a:ln w="9525">
            <a:noFill/>
            <a:miter lim="800000"/>
            <a:headEnd/>
            <a:tailEnd/>
          </a:ln>
        </p:spPr>
        <p:txBody>
          <a:bodyPr wrap="none" lIns="101599" tIns="50799" rIns="101599" bIns="50799" anchor="ctr"/>
          <a:lstStyle/>
          <a:p>
            <a:endParaRPr lang="en-US" altLang="en-US"/>
          </a:p>
        </p:txBody>
      </p:sp>
      <p:pic>
        <p:nvPicPr>
          <p:cNvPr id="61444" name="Picture 14" descr="arrow"/>
          <p:cNvPicPr>
            <a:picLocks noChangeAspect="1" noChangeArrowheads="1"/>
          </p:cNvPicPr>
          <p:nvPr/>
        </p:nvPicPr>
        <p:blipFill>
          <a:blip r:embed="rId4"/>
          <a:srcRect/>
          <a:stretch>
            <a:fillRect/>
          </a:stretch>
        </p:blipFill>
        <p:spPr bwMode="auto">
          <a:xfrm>
            <a:off x="254000" y="5080000"/>
            <a:ext cx="677863" cy="677863"/>
          </a:xfrm>
          <a:prstGeom prst="rect">
            <a:avLst/>
          </a:prstGeom>
          <a:noFill/>
          <a:ln w="9525">
            <a:noFill/>
            <a:miter lim="800000"/>
            <a:headEnd/>
            <a:tailEnd/>
          </a:ln>
        </p:spPr>
      </p:pic>
      <p:sp>
        <p:nvSpPr>
          <p:cNvPr id="14342" name="Rectangle 15"/>
          <p:cNvSpPr>
            <a:spLocks noChangeArrowheads="1"/>
          </p:cNvSpPr>
          <p:nvPr/>
        </p:nvSpPr>
        <p:spPr bwMode="auto">
          <a:xfrm>
            <a:off x="846138" y="5164138"/>
            <a:ext cx="2709862" cy="1524000"/>
          </a:xfrm>
          <a:prstGeom prst="rect">
            <a:avLst/>
          </a:prstGeom>
          <a:noFill/>
          <a:ln>
            <a:noFill/>
          </a:ln>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it-IT" altLang="en-US" sz="2900" dirty="0" smtClean="0">
                <a:solidFill>
                  <a:srgbClr val="766A62"/>
                </a:solidFill>
                <a:latin typeface="+mj-lt"/>
              </a:rPr>
              <a:t>Un vaccino, </a:t>
            </a:r>
          </a:p>
          <a:p>
            <a:pPr eaLnBrk="1" hangingPunct="1">
              <a:lnSpc>
                <a:spcPct val="90000"/>
              </a:lnSpc>
              <a:spcBef>
                <a:spcPct val="0"/>
              </a:spcBef>
              <a:buFontTx/>
              <a:buNone/>
              <a:defRPr/>
            </a:pPr>
            <a:r>
              <a:rPr lang="it-IT" altLang="en-US" sz="2900" dirty="0" smtClean="0">
                <a:solidFill>
                  <a:srgbClr val="766A62"/>
                </a:solidFill>
                <a:latin typeface="+mj-lt"/>
              </a:rPr>
              <a:t>una vita</a:t>
            </a:r>
            <a:endParaRPr lang="it-IT" altLang="en-US" sz="4200" dirty="0" smtClean="0">
              <a:solidFill>
                <a:schemeClr val="tx2"/>
              </a:solidFill>
              <a:latin typeface="+mj-lt"/>
            </a:endParaRPr>
          </a:p>
        </p:txBody>
      </p:sp>
      <p:pic>
        <p:nvPicPr>
          <p:cNvPr id="61446" name="Picture 7" descr="moms in line madagascar.JPG"/>
          <p:cNvPicPr>
            <a:picLocks noChangeAspect="1"/>
          </p:cNvPicPr>
          <p:nvPr/>
        </p:nvPicPr>
        <p:blipFill>
          <a:blip r:embed="rId5"/>
          <a:srcRect/>
          <a:stretch>
            <a:fillRect/>
          </a:stretch>
        </p:blipFill>
        <p:spPr bwMode="auto">
          <a:xfrm>
            <a:off x="3708400" y="909638"/>
            <a:ext cx="6451600" cy="5338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63490" name="Picture 3"/>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63491" name="Text Box 4"/>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it-IT" altLang="en-US" sz="1400">
                <a:solidFill>
                  <a:srgbClr val="766A62"/>
                </a:solidFill>
                <a:latin typeface="Arial" charset="0"/>
              </a:rPr>
              <a:t>Ci prendiamo cura degli altri. Serviamo. Otteniamo risultati. </a:t>
            </a:r>
          </a:p>
        </p:txBody>
      </p:sp>
      <p:pic>
        <p:nvPicPr>
          <p:cNvPr id="63492" name="Picture 5"/>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5366" name="Text Box 6"/>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dirty="0" smtClean="0">
                <a:solidFill>
                  <a:srgbClr val="FFFFFF"/>
                </a:solidFill>
                <a:latin typeface="+mj-lt"/>
              </a:rPr>
              <a:t>Fai una donazione, e fa' che conti!</a:t>
            </a:r>
          </a:p>
        </p:txBody>
      </p:sp>
      <p:sp>
        <p:nvSpPr>
          <p:cNvPr id="39944" name="Text Box 8"/>
          <p:cNvSpPr txBox="1">
            <a:spLocks noChangeArrowheads="1"/>
          </p:cNvSpPr>
          <p:nvPr/>
        </p:nvSpPr>
        <p:spPr bwMode="auto">
          <a:xfrm>
            <a:off x="755650" y="2047875"/>
            <a:ext cx="8439150" cy="3508375"/>
          </a:xfrm>
          <a:prstGeom prst="rect">
            <a:avLst/>
          </a:prstGeom>
          <a:noFill/>
          <a:ln w="9525">
            <a:noFill/>
            <a:miter lim="800000"/>
            <a:headEnd/>
            <a:tailEnd/>
          </a:ln>
          <a:effectLst/>
        </p:spPr>
        <p:txBody>
          <a:bodyPr lIns="0" tIns="0" rIns="0" bIns="0">
            <a:spAutoFit/>
          </a:bodyPr>
          <a:lstStyle/>
          <a:p>
            <a:pPr indent="-514350">
              <a:lnSpc>
                <a:spcPct val="95000"/>
              </a:lnSpc>
              <a:defRPr/>
            </a:pPr>
            <a:r>
              <a:rPr lang="it-IT" sz="3000" dirty="0">
                <a:latin typeface="+mj-lt"/>
              </a:rPr>
              <a:t>Se il vostro club dona US$1.000 all'Iniziativa Un vaccino, una vita, quanti fondi integrativi di pari importo verranno forniti grazie alla vostra donazione?</a:t>
            </a:r>
          </a:p>
          <a:p>
            <a:pPr marL="514350" indent="-514350">
              <a:lnSpc>
                <a:spcPct val="95000"/>
              </a:lnSpc>
              <a:defRPr/>
            </a:pPr>
            <a:endParaRPr lang="it-IT" sz="3000" dirty="0">
              <a:latin typeface="+mj-lt"/>
              <a:cs typeface="+mn-cs"/>
            </a:endParaRPr>
          </a:p>
          <a:p>
            <a:pPr marL="514350" indent="-514350">
              <a:lnSpc>
                <a:spcPct val="95000"/>
              </a:lnSpc>
              <a:buFontTx/>
              <a:buAutoNum type="alphaUcPeriod"/>
              <a:defRPr/>
            </a:pPr>
            <a:r>
              <a:rPr lang="it-IT" sz="3000" dirty="0">
                <a:latin typeface="+mj-lt"/>
              </a:rPr>
              <a:t>Nessuno</a:t>
            </a:r>
          </a:p>
          <a:p>
            <a:pPr marL="514350" indent="-514350">
              <a:lnSpc>
                <a:spcPct val="95000"/>
              </a:lnSpc>
              <a:buFontTx/>
              <a:buAutoNum type="alphaUcPeriod"/>
              <a:defRPr/>
            </a:pPr>
            <a:r>
              <a:rPr lang="it-IT" sz="3000" dirty="0">
                <a:latin typeface="+mj-lt"/>
              </a:rPr>
              <a:t>US$250</a:t>
            </a:r>
          </a:p>
          <a:p>
            <a:pPr marL="514350" indent="-514350">
              <a:lnSpc>
                <a:spcPct val="95000"/>
              </a:lnSpc>
              <a:buFontTx/>
              <a:buAutoNum type="alphaUcPeriod"/>
              <a:defRPr/>
            </a:pPr>
            <a:r>
              <a:rPr lang="it-IT" sz="3000" dirty="0">
                <a:latin typeface="+mj-lt"/>
              </a:rPr>
              <a:t>US$500</a:t>
            </a:r>
          </a:p>
          <a:p>
            <a:pPr marL="514350" indent="-514350">
              <a:lnSpc>
                <a:spcPct val="95000"/>
              </a:lnSpc>
              <a:buFontTx/>
              <a:buAutoNum type="alphaUcPeriod"/>
              <a:defRPr/>
            </a:pPr>
            <a:r>
              <a:rPr lang="it-IT" sz="3000" dirty="0">
                <a:latin typeface="+mj-lt"/>
              </a:rPr>
              <a:t>US$1.000</a:t>
            </a:r>
          </a:p>
        </p:txBody>
      </p:sp>
      <p:sp>
        <p:nvSpPr>
          <p:cNvPr id="15368"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A98AAEF-9C74-4FAE-996D-FFFF52C8E9D1}" type="slidenum">
              <a:rPr lang="en-US" altLang="en-US" sz="1400" smtClean="0"/>
              <a:pPr eaLnBrk="1" hangingPunct="1">
                <a:spcBef>
                  <a:spcPct val="0"/>
                </a:spcBef>
                <a:buFontTx/>
                <a:buNone/>
                <a:defRPr/>
              </a:pPr>
              <a:t>17</a:t>
            </a:fld>
            <a:endParaRPr lang="it-IT" altLang="en-US"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39944">
                                            <p:txEl>
                                              <p:pRg st="2" end="2"/>
                                            </p:txEl>
                                          </p:spTgt>
                                        </p:tgtEl>
                                      </p:cBhvr>
                                    </p:animEffect>
                                    <p:set>
                                      <p:cBhvr>
                                        <p:cTn id="7" dur="1" fill="hold">
                                          <p:stCondLst>
                                            <p:cond delay="499"/>
                                          </p:stCondLst>
                                        </p:cTn>
                                        <p:tgtEl>
                                          <p:spTgt spid="39944">
                                            <p:txEl>
                                              <p:pRg st="2" end="2"/>
                                            </p:txEl>
                                          </p:spTgt>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39944">
                                            <p:txEl>
                                              <p:pRg st="3" end="3"/>
                                            </p:txEl>
                                          </p:spTgt>
                                        </p:tgtEl>
                                      </p:cBhvr>
                                    </p:animEffect>
                                    <p:set>
                                      <p:cBhvr>
                                        <p:cTn id="10" dur="1" fill="hold">
                                          <p:stCondLst>
                                            <p:cond delay="499"/>
                                          </p:stCondLst>
                                        </p:cTn>
                                        <p:tgtEl>
                                          <p:spTgt spid="39944">
                                            <p:txEl>
                                              <p:pRg st="3" end="3"/>
                                            </p:txEl>
                                          </p:spTgt>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39944">
                                            <p:txEl>
                                              <p:pRg st="4" end="4"/>
                                            </p:txEl>
                                          </p:spTgt>
                                        </p:tgtEl>
                                      </p:cBhvr>
                                    </p:animEffect>
                                    <p:set>
                                      <p:cBhvr>
                                        <p:cTn id="13" dur="1" fill="hold">
                                          <p:stCondLst>
                                            <p:cond delay="499"/>
                                          </p:stCondLst>
                                        </p:cTn>
                                        <p:tgtEl>
                                          <p:spTgt spid="3994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65538" name="Picture 5"/>
          <p:cNvPicPr>
            <a:picLocks noChangeAspect="1" noChangeArrowheads="1"/>
          </p:cNvPicPr>
          <p:nvPr/>
        </p:nvPicPr>
        <p:blipFill>
          <a:blip r:embed="rId4"/>
          <a:srcRect/>
          <a:stretch>
            <a:fillRect/>
          </a:stretch>
        </p:blipFill>
        <p:spPr bwMode="auto">
          <a:xfrm>
            <a:off x="508000" y="0"/>
            <a:ext cx="9144000" cy="1576388"/>
          </a:xfrm>
          <a:prstGeom prst="rect">
            <a:avLst/>
          </a:prstGeom>
          <a:noFill/>
          <a:ln w="9525">
            <a:noFill/>
            <a:miter lim="800000"/>
            <a:headEnd/>
            <a:tailEnd/>
          </a:ln>
        </p:spPr>
      </p:pic>
      <p:sp>
        <p:nvSpPr>
          <p:cNvPr id="65539"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it-IT" altLang="en-US" sz="3300" smtClean="0">
                <a:solidFill>
                  <a:srgbClr val="FFFFFF"/>
                </a:solidFill>
              </a:rPr>
              <a:t>Come donare</a:t>
            </a:r>
          </a:p>
        </p:txBody>
      </p:sp>
      <p:pic>
        <p:nvPicPr>
          <p:cNvPr id="65540" name="Picture 6"/>
          <p:cNvPicPr>
            <a:picLocks noChangeAspect="1" noChangeArrowheads="1"/>
          </p:cNvPicPr>
          <p:nvPr/>
        </p:nvPicPr>
        <p:blipFill>
          <a:blip r:embed="rId5"/>
          <a:srcRect/>
          <a:stretch>
            <a:fillRect/>
          </a:stretch>
        </p:blipFill>
        <p:spPr bwMode="auto">
          <a:xfrm>
            <a:off x="0" y="2032000"/>
            <a:ext cx="3471863" cy="4098925"/>
          </a:xfrm>
          <a:prstGeom prst="rect">
            <a:avLst/>
          </a:prstGeom>
          <a:noFill/>
          <a:ln w="9525">
            <a:noFill/>
            <a:miter lim="800000"/>
            <a:headEnd/>
            <a:tailEnd/>
          </a:ln>
        </p:spPr>
      </p:pic>
      <p:sp>
        <p:nvSpPr>
          <p:cNvPr id="17414" name="Rectangle 2"/>
          <p:cNvSpPr>
            <a:spLocks noGrp="1" noChangeArrowheads="1"/>
          </p:cNvSpPr>
          <p:nvPr>
            <p:ph type="subTitle" idx="1"/>
          </p:nvPr>
        </p:nvSpPr>
        <p:spPr>
          <a:xfrm>
            <a:off x="355600" y="2057400"/>
            <a:ext cx="4451350" cy="4556125"/>
          </a:xfrm>
        </p:spPr>
        <p:txBody>
          <a:bodyPr lIns="0" tIns="0" rIns="0" bIns="0"/>
          <a:lstStyle/>
          <a:p>
            <a:pPr lvl="1" indent="-342900" algn="l" eaLnBrk="1" hangingPunct="1">
              <a:lnSpc>
                <a:spcPct val="95000"/>
              </a:lnSpc>
              <a:spcBef>
                <a:spcPct val="0"/>
              </a:spcBef>
              <a:buClr>
                <a:srgbClr val="000000"/>
              </a:buClr>
              <a:buFont typeface="Wingdings" pitchFamily="2" charset="2"/>
              <a:buChar char="q"/>
              <a:defRPr/>
            </a:pPr>
            <a:r>
              <a:rPr lang="it-IT" altLang="en-US" sz="2200" dirty="0" smtClean="0">
                <a:solidFill>
                  <a:srgbClr val="000000"/>
                </a:solidFill>
                <a:latin typeface="+mj-lt"/>
              </a:rPr>
              <a:t>Programmi di Riconoscimento</a:t>
            </a:r>
          </a:p>
          <a:p>
            <a:pPr lvl="2" indent="-342900" algn="l" eaLnBrk="1" hangingPunct="1">
              <a:lnSpc>
                <a:spcPct val="95000"/>
              </a:lnSpc>
              <a:spcBef>
                <a:spcPct val="0"/>
              </a:spcBef>
              <a:buClr>
                <a:srgbClr val="000000"/>
              </a:buClr>
              <a:buFont typeface="Wingdings" pitchFamily="2" charset="2"/>
              <a:buChar char="ü"/>
              <a:defRPr/>
            </a:pPr>
            <a:r>
              <a:rPr lang="it-IT" altLang="en-US" sz="1800" dirty="0" smtClean="0">
                <a:solidFill>
                  <a:srgbClr val="000000"/>
                </a:solidFill>
                <a:latin typeface="+mj-lt"/>
              </a:rPr>
              <a:t>Amici di Melvin Jones</a:t>
            </a:r>
          </a:p>
          <a:p>
            <a:pPr lvl="2" indent="-342900" algn="l" eaLnBrk="1" hangingPunct="1">
              <a:lnSpc>
                <a:spcPct val="95000"/>
              </a:lnSpc>
              <a:spcBef>
                <a:spcPct val="0"/>
              </a:spcBef>
              <a:buClr>
                <a:srgbClr val="000000"/>
              </a:buClr>
              <a:buFont typeface="Wingdings" pitchFamily="2" charset="2"/>
              <a:buChar char="ü"/>
              <a:defRPr/>
            </a:pPr>
            <a:r>
              <a:rPr lang="it-IT" altLang="en-US" sz="1800" dirty="0" smtClean="0">
                <a:solidFill>
                  <a:srgbClr val="000000"/>
                </a:solidFill>
                <a:latin typeface="+mj-lt"/>
              </a:rPr>
              <a:t>Donazioni importanti </a:t>
            </a:r>
            <a:r>
              <a:rPr lang="it-IT" altLang="en-US" sz="1400" i="1" dirty="0" smtClean="0">
                <a:solidFill>
                  <a:srgbClr val="000000"/>
                </a:solidFill>
                <a:latin typeface="+mj-lt"/>
              </a:rPr>
              <a:t>(si accettano promesse di donazioni)</a:t>
            </a:r>
            <a:endParaRPr lang="it-IT" altLang="en-US" sz="1800" i="1" dirty="0" smtClean="0">
              <a:solidFill>
                <a:srgbClr val="000000"/>
              </a:solidFill>
              <a:latin typeface="+mj-lt"/>
            </a:endParaRPr>
          </a:p>
          <a:p>
            <a:pPr lvl="1" indent="-342900" algn="l" eaLnBrk="1" hangingPunct="1">
              <a:lnSpc>
                <a:spcPct val="95000"/>
              </a:lnSpc>
              <a:spcBef>
                <a:spcPct val="0"/>
              </a:spcBef>
              <a:buClr>
                <a:srgbClr val="000000"/>
              </a:buClr>
              <a:buFont typeface="Wingdings" pitchFamily="2" charset="2"/>
              <a:buChar char="ü"/>
              <a:defRPr/>
            </a:pPr>
            <a:endParaRPr lang="it-IT" altLang="en-US" sz="2200" dirty="0" smtClean="0">
              <a:solidFill>
                <a:srgbClr val="000000"/>
              </a:solidFill>
              <a:latin typeface="+mj-lt"/>
            </a:endParaRPr>
          </a:p>
          <a:p>
            <a:pPr lvl="1" indent="-342900" algn="l" eaLnBrk="1" hangingPunct="1">
              <a:lnSpc>
                <a:spcPct val="95000"/>
              </a:lnSpc>
              <a:spcBef>
                <a:spcPct val="0"/>
              </a:spcBef>
              <a:buClr>
                <a:srgbClr val="000000"/>
              </a:buClr>
              <a:buFont typeface="Wingdings" pitchFamily="2" charset="2"/>
              <a:buChar char="q"/>
              <a:defRPr/>
            </a:pPr>
            <a:r>
              <a:rPr lang="it-IT" altLang="en-US" sz="2200" dirty="0" smtClean="0">
                <a:solidFill>
                  <a:srgbClr val="000000"/>
                </a:solidFill>
                <a:latin typeface="+mj-lt"/>
              </a:rPr>
              <a:t>Metodi di Pagamento: </a:t>
            </a:r>
          </a:p>
          <a:p>
            <a:pPr lvl="2" indent="-342900" algn="l" eaLnBrk="1" hangingPunct="1">
              <a:lnSpc>
                <a:spcPct val="95000"/>
              </a:lnSpc>
              <a:spcBef>
                <a:spcPct val="0"/>
              </a:spcBef>
              <a:buClr>
                <a:srgbClr val="000000"/>
              </a:buClr>
              <a:buFont typeface="Wingdings" pitchFamily="2" charset="2"/>
              <a:buChar char="ü"/>
              <a:defRPr/>
            </a:pPr>
            <a:r>
              <a:rPr lang="it-IT" altLang="en-US" sz="1800" dirty="0" smtClean="0">
                <a:solidFill>
                  <a:srgbClr val="000000"/>
                </a:solidFill>
                <a:latin typeface="+mj-lt"/>
              </a:rPr>
              <a:t>Carta di credito online </a:t>
            </a:r>
          </a:p>
          <a:p>
            <a:pPr lvl="2" indent="-342900" algn="l" eaLnBrk="1" hangingPunct="1">
              <a:lnSpc>
                <a:spcPct val="95000"/>
              </a:lnSpc>
              <a:spcBef>
                <a:spcPct val="0"/>
              </a:spcBef>
              <a:buClr>
                <a:srgbClr val="000000"/>
              </a:buClr>
              <a:buFont typeface="Wingdings" pitchFamily="2" charset="2"/>
              <a:buChar char="ü"/>
              <a:defRPr/>
            </a:pPr>
            <a:r>
              <a:rPr lang="it-IT" altLang="en-US" sz="1800" dirty="0" smtClean="0">
                <a:solidFill>
                  <a:srgbClr val="000000"/>
                </a:solidFill>
                <a:latin typeface="+mj-lt"/>
              </a:rPr>
              <a:t>Assegno </a:t>
            </a:r>
            <a:r>
              <a:rPr lang="it-IT" altLang="en-US" sz="1400" i="1" dirty="0" smtClean="0">
                <a:solidFill>
                  <a:srgbClr val="000000"/>
                </a:solidFill>
                <a:latin typeface="+mj-lt"/>
              </a:rPr>
              <a:t>(solo in dollari USA)</a:t>
            </a:r>
            <a:endParaRPr lang="it-IT" altLang="en-US" sz="1800" i="1" dirty="0" smtClean="0">
              <a:solidFill>
                <a:srgbClr val="000000"/>
              </a:solidFill>
              <a:latin typeface="+mj-lt"/>
            </a:endParaRPr>
          </a:p>
          <a:p>
            <a:pPr lvl="2" indent="-342900" algn="l" eaLnBrk="1" hangingPunct="1">
              <a:lnSpc>
                <a:spcPct val="95000"/>
              </a:lnSpc>
              <a:spcBef>
                <a:spcPct val="0"/>
              </a:spcBef>
              <a:buClr>
                <a:srgbClr val="000000"/>
              </a:buClr>
              <a:buFont typeface="Wingdings" pitchFamily="2" charset="2"/>
              <a:buChar char="ü"/>
              <a:defRPr/>
            </a:pPr>
            <a:r>
              <a:rPr lang="it-IT" altLang="en-US" sz="1800" dirty="0" smtClean="0">
                <a:solidFill>
                  <a:srgbClr val="000000"/>
                </a:solidFill>
                <a:latin typeface="+mj-lt"/>
              </a:rPr>
              <a:t>Bonifico bancario</a:t>
            </a:r>
          </a:p>
          <a:p>
            <a:pPr lvl="2" indent="-342900" algn="l" eaLnBrk="1" hangingPunct="1">
              <a:lnSpc>
                <a:spcPct val="95000"/>
              </a:lnSpc>
              <a:spcBef>
                <a:spcPct val="0"/>
              </a:spcBef>
              <a:buClr>
                <a:srgbClr val="000000"/>
              </a:buClr>
              <a:buFont typeface="Wingdings" pitchFamily="2" charset="2"/>
              <a:buChar char="ü"/>
              <a:defRPr/>
            </a:pPr>
            <a:r>
              <a:rPr lang="it-IT" altLang="en-US" sz="1800" dirty="0" smtClean="0">
                <a:solidFill>
                  <a:srgbClr val="000000"/>
                </a:solidFill>
                <a:latin typeface="+mj-lt"/>
              </a:rPr>
              <a:t>Deposito su conto bancario Lions locale</a:t>
            </a:r>
          </a:p>
          <a:p>
            <a:pPr lvl="1" indent="-342900" algn="l" eaLnBrk="1" hangingPunct="1">
              <a:lnSpc>
                <a:spcPct val="95000"/>
              </a:lnSpc>
              <a:spcBef>
                <a:spcPct val="0"/>
              </a:spcBef>
              <a:buClr>
                <a:srgbClr val="000000"/>
              </a:buClr>
              <a:buFont typeface="Wingdings" pitchFamily="2" charset="2"/>
              <a:buChar char="ü"/>
              <a:defRPr/>
            </a:pPr>
            <a:endParaRPr lang="it-IT" altLang="en-US" sz="2200" dirty="0" smtClean="0">
              <a:solidFill>
                <a:srgbClr val="000000"/>
              </a:solidFill>
              <a:latin typeface="+mj-lt"/>
            </a:endParaRPr>
          </a:p>
          <a:p>
            <a:pPr lvl="1" indent="-342900" algn="l" eaLnBrk="1" hangingPunct="1">
              <a:lnSpc>
                <a:spcPct val="95000"/>
              </a:lnSpc>
              <a:spcBef>
                <a:spcPct val="0"/>
              </a:spcBef>
              <a:buClr>
                <a:srgbClr val="000000"/>
              </a:buClr>
              <a:buFont typeface="Wingdings" pitchFamily="2" charset="2"/>
              <a:buChar char="q"/>
              <a:defRPr/>
            </a:pPr>
            <a:r>
              <a:rPr lang="it-IT" altLang="en-US" sz="2200" dirty="0" smtClean="0">
                <a:solidFill>
                  <a:srgbClr val="000000"/>
                </a:solidFill>
                <a:latin typeface="+mj-lt"/>
              </a:rPr>
              <a:t>Includere il Modulo MJF</a:t>
            </a:r>
          </a:p>
          <a:p>
            <a:pPr lvl="2" indent="-342900" algn="l" eaLnBrk="1" hangingPunct="1">
              <a:lnSpc>
                <a:spcPct val="95000"/>
              </a:lnSpc>
              <a:spcBef>
                <a:spcPct val="0"/>
              </a:spcBef>
              <a:buClr>
                <a:srgbClr val="000000"/>
              </a:buClr>
              <a:buFont typeface="Wingdings" pitchFamily="2" charset="2"/>
              <a:buChar char="ü"/>
              <a:defRPr/>
            </a:pPr>
            <a:r>
              <a:rPr lang="it-IT" altLang="en-US" sz="1800" dirty="0" smtClean="0">
                <a:solidFill>
                  <a:srgbClr val="000000"/>
                </a:solidFill>
                <a:latin typeface="+mj-lt"/>
              </a:rPr>
              <a:t>Contrassegnare "Morbillo" sotto </a:t>
            </a:r>
          </a:p>
          <a:p>
            <a:pPr lvl="3" indent="-342900" algn="l" eaLnBrk="1" hangingPunct="1">
              <a:lnSpc>
                <a:spcPct val="95000"/>
              </a:lnSpc>
              <a:spcBef>
                <a:spcPct val="0"/>
              </a:spcBef>
              <a:buClr>
                <a:srgbClr val="000000"/>
              </a:buClr>
              <a:defRPr/>
            </a:pPr>
            <a:r>
              <a:rPr lang="it-IT" altLang="en-US" sz="1400" dirty="0" smtClean="0">
                <a:solidFill>
                  <a:srgbClr val="000000"/>
                </a:solidFill>
                <a:latin typeface="+mj-lt"/>
              </a:rPr>
              <a:t>1. "Finalità della donazione"</a:t>
            </a:r>
          </a:p>
          <a:p>
            <a:pPr lvl="1" indent="-342900" algn="l" eaLnBrk="1" hangingPunct="1">
              <a:lnSpc>
                <a:spcPct val="95000"/>
              </a:lnSpc>
              <a:spcBef>
                <a:spcPct val="0"/>
              </a:spcBef>
              <a:buClr>
                <a:srgbClr val="000000"/>
              </a:buClr>
              <a:defRPr/>
            </a:pPr>
            <a:endParaRPr lang="it-IT" altLang="en-US" sz="2300" dirty="0" smtClean="0">
              <a:solidFill>
                <a:srgbClr val="000000"/>
              </a:solidFill>
              <a:latin typeface="+mj-lt"/>
            </a:endParaRPr>
          </a:p>
        </p:txBody>
      </p:sp>
      <p:pic>
        <p:nvPicPr>
          <p:cNvPr id="65542" name="Picture 9" descr="Web donation clip.jpg"/>
          <p:cNvPicPr>
            <a:picLocks noChangeAspect="1"/>
          </p:cNvPicPr>
          <p:nvPr/>
        </p:nvPicPr>
        <p:blipFill>
          <a:blip r:embed="rId6"/>
          <a:srcRect/>
          <a:stretch>
            <a:fillRect/>
          </a:stretch>
        </p:blipFill>
        <p:spPr bwMode="auto">
          <a:xfrm>
            <a:off x="5765800" y="1676400"/>
            <a:ext cx="2819400" cy="2844800"/>
          </a:xfrm>
          <a:prstGeom prst="rect">
            <a:avLst/>
          </a:prstGeom>
          <a:noFill/>
          <a:ln w="9525">
            <a:noFill/>
            <a:miter lim="800000"/>
            <a:headEnd/>
            <a:tailEnd/>
          </a:ln>
        </p:spPr>
      </p:pic>
      <p:cxnSp>
        <p:nvCxnSpPr>
          <p:cNvPr id="12" name="Straight Arrow Connector 11"/>
          <p:cNvCxnSpPr/>
          <p:nvPr/>
        </p:nvCxnSpPr>
        <p:spPr>
          <a:xfrm flipV="1">
            <a:off x="3708400" y="2514600"/>
            <a:ext cx="1981200" cy="1524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65544" name="Picture 18" descr="MJF form clip.jpg"/>
          <p:cNvPicPr>
            <a:picLocks noChangeAspect="1"/>
          </p:cNvPicPr>
          <p:nvPr/>
        </p:nvPicPr>
        <p:blipFill>
          <a:blip r:embed="rId7"/>
          <a:srcRect/>
          <a:stretch>
            <a:fillRect/>
          </a:stretch>
        </p:blipFill>
        <p:spPr bwMode="auto">
          <a:xfrm>
            <a:off x="5384800" y="4665663"/>
            <a:ext cx="3581400" cy="2662237"/>
          </a:xfrm>
          <a:prstGeom prst="rect">
            <a:avLst/>
          </a:prstGeom>
          <a:noFill/>
          <a:ln w="9525">
            <a:noFill/>
            <a:miter lim="800000"/>
            <a:headEnd/>
            <a:tailEnd/>
          </a:ln>
        </p:spPr>
      </p:pic>
      <p:cxnSp>
        <p:nvCxnSpPr>
          <p:cNvPr id="20" name="Straight Arrow Connector 19"/>
          <p:cNvCxnSpPr/>
          <p:nvPr/>
        </p:nvCxnSpPr>
        <p:spPr>
          <a:xfrm>
            <a:off x="3708400" y="5486400"/>
            <a:ext cx="1744663" cy="2301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419" name="Slide Number Placeholder 10"/>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1EF2CCD3-5829-49AC-94F1-51F02781FED6}" type="slidenum">
              <a:rPr lang="en-US" altLang="en-US" sz="1400" smtClean="0"/>
              <a:pPr eaLnBrk="1" hangingPunct="1">
                <a:spcBef>
                  <a:spcPct val="0"/>
                </a:spcBef>
                <a:buFontTx/>
                <a:buNone/>
                <a:defRPr/>
              </a:pPr>
              <a:t>18</a:t>
            </a:fld>
            <a:endParaRPr lang="it-IT" altLang="en-US" sz="1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8" descr="Section_YTH_Norway_001.jpg"/>
          <p:cNvPicPr>
            <a:picLocks noChangeAspect="1"/>
          </p:cNvPicPr>
          <p:nvPr/>
        </p:nvPicPr>
        <p:blipFill>
          <a:blip r:embed="rId3"/>
          <a:srcRect/>
          <a:stretch>
            <a:fillRect/>
          </a:stretch>
        </p:blipFill>
        <p:spPr bwMode="auto">
          <a:xfrm>
            <a:off x="0" y="0"/>
            <a:ext cx="10160000" cy="7620000"/>
          </a:xfrm>
          <a:prstGeom prst="rect">
            <a:avLst/>
          </a:prstGeom>
          <a:noFill/>
          <a:ln w="9525">
            <a:noFill/>
            <a:miter lim="800000"/>
            <a:headEnd/>
            <a:tailEnd/>
          </a:ln>
        </p:spPr>
      </p:pic>
      <p:sp>
        <p:nvSpPr>
          <p:cNvPr id="18435" name="Rectangle 8"/>
          <p:cNvSpPr>
            <a:spLocks noChangeArrowheads="1"/>
          </p:cNvSpPr>
          <p:nvPr/>
        </p:nvSpPr>
        <p:spPr bwMode="auto">
          <a:xfrm>
            <a:off x="338138" y="1524000"/>
            <a:ext cx="4064000" cy="3132138"/>
          </a:xfrm>
          <a:prstGeom prst="rect">
            <a:avLst/>
          </a:prstGeom>
          <a:noFill/>
          <a:ln>
            <a:noFill/>
          </a:ln>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it-IT" altLang="en-US" sz="4700" dirty="0" smtClean="0">
                <a:solidFill>
                  <a:srgbClr val="4E562B"/>
                </a:solidFill>
                <a:latin typeface="+mj-lt"/>
              </a:rPr>
              <a:t>Domande?</a:t>
            </a:r>
            <a:endParaRPr lang="it-IT" altLang="en-US" sz="4200" dirty="0" smtClean="0">
              <a:solidFill>
                <a:schemeClr val="tx2"/>
              </a:solidFill>
              <a:latin typeface="+mj-lt"/>
            </a:endParaRPr>
          </a:p>
        </p:txBody>
      </p:sp>
      <p:sp>
        <p:nvSpPr>
          <p:cNvPr id="67587" name="Rectangle 10"/>
          <p:cNvSpPr>
            <a:spLocks noChangeArrowheads="1"/>
          </p:cNvSpPr>
          <p:nvPr/>
        </p:nvSpPr>
        <p:spPr bwMode="auto">
          <a:xfrm>
            <a:off x="0" y="1524000"/>
            <a:ext cx="101600" cy="3097213"/>
          </a:xfrm>
          <a:prstGeom prst="rect">
            <a:avLst/>
          </a:prstGeom>
          <a:solidFill>
            <a:srgbClr val="7F9942"/>
          </a:solidFill>
          <a:ln w="9525">
            <a:noFill/>
            <a:miter lim="800000"/>
            <a:headEnd/>
            <a:tailEnd/>
          </a:ln>
        </p:spPr>
        <p:txBody>
          <a:bodyPr wrap="none" lIns="101599" tIns="50799" rIns="101599" bIns="50799" anchor="ctr"/>
          <a:lstStyle/>
          <a:p>
            <a:endParaRPr lang="en-US" altLang="en-US"/>
          </a:p>
        </p:txBody>
      </p:sp>
      <p:pic>
        <p:nvPicPr>
          <p:cNvPr id="67588" name="Picture 14" descr="arrow"/>
          <p:cNvPicPr>
            <a:picLocks noChangeAspect="1" noChangeArrowheads="1"/>
          </p:cNvPicPr>
          <p:nvPr/>
        </p:nvPicPr>
        <p:blipFill>
          <a:blip r:embed="rId4"/>
          <a:srcRect/>
          <a:stretch>
            <a:fillRect/>
          </a:stretch>
        </p:blipFill>
        <p:spPr bwMode="auto">
          <a:xfrm>
            <a:off x="254000" y="5080000"/>
            <a:ext cx="677863" cy="677863"/>
          </a:xfrm>
          <a:prstGeom prst="rect">
            <a:avLst/>
          </a:prstGeom>
          <a:noFill/>
          <a:ln w="9525">
            <a:noFill/>
            <a:miter lim="800000"/>
            <a:headEnd/>
            <a:tailEnd/>
          </a:ln>
        </p:spPr>
      </p:pic>
      <p:sp>
        <p:nvSpPr>
          <p:cNvPr id="18438" name="Rectangle 15"/>
          <p:cNvSpPr>
            <a:spLocks noChangeArrowheads="1"/>
          </p:cNvSpPr>
          <p:nvPr/>
        </p:nvSpPr>
        <p:spPr bwMode="auto">
          <a:xfrm>
            <a:off x="846138" y="5164138"/>
            <a:ext cx="3624262" cy="1524000"/>
          </a:xfrm>
          <a:prstGeom prst="rect">
            <a:avLst/>
          </a:prstGeom>
          <a:noFill/>
          <a:ln>
            <a:noFill/>
          </a:ln>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it-IT" altLang="en-US" sz="2900" dirty="0" smtClean="0">
                <a:solidFill>
                  <a:srgbClr val="766A62"/>
                </a:solidFill>
                <a:latin typeface="+mj-lt"/>
              </a:rPr>
              <a:t>Un vaccino, una vita</a:t>
            </a:r>
            <a:endParaRPr lang="it-IT" altLang="en-US" sz="4200" dirty="0" smtClean="0">
              <a:solidFill>
                <a:schemeClr val="tx2"/>
              </a:solidFill>
              <a:latin typeface="+mj-lt"/>
            </a:endParaRPr>
          </a:p>
        </p:txBody>
      </p:sp>
      <p:pic>
        <p:nvPicPr>
          <p:cNvPr id="67590" name="Picture 8" descr="P1000885.JPG"/>
          <p:cNvPicPr>
            <a:picLocks noChangeAspect="1"/>
          </p:cNvPicPr>
          <p:nvPr/>
        </p:nvPicPr>
        <p:blipFill>
          <a:blip r:embed="rId5"/>
          <a:srcRect/>
          <a:stretch>
            <a:fillRect/>
          </a:stretch>
        </p:blipFill>
        <p:spPr bwMode="auto">
          <a:xfrm>
            <a:off x="5003800" y="685800"/>
            <a:ext cx="4610100" cy="614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30722" name="Picture 5"/>
          <p:cNvPicPr>
            <a:picLocks noChangeAspect="1" noChangeArrowheads="1"/>
          </p:cNvPicPr>
          <p:nvPr/>
        </p:nvPicPr>
        <p:blipFill>
          <a:blip r:embed="rId4"/>
          <a:srcRect/>
          <a:stretch>
            <a:fillRect/>
          </a:stretch>
        </p:blipFill>
        <p:spPr bwMode="auto">
          <a:xfrm>
            <a:off x="6772275" y="6434138"/>
            <a:ext cx="346075" cy="255587"/>
          </a:xfrm>
          <a:prstGeom prst="rect">
            <a:avLst/>
          </a:prstGeom>
          <a:noFill/>
          <a:ln w="9525">
            <a:noFill/>
            <a:miter lim="800000"/>
            <a:headEnd/>
            <a:tailEnd/>
          </a:ln>
        </p:spPr>
      </p:pic>
      <p:pic>
        <p:nvPicPr>
          <p:cNvPr id="30723" name="Picture 6"/>
          <p:cNvPicPr>
            <a:picLocks noChangeAspect="1" noChangeArrowheads="1"/>
          </p:cNvPicPr>
          <p:nvPr/>
        </p:nvPicPr>
        <p:blipFill>
          <a:blip r:embed="rId5"/>
          <a:srcRect/>
          <a:stretch>
            <a:fillRect/>
          </a:stretch>
        </p:blipFill>
        <p:spPr bwMode="auto">
          <a:xfrm>
            <a:off x="338138" y="168275"/>
            <a:ext cx="9567862" cy="1187450"/>
          </a:xfrm>
          <a:prstGeom prst="rect">
            <a:avLst/>
          </a:prstGeom>
          <a:noFill/>
          <a:ln w="9525">
            <a:noFill/>
            <a:miter lim="800000"/>
            <a:headEnd/>
            <a:tailEnd/>
          </a:ln>
        </p:spPr>
      </p:pic>
      <p:pic>
        <p:nvPicPr>
          <p:cNvPr id="30724" name="Picture 7"/>
          <p:cNvPicPr>
            <a:picLocks noChangeAspect="1" noChangeArrowheads="1"/>
          </p:cNvPicPr>
          <p:nvPr/>
        </p:nvPicPr>
        <p:blipFill>
          <a:blip r:embed="rId6"/>
          <a:srcRect/>
          <a:stretch>
            <a:fillRect/>
          </a:stretch>
        </p:blipFill>
        <p:spPr bwMode="auto">
          <a:xfrm>
            <a:off x="338138" y="6772275"/>
            <a:ext cx="9315450" cy="509588"/>
          </a:xfrm>
          <a:prstGeom prst="rect">
            <a:avLst/>
          </a:prstGeom>
          <a:noFill/>
          <a:ln w="9525">
            <a:noFill/>
            <a:miter lim="800000"/>
            <a:headEnd/>
            <a:tailEnd/>
          </a:ln>
        </p:spPr>
      </p:pic>
      <p:pic>
        <p:nvPicPr>
          <p:cNvPr id="30725" name="Picture 8"/>
          <p:cNvPicPr>
            <a:picLocks noChangeAspect="1" noChangeArrowheads="1"/>
          </p:cNvPicPr>
          <p:nvPr/>
        </p:nvPicPr>
        <p:blipFill>
          <a:blip r:embed="rId7"/>
          <a:srcRect/>
          <a:stretch>
            <a:fillRect/>
          </a:stretch>
        </p:blipFill>
        <p:spPr bwMode="auto">
          <a:xfrm>
            <a:off x="846138" y="1692275"/>
            <a:ext cx="8551862" cy="4911725"/>
          </a:xfrm>
          <a:prstGeom prst="rect">
            <a:avLst/>
          </a:prstGeom>
          <a:noFill/>
          <a:ln w="9525">
            <a:noFill/>
            <a:miter lim="800000"/>
            <a:headEnd/>
            <a:tailEnd/>
          </a:ln>
        </p:spPr>
      </p:pic>
      <p:pic>
        <p:nvPicPr>
          <p:cNvPr id="30726" name="Picture 9"/>
          <p:cNvPicPr>
            <a:picLocks noChangeAspect="1" noChangeArrowheads="1"/>
          </p:cNvPicPr>
          <p:nvPr/>
        </p:nvPicPr>
        <p:blipFill>
          <a:blip r:embed="rId8"/>
          <a:srcRect/>
          <a:stretch>
            <a:fillRect/>
          </a:stretch>
        </p:blipFill>
        <p:spPr bwMode="auto">
          <a:xfrm>
            <a:off x="233363" y="1536700"/>
            <a:ext cx="9991725" cy="6088063"/>
          </a:xfrm>
          <a:prstGeom prst="rect">
            <a:avLst/>
          </a:prstGeom>
          <a:noFill/>
          <a:ln w="9525">
            <a:noFill/>
            <a:miter lim="800000"/>
            <a:headEnd/>
            <a:tailEnd/>
          </a:ln>
        </p:spPr>
      </p:pic>
      <p:pic>
        <p:nvPicPr>
          <p:cNvPr id="30727" name="Picture 2" descr="O:\Foundation\Communications\measles\Ghana Lions 2.jpg"/>
          <p:cNvPicPr>
            <a:picLocks noChangeAspect="1" noChangeArrowheads="1"/>
          </p:cNvPicPr>
          <p:nvPr/>
        </p:nvPicPr>
        <p:blipFill>
          <a:blip r:embed="rId9"/>
          <a:srcRect/>
          <a:stretch>
            <a:fillRect/>
          </a:stretch>
        </p:blipFill>
        <p:spPr bwMode="auto">
          <a:xfrm>
            <a:off x="219075" y="1798638"/>
            <a:ext cx="2754313" cy="2057400"/>
          </a:xfrm>
          <a:prstGeom prst="rect">
            <a:avLst/>
          </a:prstGeom>
          <a:noFill/>
          <a:ln w="9525">
            <a:noFill/>
            <a:miter lim="800000"/>
            <a:headEnd/>
            <a:tailEnd/>
          </a:ln>
        </p:spPr>
      </p:pic>
      <p:pic>
        <p:nvPicPr>
          <p:cNvPr id="30728" name="Picture 4" descr="https://scontent-b-ord.xx.fbcdn.net/hphotos-frc3/t1/430291_10150648219467492_980353692_n.jpg"/>
          <p:cNvPicPr>
            <a:picLocks noChangeAspect="1" noChangeArrowheads="1"/>
          </p:cNvPicPr>
          <p:nvPr/>
        </p:nvPicPr>
        <p:blipFill>
          <a:blip r:embed="rId10"/>
          <a:srcRect/>
          <a:stretch>
            <a:fillRect/>
          </a:stretch>
        </p:blipFill>
        <p:spPr bwMode="auto">
          <a:xfrm>
            <a:off x="6832600" y="4298950"/>
            <a:ext cx="3197225" cy="2135188"/>
          </a:xfrm>
          <a:prstGeom prst="rect">
            <a:avLst/>
          </a:prstGeom>
          <a:noFill/>
          <a:ln w="9525">
            <a:noFill/>
            <a:miter lim="800000"/>
            <a:headEnd/>
            <a:tailEnd/>
          </a:ln>
        </p:spPr>
      </p:pic>
      <p:pic>
        <p:nvPicPr>
          <p:cNvPr id="30729" name="Picture 6" descr="https://scontent-a-ord.xx.fbcdn.net/hphotos-ash2/t1/420722_10150648219652492_1662094379_n.jpg"/>
          <p:cNvPicPr>
            <a:picLocks noChangeAspect="1" noChangeArrowheads="1"/>
          </p:cNvPicPr>
          <p:nvPr/>
        </p:nvPicPr>
        <p:blipFill>
          <a:blip r:embed="rId11"/>
          <a:srcRect/>
          <a:stretch>
            <a:fillRect/>
          </a:stretch>
        </p:blipFill>
        <p:spPr bwMode="auto">
          <a:xfrm>
            <a:off x="7062788" y="1638300"/>
            <a:ext cx="2967037" cy="1981200"/>
          </a:xfrm>
          <a:prstGeom prst="rect">
            <a:avLst/>
          </a:prstGeom>
          <a:noFill/>
          <a:ln w="9525">
            <a:noFill/>
            <a:miter lim="800000"/>
            <a:headEnd/>
            <a:tailEnd/>
          </a:ln>
        </p:spPr>
      </p:pic>
      <p:pic>
        <p:nvPicPr>
          <p:cNvPr id="30730" name="Picture 8" descr="https://fbcdn-sphotos-h-a.akamaihd.net/hphotos-ak-frc3/t1/422023_10150648219712492_1038152815_n.jpg"/>
          <p:cNvPicPr>
            <a:picLocks noChangeAspect="1" noChangeArrowheads="1"/>
          </p:cNvPicPr>
          <p:nvPr/>
        </p:nvPicPr>
        <p:blipFill>
          <a:blip r:embed="rId12"/>
          <a:srcRect/>
          <a:stretch>
            <a:fillRect/>
          </a:stretch>
        </p:blipFill>
        <p:spPr bwMode="auto">
          <a:xfrm>
            <a:off x="168275" y="4298950"/>
            <a:ext cx="3387725" cy="2262188"/>
          </a:xfrm>
          <a:prstGeom prst="rect">
            <a:avLst/>
          </a:prstGeom>
          <a:noFill/>
          <a:ln w="9525">
            <a:noFill/>
            <a:miter lim="800000"/>
            <a:headEnd/>
            <a:tailEnd/>
          </a:ln>
        </p:spPr>
      </p:pic>
      <p:pic>
        <p:nvPicPr>
          <p:cNvPr id="30731" name="Picture 10" descr="SONY DSC"/>
          <p:cNvPicPr>
            <a:picLocks noChangeAspect="1" noChangeArrowheads="1"/>
          </p:cNvPicPr>
          <p:nvPr/>
        </p:nvPicPr>
        <p:blipFill>
          <a:blip r:embed="rId13"/>
          <a:srcRect/>
          <a:stretch>
            <a:fillRect/>
          </a:stretch>
        </p:blipFill>
        <p:spPr bwMode="auto">
          <a:xfrm>
            <a:off x="3314700" y="1798638"/>
            <a:ext cx="3530600" cy="2349500"/>
          </a:xfrm>
          <a:prstGeom prst="rect">
            <a:avLst/>
          </a:prstGeom>
          <a:noFill/>
          <a:ln w="9525">
            <a:noFill/>
            <a:miter lim="800000"/>
            <a:headEnd/>
            <a:tailEnd/>
          </a:ln>
        </p:spPr>
      </p:pic>
      <p:pic>
        <p:nvPicPr>
          <p:cNvPr id="30732" name="Picture 12" descr="Volontari Lions impegnati in Uganda.&#10;Foto: Benjamin Futransky"/>
          <p:cNvPicPr>
            <a:picLocks noChangeAspect="1" noChangeArrowheads="1"/>
          </p:cNvPicPr>
          <p:nvPr/>
        </p:nvPicPr>
        <p:blipFill>
          <a:blip r:embed="rId14"/>
          <a:srcRect/>
          <a:stretch>
            <a:fillRect/>
          </a:stretch>
        </p:blipFill>
        <p:spPr bwMode="auto">
          <a:xfrm>
            <a:off x="3695700" y="4313238"/>
            <a:ext cx="2852738" cy="1900237"/>
          </a:xfrm>
          <a:prstGeom prst="rect">
            <a:avLst/>
          </a:prstGeom>
          <a:noFill/>
          <a:ln w="9525">
            <a:noFill/>
            <a:miter lim="800000"/>
            <a:headEnd/>
            <a:tailEnd/>
          </a:ln>
        </p:spPr>
      </p:pic>
      <p:sp>
        <p:nvSpPr>
          <p:cNvPr id="30733" name="TextBox 2"/>
          <p:cNvSpPr txBox="1">
            <a:spLocks noChangeArrowheads="1"/>
          </p:cNvSpPr>
          <p:nvPr/>
        </p:nvSpPr>
        <p:spPr bwMode="auto">
          <a:xfrm>
            <a:off x="168275" y="377825"/>
            <a:ext cx="7772400" cy="768350"/>
          </a:xfrm>
          <a:prstGeom prst="rect">
            <a:avLst/>
          </a:prstGeom>
          <a:noFill/>
          <a:ln w="9525">
            <a:noFill/>
            <a:miter lim="800000"/>
            <a:headEnd/>
            <a:tailEnd/>
          </a:ln>
        </p:spPr>
        <p:txBody>
          <a:bodyPr>
            <a:spAutoFit/>
          </a:bodyPr>
          <a:lstStyle/>
          <a:p>
            <a:r>
              <a:rPr lang="it-IT" sz="3200">
                <a:solidFill>
                  <a:schemeClr val="bg1"/>
                </a:solidFill>
              </a:rPr>
              <a:t>Lions in Azione</a:t>
            </a:r>
            <a:endParaRPr lang="it-IT" sz="440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32770" name="Picture 5"/>
          <p:cNvPicPr>
            <a:picLocks noChangeAspect="1" noChangeArrowheads="1"/>
          </p:cNvPicPr>
          <p:nvPr/>
        </p:nvPicPr>
        <p:blipFill>
          <a:blip r:embed="rId4"/>
          <a:srcRect/>
          <a:stretch>
            <a:fillRect/>
          </a:stretch>
        </p:blipFill>
        <p:spPr bwMode="auto">
          <a:xfrm>
            <a:off x="6772275" y="6434138"/>
            <a:ext cx="346075" cy="255587"/>
          </a:xfrm>
          <a:prstGeom prst="rect">
            <a:avLst/>
          </a:prstGeom>
          <a:noFill/>
          <a:ln w="9525">
            <a:noFill/>
            <a:miter lim="800000"/>
            <a:headEnd/>
            <a:tailEnd/>
          </a:ln>
        </p:spPr>
      </p:pic>
      <p:pic>
        <p:nvPicPr>
          <p:cNvPr id="32771" name="Picture 6"/>
          <p:cNvPicPr>
            <a:picLocks noChangeAspect="1" noChangeArrowheads="1"/>
          </p:cNvPicPr>
          <p:nvPr/>
        </p:nvPicPr>
        <p:blipFill>
          <a:blip r:embed="rId5"/>
          <a:srcRect/>
          <a:stretch>
            <a:fillRect/>
          </a:stretch>
        </p:blipFill>
        <p:spPr bwMode="auto">
          <a:xfrm>
            <a:off x="338138" y="168275"/>
            <a:ext cx="9567862" cy="1187450"/>
          </a:xfrm>
          <a:prstGeom prst="rect">
            <a:avLst/>
          </a:prstGeom>
          <a:noFill/>
          <a:ln w="9525">
            <a:noFill/>
            <a:miter lim="800000"/>
            <a:headEnd/>
            <a:tailEnd/>
          </a:ln>
        </p:spPr>
      </p:pic>
      <p:sp>
        <p:nvSpPr>
          <p:cNvPr id="32772"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it-IT" altLang="en-US" sz="3200" smtClean="0">
                <a:solidFill>
                  <a:srgbClr val="FFFFFF"/>
                </a:solidFill>
              </a:rPr>
              <a:t>Il morbillo: una sfida per i Lions e per il mondo.</a:t>
            </a:r>
          </a:p>
        </p:txBody>
      </p:sp>
      <p:pic>
        <p:nvPicPr>
          <p:cNvPr id="32773" name="Picture 7"/>
          <p:cNvPicPr>
            <a:picLocks noChangeAspect="1" noChangeArrowheads="1"/>
          </p:cNvPicPr>
          <p:nvPr/>
        </p:nvPicPr>
        <p:blipFill>
          <a:blip r:embed="rId6"/>
          <a:srcRect/>
          <a:stretch>
            <a:fillRect/>
          </a:stretch>
        </p:blipFill>
        <p:spPr bwMode="auto">
          <a:xfrm>
            <a:off x="338138" y="6772275"/>
            <a:ext cx="9315450" cy="509588"/>
          </a:xfrm>
          <a:prstGeom prst="rect">
            <a:avLst/>
          </a:prstGeom>
          <a:noFill/>
          <a:ln w="9525">
            <a:noFill/>
            <a:miter lim="800000"/>
            <a:headEnd/>
            <a:tailEnd/>
          </a:ln>
        </p:spPr>
      </p:pic>
      <p:pic>
        <p:nvPicPr>
          <p:cNvPr id="32774" name="Picture 8"/>
          <p:cNvPicPr>
            <a:picLocks noChangeAspect="1" noChangeArrowheads="1"/>
          </p:cNvPicPr>
          <p:nvPr/>
        </p:nvPicPr>
        <p:blipFill>
          <a:blip r:embed="rId7"/>
          <a:srcRect/>
          <a:stretch>
            <a:fillRect/>
          </a:stretch>
        </p:blipFill>
        <p:spPr bwMode="auto">
          <a:xfrm>
            <a:off x="846138" y="1692275"/>
            <a:ext cx="8551862" cy="4911725"/>
          </a:xfrm>
          <a:prstGeom prst="rect">
            <a:avLst/>
          </a:prstGeom>
          <a:noFill/>
          <a:ln w="9525">
            <a:noFill/>
            <a:miter lim="800000"/>
            <a:headEnd/>
            <a:tailEnd/>
          </a:ln>
        </p:spPr>
      </p:pic>
      <p:pic>
        <p:nvPicPr>
          <p:cNvPr id="32775" name="Picture 9"/>
          <p:cNvPicPr>
            <a:picLocks noChangeAspect="1" noChangeArrowheads="1"/>
          </p:cNvPicPr>
          <p:nvPr/>
        </p:nvPicPr>
        <p:blipFill>
          <a:blip r:embed="rId8"/>
          <a:srcRect/>
          <a:stretch>
            <a:fillRect/>
          </a:stretch>
        </p:blipFill>
        <p:spPr bwMode="auto">
          <a:xfrm>
            <a:off x="168275" y="1531938"/>
            <a:ext cx="9991725" cy="6088062"/>
          </a:xfrm>
          <a:prstGeom prst="rect">
            <a:avLst/>
          </a:prstGeom>
          <a:noFill/>
          <a:ln w="9525">
            <a:noFill/>
            <a:miter lim="800000"/>
            <a:headEnd/>
            <a:tailEnd/>
          </a:ln>
        </p:spPr>
      </p:pic>
      <p:sp>
        <p:nvSpPr>
          <p:cNvPr id="3081" name="Text Box 10"/>
          <p:cNvSpPr txBox="1">
            <a:spLocks noChangeArrowheads="1"/>
          </p:cNvSpPr>
          <p:nvPr/>
        </p:nvSpPr>
        <p:spPr bwMode="auto">
          <a:xfrm>
            <a:off x="306388" y="1827213"/>
            <a:ext cx="5916612" cy="4327525"/>
          </a:xfrm>
          <a:prstGeom prst="rect">
            <a:avLst/>
          </a:prstGeom>
          <a:noFill/>
          <a:ln>
            <a:noFill/>
          </a:ln>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sz="2400" dirty="0" smtClean="0">
                <a:solidFill>
                  <a:srgbClr val="000000"/>
                </a:solidFill>
                <a:latin typeface="+mj-lt"/>
              </a:rPr>
              <a:t>Il morbillo stronca la vita a 335 bambini ogni giorno: oltre 122.000 l'anno. E questa tragedia è assolutamente prevenibile.</a:t>
            </a:r>
          </a:p>
          <a:p>
            <a:pPr eaLnBrk="1" hangingPunct="1">
              <a:lnSpc>
                <a:spcPct val="95000"/>
              </a:lnSpc>
              <a:spcBef>
                <a:spcPct val="0"/>
              </a:spcBef>
              <a:buFontTx/>
              <a:buNone/>
              <a:defRPr/>
            </a:pPr>
            <a:endParaRPr lang="it-IT" altLang="en-US" sz="2400" dirty="0" smtClean="0">
              <a:solidFill>
                <a:srgbClr val="000000"/>
              </a:solidFill>
              <a:latin typeface="+mj-lt"/>
            </a:endParaRPr>
          </a:p>
          <a:p>
            <a:pPr eaLnBrk="1" hangingPunct="1">
              <a:lnSpc>
                <a:spcPct val="95000"/>
              </a:lnSpc>
              <a:spcBef>
                <a:spcPct val="0"/>
              </a:spcBef>
              <a:buFontTx/>
              <a:buNone/>
              <a:defRPr/>
            </a:pPr>
            <a:r>
              <a:rPr lang="it-IT" altLang="en-US" sz="2400" dirty="0" smtClean="0">
                <a:solidFill>
                  <a:srgbClr val="000000"/>
                </a:solidFill>
                <a:latin typeface="+mj-lt"/>
              </a:rPr>
              <a:t>Come Lions, abbiamo promesso solennemente di proseguire nella lotta contro questa malattia. </a:t>
            </a:r>
          </a:p>
          <a:p>
            <a:pPr eaLnBrk="1" hangingPunct="1">
              <a:lnSpc>
                <a:spcPct val="95000"/>
              </a:lnSpc>
              <a:spcBef>
                <a:spcPct val="0"/>
              </a:spcBef>
              <a:buFontTx/>
              <a:buNone/>
              <a:defRPr/>
            </a:pPr>
            <a:endParaRPr lang="it-IT" altLang="en-US" sz="2400" dirty="0" smtClean="0">
              <a:solidFill>
                <a:srgbClr val="000000"/>
              </a:solidFill>
              <a:latin typeface="+mj-lt"/>
            </a:endParaRPr>
          </a:p>
          <a:p>
            <a:pPr eaLnBrk="1" hangingPunct="1">
              <a:lnSpc>
                <a:spcPct val="95000"/>
              </a:lnSpc>
              <a:spcBef>
                <a:spcPct val="0"/>
              </a:spcBef>
              <a:buFontTx/>
              <a:buNone/>
              <a:defRPr/>
            </a:pPr>
            <a:r>
              <a:rPr lang="it-IT" altLang="en-US" sz="2400" dirty="0" smtClean="0">
                <a:solidFill>
                  <a:srgbClr val="000000"/>
                </a:solidFill>
                <a:latin typeface="+mj-lt"/>
              </a:rPr>
              <a:t>I bambini di comunità in tutto il mondo hanno bisogno del vostro aiuto per essere protetti dal contagio del morbillo!</a:t>
            </a:r>
          </a:p>
          <a:p>
            <a:pPr eaLnBrk="1" hangingPunct="1">
              <a:lnSpc>
                <a:spcPct val="95000"/>
              </a:lnSpc>
              <a:spcBef>
                <a:spcPct val="0"/>
              </a:spcBef>
              <a:buFontTx/>
              <a:buNone/>
              <a:defRPr/>
            </a:pPr>
            <a:endParaRPr lang="it-IT" altLang="en-US" sz="2400" dirty="0" smtClean="0">
              <a:solidFill>
                <a:srgbClr val="000000"/>
              </a:solidFill>
              <a:cs typeface="+mn-cs"/>
            </a:endParaRPr>
          </a:p>
          <a:p>
            <a:pPr eaLnBrk="1" hangingPunct="1">
              <a:lnSpc>
                <a:spcPct val="95000"/>
              </a:lnSpc>
              <a:spcBef>
                <a:spcPct val="0"/>
              </a:spcBef>
              <a:buFontTx/>
              <a:buNone/>
              <a:defRPr/>
            </a:pPr>
            <a:r>
              <a:rPr lang="it-IT" dirty="0" smtClean="0"/>
              <a:t> </a:t>
            </a:r>
          </a:p>
        </p:txBody>
      </p:sp>
      <p:sp>
        <p:nvSpPr>
          <p:cNvPr id="32777" name="Rectangle 11"/>
          <p:cNvSpPr>
            <a:spLocks noChangeArrowheads="1"/>
          </p:cNvSpPr>
          <p:nvPr/>
        </p:nvSpPr>
        <p:spPr bwMode="auto">
          <a:xfrm>
            <a:off x="7061200" y="4038600"/>
            <a:ext cx="2667000" cy="2514600"/>
          </a:xfrm>
          <a:prstGeom prst="rect">
            <a:avLst/>
          </a:prstGeom>
          <a:solidFill>
            <a:schemeClr val="tx1">
              <a:alpha val="79999"/>
            </a:schemeClr>
          </a:solidFill>
          <a:ln w="9525">
            <a:noFill/>
            <a:miter lim="800000"/>
            <a:headEnd/>
            <a:tailEnd/>
          </a:ln>
        </p:spPr>
        <p:txBody>
          <a:bodyPr wrap="none" anchor="ctr"/>
          <a:lstStyle/>
          <a:p>
            <a:endParaRPr lang="en-US" altLang="en-US"/>
          </a:p>
        </p:txBody>
      </p:sp>
      <p:sp>
        <p:nvSpPr>
          <p:cNvPr id="32778" name="Rectangle 12"/>
          <p:cNvSpPr>
            <a:spLocks noChangeArrowheads="1"/>
          </p:cNvSpPr>
          <p:nvPr/>
        </p:nvSpPr>
        <p:spPr bwMode="auto">
          <a:xfrm>
            <a:off x="6969125" y="4038600"/>
            <a:ext cx="92075" cy="2514600"/>
          </a:xfrm>
          <a:prstGeom prst="rect">
            <a:avLst/>
          </a:prstGeom>
          <a:solidFill>
            <a:srgbClr val="EBB700"/>
          </a:solidFill>
          <a:ln w="9525">
            <a:noFill/>
            <a:miter lim="800000"/>
            <a:headEnd/>
            <a:tailEnd/>
          </a:ln>
        </p:spPr>
        <p:txBody>
          <a:bodyPr wrap="none" anchor="ctr"/>
          <a:lstStyle/>
          <a:p>
            <a:endParaRPr lang="en-US" altLang="en-US"/>
          </a:p>
        </p:txBody>
      </p:sp>
      <p:pic>
        <p:nvPicPr>
          <p:cNvPr id="32779" name="Picture 12" descr="measles shot nigeria compressed.jpg"/>
          <p:cNvPicPr>
            <a:picLocks noChangeAspect="1"/>
          </p:cNvPicPr>
          <p:nvPr/>
        </p:nvPicPr>
        <p:blipFill>
          <a:blip r:embed="rId9"/>
          <a:srcRect/>
          <a:stretch>
            <a:fillRect/>
          </a:stretch>
        </p:blipFill>
        <p:spPr bwMode="auto">
          <a:xfrm>
            <a:off x="7442200" y="2743200"/>
            <a:ext cx="2162175"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34818" name="Picture 5"/>
          <p:cNvPicPr>
            <a:picLocks noChangeAspect="1" noChangeArrowheads="1"/>
          </p:cNvPicPr>
          <p:nvPr/>
        </p:nvPicPr>
        <p:blipFill>
          <a:blip r:embed="rId4"/>
          <a:srcRect/>
          <a:stretch>
            <a:fillRect/>
          </a:stretch>
        </p:blipFill>
        <p:spPr bwMode="auto">
          <a:xfrm>
            <a:off x="6772275" y="6434138"/>
            <a:ext cx="346075" cy="255587"/>
          </a:xfrm>
          <a:prstGeom prst="rect">
            <a:avLst/>
          </a:prstGeom>
          <a:noFill/>
          <a:ln w="9525">
            <a:noFill/>
            <a:miter lim="800000"/>
            <a:headEnd/>
            <a:tailEnd/>
          </a:ln>
        </p:spPr>
      </p:pic>
      <p:pic>
        <p:nvPicPr>
          <p:cNvPr id="34819" name="Picture 6"/>
          <p:cNvPicPr>
            <a:picLocks noChangeAspect="1" noChangeArrowheads="1"/>
          </p:cNvPicPr>
          <p:nvPr/>
        </p:nvPicPr>
        <p:blipFill>
          <a:blip r:embed="rId5"/>
          <a:srcRect/>
          <a:stretch>
            <a:fillRect/>
          </a:stretch>
        </p:blipFill>
        <p:spPr bwMode="auto">
          <a:xfrm>
            <a:off x="338138" y="168275"/>
            <a:ext cx="9567862" cy="1187450"/>
          </a:xfrm>
          <a:prstGeom prst="rect">
            <a:avLst/>
          </a:prstGeom>
          <a:noFill/>
          <a:ln w="9525">
            <a:noFill/>
            <a:miter lim="800000"/>
            <a:headEnd/>
            <a:tailEnd/>
          </a:ln>
        </p:spPr>
      </p:pic>
      <p:sp>
        <p:nvSpPr>
          <p:cNvPr id="34820"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it-IT" altLang="en-US" sz="3200" smtClean="0">
                <a:solidFill>
                  <a:srgbClr val="FFFFFF"/>
                </a:solidFill>
              </a:rPr>
              <a:t>Cos'è il morbillo?</a:t>
            </a:r>
          </a:p>
        </p:txBody>
      </p:sp>
      <p:pic>
        <p:nvPicPr>
          <p:cNvPr id="34821" name="Picture 7"/>
          <p:cNvPicPr>
            <a:picLocks noChangeAspect="1" noChangeArrowheads="1"/>
          </p:cNvPicPr>
          <p:nvPr/>
        </p:nvPicPr>
        <p:blipFill>
          <a:blip r:embed="rId6"/>
          <a:srcRect/>
          <a:stretch>
            <a:fillRect/>
          </a:stretch>
        </p:blipFill>
        <p:spPr bwMode="auto">
          <a:xfrm>
            <a:off x="338138" y="6772275"/>
            <a:ext cx="9315450" cy="509588"/>
          </a:xfrm>
          <a:prstGeom prst="rect">
            <a:avLst/>
          </a:prstGeom>
          <a:noFill/>
          <a:ln w="9525">
            <a:noFill/>
            <a:miter lim="800000"/>
            <a:headEnd/>
            <a:tailEnd/>
          </a:ln>
        </p:spPr>
      </p:pic>
      <p:pic>
        <p:nvPicPr>
          <p:cNvPr id="34822" name="Picture 8"/>
          <p:cNvPicPr>
            <a:picLocks noChangeAspect="1" noChangeArrowheads="1"/>
          </p:cNvPicPr>
          <p:nvPr/>
        </p:nvPicPr>
        <p:blipFill>
          <a:blip r:embed="rId7"/>
          <a:srcRect/>
          <a:stretch>
            <a:fillRect/>
          </a:stretch>
        </p:blipFill>
        <p:spPr bwMode="auto">
          <a:xfrm>
            <a:off x="846138" y="1692275"/>
            <a:ext cx="8551862" cy="4911725"/>
          </a:xfrm>
          <a:prstGeom prst="rect">
            <a:avLst/>
          </a:prstGeom>
          <a:noFill/>
          <a:ln w="9525">
            <a:noFill/>
            <a:miter lim="800000"/>
            <a:headEnd/>
            <a:tailEnd/>
          </a:ln>
        </p:spPr>
      </p:pic>
      <p:pic>
        <p:nvPicPr>
          <p:cNvPr id="34823" name="Picture 9"/>
          <p:cNvPicPr>
            <a:picLocks noChangeAspect="1" noChangeArrowheads="1"/>
          </p:cNvPicPr>
          <p:nvPr/>
        </p:nvPicPr>
        <p:blipFill>
          <a:blip r:embed="rId8"/>
          <a:srcRect/>
          <a:stretch>
            <a:fillRect/>
          </a:stretch>
        </p:blipFill>
        <p:spPr bwMode="auto">
          <a:xfrm>
            <a:off x="-1778000" y="762000"/>
            <a:ext cx="9991725" cy="6088063"/>
          </a:xfrm>
          <a:prstGeom prst="rect">
            <a:avLst/>
          </a:prstGeom>
          <a:noFill/>
          <a:ln w="9525">
            <a:noFill/>
            <a:miter lim="800000"/>
            <a:headEnd/>
            <a:tailEnd/>
          </a:ln>
        </p:spPr>
      </p:pic>
      <p:sp>
        <p:nvSpPr>
          <p:cNvPr id="4105" name="Text Box 10"/>
          <p:cNvSpPr txBox="1">
            <a:spLocks noChangeArrowheads="1"/>
          </p:cNvSpPr>
          <p:nvPr/>
        </p:nvSpPr>
        <p:spPr bwMode="auto">
          <a:xfrm>
            <a:off x="306388" y="1827213"/>
            <a:ext cx="9117012" cy="3656012"/>
          </a:xfrm>
          <a:prstGeom prst="rect">
            <a:avLst/>
          </a:prstGeom>
          <a:noFill/>
          <a:ln>
            <a:noFill/>
          </a:ln>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indent="-34290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sz="4000" dirty="0" smtClean="0">
                <a:solidFill>
                  <a:srgbClr val="000000"/>
                </a:solidFill>
                <a:latin typeface="+mj-lt"/>
              </a:rPr>
              <a:t>Il morbillo è...</a:t>
            </a:r>
          </a:p>
          <a:p>
            <a:pPr eaLnBrk="1" hangingPunct="1">
              <a:lnSpc>
                <a:spcPct val="95000"/>
              </a:lnSpc>
              <a:spcBef>
                <a:spcPct val="0"/>
              </a:spcBef>
              <a:buFontTx/>
              <a:buNone/>
              <a:defRPr/>
            </a:pPr>
            <a:endParaRPr lang="it-IT" altLang="en-US" sz="2400" dirty="0" smtClean="0">
              <a:solidFill>
                <a:srgbClr val="000000"/>
              </a:solidFill>
              <a:latin typeface="+mj-lt"/>
            </a:endParaRPr>
          </a:p>
          <a:p>
            <a:pPr lvl="1" eaLnBrk="1" hangingPunct="1">
              <a:lnSpc>
                <a:spcPct val="95000"/>
              </a:lnSpc>
              <a:spcBef>
                <a:spcPct val="0"/>
              </a:spcBef>
              <a:spcAft>
                <a:spcPts val="1200"/>
              </a:spcAft>
              <a:buClr>
                <a:srgbClr val="000000"/>
              </a:buClr>
              <a:buFont typeface="Arial" charset="0"/>
              <a:buChar char="•"/>
              <a:defRPr/>
            </a:pPr>
            <a:r>
              <a:rPr lang="it-IT" altLang="en-US" sz="2400" dirty="0" smtClean="0">
                <a:solidFill>
                  <a:srgbClr val="000000"/>
                </a:solidFill>
                <a:latin typeface="+mj-lt"/>
              </a:rPr>
              <a:t>Una delle cinque principali cause di morti prevenibili al mondo</a:t>
            </a:r>
          </a:p>
          <a:p>
            <a:pPr lvl="1" eaLnBrk="1" hangingPunct="1">
              <a:lnSpc>
                <a:spcPct val="95000"/>
              </a:lnSpc>
              <a:spcBef>
                <a:spcPct val="0"/>
              </a:spcBef>
              <a:spcAft>
                <a:spcPts val="1200"/>
              </a:spcAft>
              <a:buClr>
                <a:srgbClr val="000000"/>
              </a:buClr>
              <a:buFont typeface="Arial" charset="0"/>
              <a:buChar char="•"/>
              <a:defRPr/>
            </a:pPr>
            <a:r>
              <a:rPr lang="it-IT" altLang="en-US" sz="2400" dirty="0" smtClean="0">
                <a:solidFill>
                  <a:srgbClr val="000000"/>
                </a:solidFill>
                <a:latin typeface="+mj-lt"/>
              </a:rPr>
              <a:t>Facile da prevenire: il vaccino costa meno di 1 dollaro </a:t>
            </a:r>
          </a:p>
          <a:p>
            <a:pPr lvl="1" eaLnBrk="1" hangingPunct="1">
              <a:lnSpc>
                <a:spcPct val="95000"/>
              </a:lnSpc>
              <a:spcBef>
                <a:spcPct val="0"/>
              </a:spcBef>
              <a:spcAft>
                <a:spcPts val="1200"/>
              </a:spcAft>
              <a:buClr>
                <a:srgbClr val="000000"/>
              </a:buClr>
              <a:buFont typeface="Arial" charset="0"/>
              <a:buChar char="•"/>
              <a:defRPr/>
            </a:pPr>
            <a:r>
              <a:rPr lang="it-IT" altLang="en-US" sz="2400" dirty="0" smtClean="0">
                <a:solidFill>
                  <a:srgbClr val="000000"/>
                </a:solidFill>
                <a:latin typeface="+mj-lt"/>
              </a:rPr>
              <a:t>Presente in ogni parte del mondo </a:t>
            </a:r>
          </a:p>
          <a:p>
            <a:pPr lvl="1" eaLnBrk="1" hangingPunct="1">
              <a:lnSpc>
                <a:spcPct val="95000"/>
              </a:lnSpc>
              <a:spcBef>
                <a:spcPct val="0"/>
              </a:spcBef>
              <a:spcAft>
                <a:spcPts val="1200"/>
              </a:spcAft>
              <a:buClr>
                <a:srgbClr val="000000"/>
              </a:buClr>
              <a:buFont typeface="Arial" charset="0"/>
              <a:buChar char="•"/>
              <a:defRPr/>
            </a:pPr>
            <a:r>
              <a:rPr lang="it-IT" altLang="en-US" sz="2400" dirty="0" smtClean="0">
                <a:solidFill>
                  <a:srgbClr val="000000"/>
                </a:solidFill>
                <a:latin typeface="+mj-lt"/>
              </a:rPr>
              <a:t>Una delle malattie più contagiose</a:t>
            </a:r>
          </a:p>
          <a:p>
            <a:pPr eaLnBrk="1" hangingPunct="1">
              <a:lnSpc>
                <a:spcPct val="95000"/>
              </a:lnSpc>
              <a:spcBef>
                <a:spcPct val="0"/>
              </a:spcBef>
              <a:buFontTx/>
              <a:buNone/>
              <a:defRPr/>
            </a:pPr>
            <a:endParaRPr lang="it-IT" altLang="en-US" sz="2400" dirty="0" smtClean="0">
              <a:solidFill>
                <a:srgbClr val="000000"/>
              </a:solidFill>
              <a:cs typeface="+mn-cs"/>
            </a:endParaRPr>
          </a:p>
          <a:p>
            <a:pPr eaLnBrk="1" hangingPunct="1">
              <a:lnSpc>
                <a:spcPct val="95000"/>
              </a:lnSpc>
              <a:spcBef>
                <a:spcPct val="0"/>
              </a:spcBef>
              <a:buFontTx/>
              <a:buNone/>
              <a:defRPr/>
            </a:pPr>
            <a:r>
              <a:rPr lang="it-IT" dirty="0" smtClean="0"/>
              <a:t> </a:t>
            </a:r>
          </a:p>
        </p:txBody>
      </p:sp>
      <p:pic>
        <p:nvPicPr>
          <p:cNvPr id="34825" name="Picture 10" descr="O:\Public Relations &amp; Communications\Common\Photos\LCIF\measles\Nepal children showing off shots.JPG"/>
          <p:cNvPicPr>
            <a:picLocks noChangeAspect="1" noChangeArrowheads="1"/>
          </p:cNvPicPr>
          <p:nvPr/>
        </p:nvPicPr>
        <p:blipFill>
          <a:blip r:embed="rId9"/>
          <a:srcRect/>
          <a:stretch>
            <a:fillRect/>
          </a:stretch>
        </p:blipFill>
        <p:spPr bwMode="auto">
          <a:xfrm>
            <a:off x="5835650" y="4043363"/>
            <a:ext cx="3784600" cy="251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36866" name="Picture 3"/>
          <p:cNvPicPr>
            <a:picLocks noChangeAspect="1" noChangeArrowheads="1"/>
          </p:cNvPicPr>
          <p:nvPr/>
        </p:nvPicPr>
        <p:blipFill>
          <a:blip r:embed="rId4"/>
          <a:srcRect/>
          <a:stretch>
            <a:fillRect/>
          </a:stretch>
        </p:blipFill>
        <p:spPr bwMode="auto">
          <a:xfrm>
            <a:off x="6772275" y="6434138"/>
            <a:ext cx="346075" cy="255587"/>
          </a:xfrm>
          <a:prstGeom prst="rect">
            <a:avLst/>
          </a:prstGeom>
          <a:noFill/>
          <a:ln w="9525">
            <a:noFill/>
            <a:miter lim="800000"/>
            <a:headEnd/>
            <a:tailEnd/>
          </a:ln>
        </p:spPr>
      </p:pic>
      <p:pic>
        <p:nvPicPr>
          <p:cNvPr id="36867" name="Picture 4"/>
          <p:cNvPicPr>
            <a:picLocks noChangeAspect="1" noChangeArrowheads="1"/>
          </p:cNvPicPr>
          <p:nvPr/>
        </p:nvPicPr>
        <p:blipFill>
          <a:blip r:embed="rId5"/>
          <a:srcRect/>
          <a:stretch>
            <a:fillRect/>
          </a:stretch>
        </p:blipFill>
        <p:spPr bwMode="auto">
          <a:xfrm>
            <a:off x="338138" y="168275"/>
            <a:ext cx="9567862" cy="1187450"/>
          </a:xfrm>
          <a:prstGeom prst="rect">
            <a:avLst/>
          </a:prstGeom>
          <a:noFill/>
          <a:ln w="9525">
            <a:noFill/>
            <a:miter lim="800000"/>
            <a:headEnd/>
            <a:tailEnd/>
          </a:ln>
        </p:spPr>
      </p:pic>
      <p:sp>
        <p:nvSpPr>
          <p:cNvPr id="36868"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it-IT" altLang="en-US" sz="3200" smtClean="0">
                <a:solidFill>
                  <a:schemeClr val="bg1"/>
                </a:solidFill>
              </a:rPr>
              <a:t>Una nuova sfida</a:t>
            </a:r>
            <a:endParaRPr lang="it-IT" altLang="en-US" sz="3200" smtClean="0">
              <a:solidFill>
                <a:srgbClr val="FFFFFF"/>
              </a:solidFill>
              <a:latin typeface="Arial" charset="0"/>
            </a:endParaRPr>
          </a:p>
        </p:txBody>
      </p:sp>
      <p:pic>
        <p:nvPicPr>
          <p:cNvPr id="36869" name="Picture 7"/>
          <p:cNvPicPr>
            <a:picLocks noChangeAspect="1" noChangeArrowheads="1"/>
          </p:cNvPicPr>
          <p:nvPr/>
        </p:nvPicPr>
        <p:blipFill>
          <a:blip r:embed="rId6"/>
          <a:srcRect/>
          <a:stretch>
            <a:fillRect/>
          </a:stretch>
        </p:blipFill>
        <p:spPr bwMode="auto">
          <a:xfrm>
            <a:off x="1550988" y="1692275"/>
            <a:ext cx="8551862" cy="4911725"/>
          </a:xfrm>
          <a:prstGeom prst="rect">
            <a:avLst/>
          </a:prstGeom>
          <a:noFill/>
          <a:ln w="9525">
            <a:noFill/>
            <a:miter lim="800000"/>
            <a:headEnd/>
            <a:tailEnd/>
          </a:ln>
        </p:spPr>
      </p:pic>
      <p:sp>
        <p:nvSpPr>
          <p:cNvPr id="36870" name="TextBox 1"/>
          <p:cNvSpPr txBox="1">
            <a:spLocks noChangeArrowheads="1"/>
          </p:cNvSpPr>
          <p:nvPr/>
        </p:nvSpPr>
        <p:spPr bwMode="auto">
          <a:xfrm>
            <a:off x="338138" y="2057400"/>
            <a:ext cx="9144000" cy="1570038"/>
          </a:xfrm>
          <a:prstGeom prst="rect">
            <a:avLst/>
          </a:prstGeom>
          <a:noFill/>
          <a:ln w="9525">
            <a:noFill/>
            <a:miter lim="800000"/>
            <a:headEnd/>
            <a:tailEnd/>
          </a:ln>
        </p:spPr>
        <p:txBody>
          <a:bodyPr>
            <a:spAutoFit/>
          </a:bodyPr>
          <a:lstStyle/>
          <a:p>
            <a:pPr marL="342900" indent="-342900">
              <a:buFontTx/>
              <a:buChar char="•"/>
            </a:pPr>
            <a:r>
              <a:rPr lang="it-IT" altLang="en-US"/>
              <a:t>Nuova partnership con la GAVI Alliance </a:t>
            </a:r>
          </a:p>
          <a:p>
            <a:pPr marL="342900" indent="-342900">
              <a:buFontTx/>
              <a:buChar char="•"/>
            </a:pPr>
            <a:r>
              <a:rPr lang="it-IT" altLang="en-US"/>
              <a:t>US$30 milioni entro il 2017</a:t>
            </a:r>
          </a:p>
          <a:p>
            <a:pPr marL="342900" indent="-342900">
              <a:buFontTx/>
              <a:buChar char="•"/>
            </a:pPr>
            <a:r>
              <a:rPr lang="it-IT" altLang="en-US"/>
              <a:t>Contributo di 1:1 grazie al Fondo integrativo GAVI</a:t>
            </a:r>
          </a:p>
          <a:p>
            <a:pPr marL="342900" indent="-342900">
              <a:buFontTx/>
              <a:buChar char="•"/>
            </a:pPr>
            <a:r>
              <a:rPr lang="it-IT" altLang="en-US"/>
              <a:t>Prosecuzione degli sforzi Lions per scrivere la storia del morbillo</a:t>
            </a:r>
          </a:p>
        </p:txBody>
      </p:sp>
      <p:sp>
        <p:nvSpPr>
          <p:cNvPr id="14" name="Plus 13"/>
          <p:cNvSpPr/>
          <p:nvPr/>
        </p:nvSpPr>
        <p:spPr bwMode="auto">
          <a:xfrm>
            <a:off x="3022600" y="4859338"/>
            <a:ext cx="963613" cy="865187"/>
          </a:xfrm>
          <a:prstGeom prst="mathPlus">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charset="0"/>
              <a:ea typeface="ＭＳ Ｐゴシック" charset="-128"/>
              <a:cs typeface="+mn-cs"/>
            </a:endParaRPr>
          </a:p>
        </p:txBody>
      </p:sp>
      <p:pic>
        <p:nvPicPr>
          <p:cNvPr id="15" name="Picture 14"/>
          <p:cNvPicPr>
            <a:picLocks noChangeAspect="1"/>
          </p:cNvPicPr>
          <p:nvPr/>
        </p:nvPicPr>
        <p:blipFill rotWithShape="1">
          <a:blip r:embed="rId7"/>
          <a:srcRect t="35417" b="29166"/>
          <a:stretch/>
        </p:blipFill>
        <p:spPr bwMode="auto">
          <a:xfrm>
            <a:off x="3951288" y="4406900"/>
            <a:ext cx="1720850" cy="609600"/>
          </a:xfrm>
          <a:prstGeom prst="rect">
            <a:avLst/>
          </a:prstGeom>
          <a:effectLst>
            <a:outerShdw blurRad="152400" dist="317500" dir="5400000" sx="90000" sy="-19000" rotWithShape="0">
              <a:prstClr val="black">
                <a:alpha val="15000"/>
              </a:prstClr>
            </a:outerShdw>
          </a:effectLst>
        </p:spPr>
      </p:pic>
      <p:pic>
        <p:nvPicPr>
          <p:cNvPr id="36873" name="Picture 10" descr="UKAIDlogo.jpg"/>
          <p:cNvPicPr>
            <a:picLocks noChangeAspect="1"/>
          </p:cNvPicPr>
          <p:nvPr/>
        </p:nvPicPr>
        <p:blipFill>
          <a:blip r:embed="rId8"/>
          <a:srcRect/>
          <a:stretch>
            <a:fillRect/>
          </a:stretch>
        </p:blipFill>
        <p:spPr bwMode="auto">
          <a:xfrm>
            <a:off x="4081463" y="5016500"/>
            <a:ext cx="1447800" cy="1536700"/>
          </a:xfrm>
          <a:prstGeom prst="rect">
            <a:avLst/>
          </a:prstGeom>
          <a:noFill/>
          <a:ln w="9525">
            <a:noFill/>
            <a:miter lim="800000"/>
            <a:headEnd/>
            <a:tailEnd/>
          </a:ln>
        </p:spPr>
      </p:pic>
      <p:sp>
        <p:nvSpPr>
          <p:cNvPr id="17" name="Equal 16"/>
          <p:cNvSpPr/>
          <p:nvPr/>
        </p:nvSpPr>
        <p:spPr bwMode="auto">
          <a:xfrm>
            <a:off x="5537200" y="4899025"/>
            <a:ext cx="1104900" cy="754063"/>
          </a:xfrm>
          <a:prstGeom prst="mathEqual">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FF"/>
              </a:solidFill>
              <a:latin typeface="Arial" charset="0"/>
              <a:ea typeface="ＭＳ Ｐゴシック" charset="-128"/>
              <a:cs typeface="+mn-cs"/>
            </a:endParaRPr>
          </a:p>
        </p:txBody>
      </p:sp>
      <p:sp>
        <p:nvSpPr>
          <p:cNvPr id="36875" name="Rectangle 2"/>
          <p:cNvSpPr>
            <a:spLocks noChangeArrowheads="1"/>
          </p:cNvSpPr>
          <p:nvPr/>
        </p:nvSpPr>
        <p:spPr bwMode="auto">
          <a:xfrm>
            <a:off x="6421438" y="4630738"/>
            <a:ext cx="3732212" cy="1323975"/>
          </a:xfrm>
          <a:prstGeom prst="rect">
            <a:avLst/>
          </a:prstGeom>
          <a:noFill/>
          <a:ln w="9525">
            <a:noFill/>
            <a:miter lim="800000"/>
            <a:headEnd/>
            <a:tailEnd/>
          </a:ln>
        </p:spPr>
        <p:txBody>
          <a:bodyPr wrap="none">
            <a:spAutoFit/>
          </a:bodyPr>
          <a:lstStyle/>
          <a:p>
            <a:pPr eaLnBrk="0" hangingPunct="0"/>
            <a:r>
              <a:rPr lang="it-IT" altLang="en-US" sz="8000">
                <a:solidFill>
                  <a:srgbClr val="333399"/>
                </a:solidFill>
                <a:latin typeface="Berlin Sans FB" pitchFamily="34" charset="0"/>
              </a:rPr>
              <a:t>US$60M</a:t>
            </a:r>
          </a:p>
        </p:txBody>
      </p:sp>
      <p:sp>
        <p:nvSpPr>
          <p:cNvPr id="3" name="Left Bracket 2"/>
          <p:cNvSpPr/>
          <p:nvPr/>
        </p:nvSpPr>
        <p:spPr>
          <a:xfrm rot="16200000">
            <a:off x="4610100" y="5414963"/>
            <a:ext cx="415925" cy="2133600"/>
          </a:xfrm>
          <a:prstGeom prst="leftBracket">
            <a:avLst/>
          </a:prstGeom>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s-ES"/>
          </a:p>
        </p:txBody>
      </p:sp>
      <p:sp>
        <p:nvSpPr>
          <p:cNvPr id="4" name="TextBox 3"/>
          <p:cNvSpPr txBox="1"/>
          <p:nvPr/>
        </p:nvSpPr>
        <p:spPr>
          <a:xfrm>
            <a:off x="3765550" y="6800850"/>
            <a:ext cx="2273300" cy="276225"/>
          </a:xfrm>
          <a:prstGeom prst="rect">
            <a:avLst/>
          </a:prstGeom>
          <a:noFill/>
        </p:spPr>
        <p:txBody>
          <a:bodyPr>
            <a:spAutoFit/>
          </a:bodyPr>
          <a:lstStyle/>
          <a:p>
            <a:pPr>
              <a:defRPr/>
            </a:pPr>
            <a:r>
              <a:rPr lang="it-IT" sz="1200" dirty="0">
                <a:solidFill>
                  <a:schemeClr val="accent2">
                    <a:lumMod val="75000"/>
                  </a:schemeClr>
                </a:solidFill>
                <a:latin typeface="Berlin Sans FB Demi" pitchFamily="34" charset="0"/>
              </a:rPr>
              <a:t>I partner del Fondo integrativo GAVI </a:t>
            </a:r>
          </a:p>
        </p:txBody>
      </p:sp>
      <p:pic>
        <p:nvPicPr>
          <p:cNvPr id="36878" name="Picture 17" descr="O:\Foundation\LCIF Development\Logos\New LCIF Logos - 2010\LCIF_2c_Horiz_Small.gif"/>
          <p:cNvPicPr>
            <a:picLocks noChangeAspect="1" noChangeArrowheads="1"/>
          </p:cNvPicPr>
          <p:nvPr/>
        </p:nvPicPr>
        <p:blipFill>
          <a:blip r:embed="rId9"/>
          <a:srcRect/>
          <a:stretch>
            <a:fillRect/>
          </a:stretch>
        </p:blipFill>
        <p:spPr bwMode="auto">
          <a:xfrm>
            <a:off x="139700" y="4979988"/>
            <a:ext cx="2822575" cy="823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38914"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38915"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it-IT" altLang="en-US" sz="1400">
                <a:solidFill>
                  <a:srgbClr val="766A62"/>
                </a:solidFill>
                <a:latin typeface="Arial" charset="0"/>
              </a:rPr>
              <a:t>Ci prendiamo cura degli altri. Serviamo. Otteniamo risultati. </a:t>
            </a:r>
          </a:p>
        </p:txBody>
      </p:sp>
      <p:pic>
        <p:nvPicPr>
          <p:cNvPr id="38916"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6150" name="Text Box 8"/>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dirty="0" smtClean="0">
                <a:solidFill>
                  <a:srgbClr val="FFFFFF"/>
                </a:solidFill>
                <a:latin typeface="+mj-lt"/>
              </a:rPr>
              <a:t>GAVI Alliance </a:t>
            </a:r>
          </a:p>
        </p:txBody>
      </p:sp>
      <p:sp>
        <p:nvSpPr>
          <p:cNvPr id="38918" name="TextBox 1"/>
          <p:cNvSpPr txBox="1">
            <a:spLocks noChangeArrowheads="1"/>
          </p:cNvSpPr>
          <p:nvPr/>
        </p:nvSpPr>
        <p:spPr bwMode="auto">
          <a:xfrm>
            <a:off x="660400" y="1981200"/>
            <a:ext cx="8153400" cy="1938338"/>
          </a:xfrm>
          <a:prstGeom prst="rect">
            <a:avLst/>
          </a:prstGeom>
          <a:noFill/>
          <a:ln w="9525">
            <a:noFill/>
            <a:miter lim="800000"/>
            <a:headEnd/>
            <a:tailEnd/>
          </a:ln>
        </p:spPr>
        <p:txBody>
          <a:bodyPr>
            <a:spAutoFit/>
          </a:bodyPr>
          <a:lstStyle/>
          <a:p>
            <a:pPr marL="342900" indent="-342900">
              <a:buFontTx/>
              <a:buChar char="•"/>
            </a:pPr>
            <a:r>
              <a:rPr lang="it-IT" altLang="en-US"/>
              <a:t>Alleanza Globale per i Vaccini e le Immunizzazioni (GAVI) </a:t>
            </a:r>
          </a:p>
          <a:p>
            <a:pPr marL="342900" indent="-342900">
              <a:buFontTx/>
              <a:buChar char="•"/>
            </a:pPr>
            <a:r>
              <a:rPr lang="it-IT" altLang="en-US"/>
              <a:t>Missione: salvare la vita dei bambini e proteggere la salute delle persone aumentando l'accesso ai vaccini nei paesi più poveri al mondo </a:t>
            </a:r>
          </a:p>
          <a:p>
            <a:pPr marL="342900" indent="-342900">
              <a:buFontTx/>
              <a:buChar char="•"/>
            </a:pPr>
            <a:r>
              <a:rPr lang="it-IT" altLang="en-US"/>
              <a:t>440 milioni di bambini vaccinati</a:t>
            </a:r>
          </a:p>
        </p:txBody>
      </p:sp>
      <p:pic>
        <p:nvPicPr>
          <p:cNvPr id="38919" name="Picture 13"/>
          <p:cNvPicPr>
            <a:picLocks noChangeAspect="1" noChangeArrowheads="1"/>
          </p:cNvPicPr>
          <p:nvPr/>
        </p:nvPicPr>
        <p:blipFill>
          <a:blip r:embed="rId6"/>
          <a:srcRect/>
          <a:stretch>
            <a:fillRect/>
          </a:stretch>
        </p:blipFill>
        <p:spPr bwMode="auto">
          <a:xfrm>
            <a:off x="584200" y="4419600"/>
            <a:ext cx="3363913" cy="1447800"/>
          </a:xfrm>
          <a:prstGeom prst="rect">
            <a:avLst/>
          </a:prstGeom>
          <a:noFill/>
          <a:ln w="9525">
            <a:noFill/>
            <a:miter lim="800000"/>
            <a:headEnd/>
            <a:tailEnd/>
          </a:ln>
        </p:spPr>
      </p:pic>
      <p:pic>
        <p:nvPicPr>
          <p:cNvPr id="38920" name="Picture 3" descr="O:\Foundation\Division\Photos\Measles\2012 Measles and Rubella Activities\Nepal Feb 2012 (phase 1)\Nepal MR Campaign Phase I Feb-March 2012\IMG_4915.JPG"/>
          <p:cNvPicPr>
            <a:picLocks noChangeAspect="1" noChangeArrowheads="1"/>
          </p:cNvPicPr>
          <p:nvPr/>
        </p:nvPicPr>
        <p:blipFill>
          <a:blip r:embed="rId7"/>
          <a:srcRect/>
          <a:stretch>
            <a:fillRect/>
          </a:stretch>
        </p:blipFill>
        <p:spPr bwMode="auto">
          <a:xfrm>
            <a:off x="6719888" y="3581400"/>
            <a:ext cx="268605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40962" name="Picture 3"/>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40963" name="Text Box 4"/>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it-IT" altLang="en-US" sz="1400">
                <a:solidFill>
                  <a:srgbClr val="766A62"/>
                </a:solidFill>
                <a:latin typeface="Arial" charset="0"/>
              </a:rPr>
              <a:t>Ci prendiamo cura degli altri. Serviamo. Otteniamo risultati. </a:t>
            </a:r>
          </a:p>
        </p:txBody>
      </p:sp>
      <p:pic>
        <p:nvPicPr>
          <p:cNvPr id="40964" name="Picture 5"/>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7174" name="Text Box 6"/>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dirty="0" smtClean="0">
                <a:solidFill>
                  <a:srgbClr val="FFFFFF"/>
                </a:solidFill>
                <a:latin typeface="+mj-lt"/>
              </a:rPr>
              <a:t>Perché occuparsi del morbillo?</a:t>
            </a:r>
          </a:p>
        </p:txBody>
      </p:sp>
      <p:sp>
        <p:nvSpPr>
          <p:cNvPr id="39944" name="Text Box 8"/>
          <p:cNvSpPr txBox="1">
            <a:spLocks noChangeArrowheads="1"/>
          </p:cNvSpPr>
          <p:nvPr/>
        </p:nvSpPr>
        <p:spPr bwMode="auto">
          <a:xfrm>
            <a:off x="660400" y="1676400"/>
            <a:ext cx="9067800" cy="2632075"/>
          </a:xfrm>
          <a:prstGeom prst="rect">
            <a:avLst/>
          </a:prstGeom>
          <a:noFill/>
          <a:ln w="9525">
            <a:noFill/>
            <a:miter lim="800000"/>
            <a:headEnd/>
            <a:tailEnd/>
          </a:ln>
          <a:effectLst/>
        </p:spPr>
        <p:txBody>
          <a:bodyPr lIns="0" tIns="0" rIns="0" bIns="0">
            <a:spAutoFit/>
          </a:bodyPr>
          <a:lstStyle/>
          <a:p>
            <a:pPr marL="0" lvl="1">
              <a:lnSpc>
                <a:spcPct val="95000"/>
              </a:lnSpc>
              <a:defRPr/>
            </a:pPr>
            <a:r>
              <a:rPr lang="it-IT" sz="3000" dirty="0">
                <a:latin typeface="+mj-lt"/>
              </a:rPr>
              <a:t>Quali zone del mondo sono attualmente interessate dal morbillo?</a:t>
            </a:r>
          </a:p>
          <a:p>
            <a:pPr marL="514350" lvl="1" indent="-514350">
              <a:lnSpc>
                <a:spcPct val="95000"/>
              </a:lnSpc>
              <a:defRPr/>
            </a:pPr>
            <a:endParaRPr lang="it-IT" sz="3000" dirty="0">
              <a:latin typeface="+mj-lt"/>
              <a:cs typeface="+mn-cs"/>
            </a:endParaRPr>
          </a:p>
          <a:p>
            <a:pPr marL="971550" lvl="2" indent="-514350">
              <a:lnSpc>
                <a:spcPct val="95000"/>
              </a:lnSpc>
              <a:buFontTx/>
              <a:buAutoNum type="alphaUcPeriod"/>
              <a:defRPr/>
            </a:pPr>
            <a:r>
              <a:rPr lang="it-IT" sz="3000" dirty="0">
                <a:latin typeface="+mj-lt"/>
              </a:rPr>
              <a:t>Paesi in via di sviluppo </a:t>
            </a:r>
          </a:p>
          <a:p>
            <a:pPr marL="971550" lvl="2" indent="-514350">
              <a:lnSpc>
                <a:spcPct val="95000"/>
              </a:lnSpc>
              <a:buFontTx/>
              <a:buAutoNum type="alphaUcPeriod"/>
              <a:defRPr/>
            </a:pPr>
            <a:r>
              <a:rPr lang="it-IT" sz="3000" dirty="0">
                <a:latin typeface="+mj-lt"/>
              </a:rPr>
              <a:t>Africa </a:t>
            </a:r>
          </a:p>
          <a:p>
            <a:pPr marL="971550" lvl="2" indent="-514350">
              <a:lnSpc>
                <a:spcPct val="95000"/>
              </a:lnSpc>
              <a:buFontTx/>
              <a:buAutoNum type="alphaUcPeriod"/>
              <a:defRPr/>
            </a:pPr>
            <a:r>
              <a:rPr lang="it-IT" sz="3000" dirty="0">
                <a:latin typeface="+mj-lt"/>
              </a:rPr>
              <a:t>Africa, Asia ed Europa</a:t>
            </a:r>
          </a:p>
          <a:p>
            <a:pPr marL="971550" lvl="2" indent="-514350">
              <a:lnSpc>
                <a:spcPct val="95000"/>
              </a:lnSpc>
              <a:buFontTx/>
              <a:buAutoNum type="alphaUcPeriod"/>
              <a:defRPr/>
            </a:pPr>
            <a:r>
              <a:rPr lang="it-IT" sz="3000" dirty="0">
                <a:latin typeface="+mj-lt"/>
              </a:rPr>
              <a:t>Ogni parte del mondo è interessata dal morbillo</a:t>
            </a:r>
            <a:endParaRPr lang="it-IT" sz="5400" b="1" dirty="0">
              <a:latin typeface="+mj-lt"/>
              <a:cs typeface="+mn-cs"/>
            </a:endParaRPr>
          </a:p>
        </p:txBody>
      </p:sp>
      <p:sp>
        <p:nvSpPr>
          <p:cNvPr id="717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F7B96CF1-B4DA-4E88-AB4C-D15B7B19CB55}" type="slidenum">
              <a:rPr lang="en-US" altLang="en-US" sz="1400" smtClean="0"/>
              <a:pPr eaLnBrk="1" hangingPunct="1">
                <a:spcBef>
                  <a:spcPct val="0"/>
                </a:spcBef>
                <a:buFontTx/>
                <a:buNone/>
                <a:defRPr/>
              </a:pPr>
              <a:t>7</a:t>
            </a:fld>
            <a:endParaRPr lang="it-IT" altLang="en-US" sz="1400" smtClean="0"/>
          </a:p>
        </p:txBody>
      </p:sp>
      <p:pic>
        <p:nvPicPr>
          <p:cNvPr id="40968" name="Picture 2" descr="O:\Foundation\Division\Photos\Measles\2014 Measles and Reubella Activities\Bangladesh 2014\1656046_1381561542107363_1996257442_n.jpg"/>
          <p:cNvPicPr>
            <a:picLocks noChangeAspect="1" noChangeArrowheads="1"/>
          </p:cNvPicPr>
          <p:nvPr/>
        </p:nvPicPr>
        <p:blipFill>
          <a:blip r:embed="rId6"/>
          <a:srcRect/>
          <a:stretch>
            <a:fillRect/>
          </a:stretch>
        </p:blipFill>
        <p:spPr bwMode="auto">
          <a:xfrm>
            <a:off x="5232400" y="4724400"/>
            <a:ext cx="3894138" cy="2592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43010" name="Picture 3"/>
          <p:cNvPicPr>
            <a:picLocks noChangeAspect="1" noChangeArrowheads="1"/>
          </p:cNvPicPr>
          <p:nvPr/>
        </p:nvPicPr>
        <p:blipFill>
          <a:blip r:embed="rId4"/>
          <a:srcRect/>
          <a:stretch>
            <a:fillRect/>
          </a:stretch>
        </p:blipFill>
        <p:spPr bwMode="auto">
          <a:xfrm>
            <a:off x="6772275" y="6434138"/>
            <a:ext cx="346075" cy="255587"/>
          </a:xfrm>
          <a:prstGeom prst="rect">
            <a:avLst/>
          </a:prstGeom>
          <a:noFill/>
          <a:ln w="9525">
            <a:noFill/>
            <a:miter lim="800000"/>
            <a:headEnd/>
            <a:tailEnd/>
          </a:ln>
        </p:spPr>
      </p:pic>
      <p:pic>
        <p:nvPicPr>
          <p:cNvPr id="43011" name="Picture 4"/>
          <p:cNvPicPr>
            <a:picLocks noChangeAspect="1" noChangeArrowheads="1"/>
          </p:cNvPicPr>
          <p:nvPr/>
        </p:nvPicPr>
        <p:blipFill>
          <a:blip r:embed="rId5"/>
          <a:srcRect/>
          <a:stretch>
            <a:fillRect/>
          </a:stretch>
        </p:blipFill>
        <p:spPr bwMode="auto">
          <a:xfrm>
            <a:off x="338138" y="168275"/>
            <a:ext cx="9567862" cy="1187450"/>
          </a:xfrm>
          <a:prstGeom prst="rect">
            <a:avLst/>
          </a:prstGeom>
          <a:noFill/>
          <a:ln w="9525">
            <a:noFill/>
            <a:miter lim="800000"/>
            <a:headEnd/>
            <a:tailEnd/>
          </a:ln>
        </p:spPr>
      </p:pic>
      <p:sp>
        <p:nvSpPr>
          <p:cNvPr id="43012"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it-IT" altLang="en-US" sz="3200" smtClean="0">
                <a:solidFill>
                  <a:srgbClr val="FFFFFF"/>
                </a:solidFill>
              </a:rPr>
              <a:t>Le sfide attuali</a:t>
            </a:r>
          </a:p>
        </p:txBody>
      </p:sp>
      <p:pic>
        <p:nvPicPr>
          <p:cNvPr id="43013" name="Picture 6"/>
          <p:cNvPicPr>
            <a:picLocks noChangeAspect="1" noChangeArrowheads="1"/>
          </p:cNvPicPr>
          <p:nvPr/>
        </p:nvPicPr>
        <p:blipFill>
          <a:blip r:embed="rId6"/>
          <a:srcRect/>
          <a:stretch>
            <a:fillRect/>
          </a:stretch>
        </p:blipFill>
        <p:spPr bwMode="auto">
          <a:xfrm>
            <a:off x="338138" y="6772275"/>
            <a:ext cx="9315450" cy="509588"/>
          </a:xfrm>
          <a:prstGeom prst="rect">
            <a:avLst/>
          </a:prstGeom>
          <a:noFill/>
          <a:ln w="9525">
            <a:noFill/>
            <a:miter lim="800000"/>
            <a:headEnd/>
            <a:tailEnd/>
          </a:ln>
        </p:spPr>
      </p:pic>
      <p:sp>
        <p:nvSpPr>
          <p:cNvPr id="8199" name="Text Box 8"/>
          <p:cNvSpPr txBox="1">
            <a:spLocks noChangeArrowheads="1"/>
          </p:cNvSpPr>
          <p:nvPr/>
        </p:nvSpPr>
        <p:spPr bwMode="auto">
          <a:xfrm>
            <a:off x="304800" y="1905000"/>
            <a:ext cx="9271000" cy="701675"/>
          </a:xfrm>
          <a:prstGeom prst="rect">
            <a:avLst/>
          </a:prstGeom>
          <a:noFill/>
          <a:ln>
            <a:noFill/>
          </a:ln>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sz="2400" dirty="0" smtClean="0">
                <a:solidFill>
                  <a:srgbClr val="000000"/>
                </a:solidFill>
                <a:latin typeface="+mj-lt"/>
              </a:rPr>
              <a:t>D. Il morbillo interessa ogni parte del mondo</a:t>
            </a:r>
          </a:p>
          <a:p>
            <a:pPr eaLnBrk="1" hangingPunct="1">
              <a:lnSpc>
                <a:spcPct val="95000"/>
              </a:lnSpc>
              <a:spcBef>
                <a:spcPct val="0"/>
              </a:spcBef>
              <a:buFontTx/>
              <a:buNone/>
              <a:defRPr/>
            </a:pPr>
            <a:endParaRPr lang="it-IT" altLang="en-US" sz="2400" dirty="0" smtClean="0">
              <a:solidFill>
                <a:srgbClr val="000000"/>
              </a:solidFill>
              <a:latin typeface="Arial" charset="0"/>
              <a:cs typeface="+mn-cs"/>
            </a:endParaRPr>
          </a:p>
        </p:txBody>
      </p:sp>
      <p:pic>
        <p:nvPicPr>
          <p:cNvPr id="43015" name="Picture 9"/>
          <p:cNvPicPr>
            <a:picLocks noChangeAspect="1" noChangeArrowheads="1"/>
          </p:cNvPicPr>
          <p:nvPr/>
        </p:nvPicPr>
        <p:blipFill>
          <a:blip r:embed="rId7"/>
          <a:srcRect/>
          <a:stretch>
            <a:fillRect/>
          </a:stretch>
        </p:blipFill>
        <p:spPr bwMode="auto">
          <a:xfrm>
            <a:off x="592138" y="5502275"/>
            <a:ext cx="1609725" cy="923925"/>
          </a:xfrm>
          <a:prstGeom prst="rect">
            <a:avLst/>
          </a:prstGeom>
          <a:noFill/>
          <a:ln w="9525">
            <a:noFill/>
            <a:miter lim="800000"/>
            <a:headEnd/>
            <a:tailEnd/>
          </a:ln>
        </p:spPr>
      </p:pic>
      <p:sp>
        <p:nvSpPr>
          <p:cNvPr id="43016" name="TextBox 9"/>
          <p:cNvSpPr txBox="1">
            <a:spLocks noChangeArrowheads="1"/>
          </p:cNvSpPr>
          <p:nvPr/>
        </p:nvSpPr>
        <p:spPr bwMode="auto">
          <a:xfrm>
            <a:off x="431800" y="6781800"/>
            <a:ext cx="9296400" cy="338138"/>
          </a:xfrm>
          <a:prstGeom prst="rect">
            <a:avLst/>
          </a:prstGeom>
          <a:noFill/>
          <a:ln w="9525">
            <a:noFill/>
            <a:miter lim="800000"/>
            <a:headEnd/>
            <a:tailEnd/>
          </a:ln>
        </p:spPr>
        <p:txBody>
          <a:bodyPr>
            <a:spAutoFit/>
          </a:bodyPr>
          <a:lstStyle/>
          <a:p>
            <a:pPr algn="r"/>
            <a:r>
              <a:rPr lang="it-IT" altLang="en-US" sz="1600">
                <a:latin typeface="Arial" charset="0"/>
              </a:rPr>
              <a:t>Focolai epidemici del 2013</a:t>
            </a:r>
          </a:p>
        </p:txBody>
      </p:sp>
      <p:pic>
        <p:nvPicPr>
          <p:cNvPr id="43017" name="Picture 11"/>
          <p:cNvPicPr>
            <a:picLocks noChangeAspect="1" noChangeArrowheads="1"/>
          </p:cNvPicPr>
          <p:nvPr/>
        </p:nvPicPr>
        <p:blipFill>
          <a:blip r:embed="rId8"/>
          <a:srcRect/>
          <a:stretch>
            <a:fillRect/>
          </a:stretch>
        </p:blipFill>
        <p:spPr bwMode="auto">
          <a:xfrm>
            <a:off x="1397000" y="2754313"/>
            <a:ext cx="7045325" cy="3798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45058" name="Picture 3"/>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45059" name="Text Box 4"/>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it-IT" altLang="en-US" sz="1400">
                <a:solidFill>
                  <a:srgbClr val="766A62"/>
                </a:solidFill>
                <a:latin typeface="Arial" charset="0"/>
              </a:rPr>
              <a:t>Ci prendiamo cura degli altri. Serviamo. Otteniamo risultati. </a:t>
            </a:r>
          </a:p>
        </p:txBody>
      </p:sp>
      <p:pic>
        <p:nvPicPr>
          <p:cNvPr id="45060" name="Picture 5"/>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9222" name="Text Box 6"/>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it-IT" altLang="en-US" dirty="0" smtClean="0">
                <a:solidFill>
                  <a:srgbClr val="FFFFFF"/>
                </a:solidFill>
                <a:latin typeface="+mj-lt"/>
              </a:rPr>
              <a:t>Perché occuparsi del morbillo?</a:t>
            </a:r>
          </a:p>
        </p:txBody>
      </p:sp>
      <p:sp>
        <p:nvSpPr>
          <p:cNvPr id="39944" name="Text Box 8"/>
          <p:cNvSpPr txBox="1">
            <a:spLocks noChangeArrowheads="1"/>
          </p:cNvSpPr>
          <p:nvPr/>
        </p:nvSpPr>
        <p:spPr bwMode="auto">
          <a:xfrm>
            <a:off x="679450" y="1971675"/>
            <a:ext cx="8591550" cy="3948113"/>
          </a:xfrm>
          <a:prstGeom prst="rect">
            <a:avLst/>
          </a:prstGeom>
          <a:noFill/>
          <a:ln w="9525">
            <a:noFill/>
            <a:miter lim="800000"/>
            <a:headEnd/>
            <a:tailEnd/>
          </a:ln>
          <a:effectLst/>
        </p:spPr>
        <p:txBody>
          <a:bodyPr lIns="0" tIns="0" rIns="0" bIns="0">
            <a:spAutoFit/>
          </a:bodyPr>
          <a:lstStyle/>
          <a:p>
            <a:pPr>
              <a:lnSpc>
                <a:spcPct val="95000"/>
              </a:lnSpc>
              <a:defRPr/>
            </a:pPr>
            <a:r>
              <a:rPr lang="it-IT" sz="3000" dirty="0">
                <a:latin typeface="+mj-lt"/>
              </a:rPr>
              <a:t>Quali di questi gravi effetti collaterali possono verificarsi in seguito ad un'infezione di morbillo e possono portare a complicazioni sanitarie per la vita o alla morte nei bambini?</a:t>
            </a:r>
          </a:p>
          <a:p>
            <a:pPr marL="514350" indent="-514350">
              <a:lnSpc>
                <a:spcPct val="95000"/>
              </a:lnSpc>
              <a:defRPr/>
            </a:pPr>
            <a:endParaRPr lang="it-IT" sz="3000" dirty="0">
              <a:latin typeface="+mj-lt"/>
              <a:cs typeface="+mn-cs"/>
            </a:endParaRPr>
          </a:p>
          <a:p>
            <a:pPr marL="971550" lvl="1" indent="-514350">
              <a:lnSpc>
                <a:spcPct val="95000"/>
              </a:lnSpc>
              <a:buFontTx/>
              <a:buAutoNum type="alphaUcPeriod"/>
              <a:defRPr/>
            </a:pPr>
            <a:r>
              <a:rPr lang="it-IT" sz="3000" dirty="0">
                <a:latin typeface="+mj-lt"/>
              </a:rPr>
              <a:t>Cecità dovuta a lesioni alla cornea</a:t>
            </a:r>
          </a:p>
          <a:p>
            <a:pPr marL="971550" lvl="1" indent="-514350">
              <a:lnSpc>
                <a:spcPct val="95000"/>
              </a:lnSpc>
              <a:buFontTx/>
              <a:buAutoNum type="alphaUcPeriod"/>
              <a:defRPr/>
            </a:pPr>
            <a:r>
              <a:rPr lang="it-IT" sz="3000" dirty="0">
                <a:latin typeface="+mj-lt"/>
              </a:rPr>
              <a:t>Encefalite</a:t>
            </a:r>
          </a:p>
          <a:p>
            <a:pPr marL="971550" lvl="1" indent="-514350">
              <a:lnSpc>
                <a:spcPct val="95000"/>
              </a:lnSpc>
              <a:buFontTx/>
              <a:buAutoNum type="alphaUcPeriod"/>
              <a:defRPr/>
            </a:pPr>
            <a:r>
              <a:rPr lang="it-IT" sz="3000" dirty="0">
                <a:latin typeface="+mj-lt"/>
              </a:rPr>
              <a:t>Polmonite</a:t>
            </a:r>
          </a:p>
          <a:p>
            <a:pPr marL="971550" lvl="1" indent="-514350">
              <a:lnSpc>
                <a:spcPct val="95000"/>
              </a:lnSpc>
              <a:buFontTx/>
              <a:buAutoNum type="alphaUcPeriod"/>
              <a:defRPr/>
            </a:pPr>
            <a:r>
              <a:rPr lang="it-IT" sz="3000" dirty="0">
                <a:latin typeface="+mj-lt"/>
              </a:rPr>
              <a:t>Diarrea grave</a:t>
            </a:r>
          </a:p>
          <a:p>
            <a:pPr marL="971550" lvl="1" indent="-514350">
              <a:lnSpc>
                <a:spcPct val="95000"/>
              </a:lnSpc>
              <a:buFontTx/>
              <a:buAutoNum type="alphaUcPeriod"/>
              <a:defRPr/>
            </a:pPr>
            <a:r>
              <a:rPr lang="it-IT" sz="3000" dirty="0">
                <a:latin typeface="+mj-lt"/>
              </a:rPr>
              <a:t>Tutte le risposte sopra menzionate</a:t>
            </a:r>
          </a:p>
        </p:txBody>
      </p:sp>
      <p:sp>
        <p:nvSpPr>
          <p:cNvPr id="9224"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26E4A98B-8F89-4548-B23F-74876530FDDB}" type="slidenum">
              <a:rPr lang="en-US" altLang="en-US" sz="1400" smtClean="0"/>
              <a:pPr eaLnBrk="1" hangingPunct="1">
                <a:spcBef>
                  <a:spcPct val="0"/>
                </a:spcBef>
                <a:buFontTx/>
                <a:buNone/>
                <a:defRPr/>
              </a:pPr>
              <a:t>9</a:t>
            </a:fld>
            <a:endParaRPr lang="it-IT" altLang="en-US" sz="1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2711</Words>
  <Application>Microsoft Office PowerPoint</Application>
  <PresentationFormat>Custom</PresentationFormat>
  <Paragraphs>225</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Default Design</vt:lpstr>
      <vt:lpstr>Slide 1 Plain</vt:lpstr>
      <vt:lpstr>PowerPoint Presentation</vt:lpstr>
      <vt:lpstr>PowerPoint Presentation</vt:lpstr>
      <vt:lpstr>Il morbillo: una sfida per i Lions e per il mondo.</vt:lpstr>
      <vt:lpstr>Cos'è il morbillo?</vt:lpstr>
      <vt:lpstr>Una nuova sfida</vt:lpstr>
      <vt:lpstr>PowerPoint Presentation</vt:lpstr>
      <vt:lpstr>PowerPoint Presentation</vt:lpstr>
      <vt:lpstr>Le sfide attuali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Come donare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Bianchi, Cynthia</cp:lastModifiedBy>
  <cp:revision>1775</cp:revision>
  <dcterms:created xsi:type="dcterms:W3CDTF">2004-05-06T09:28:21Z</dcterms:created>
  <dcterms:modified xsi:type="dcterms:W3CDTF">2014-04-01T14:21:02Z</dcterms:modified>
</cp:coreProperties>
</file>