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94" r:id="rId3"/>
    <p:sldId id="295" r:id="rId4"/>
    <p:sldId id="303" r:id="rId5"/>
    <p:sldId id="296" r:id="rId6"/>
    <p:sldId id="298" r:id="rId7"/>
    <p:sldId id="299" r:id="rId8"/>
    <p:sldId id="304" r:id="rId9"/>
    <p:sldId id="300" r:id="rId10"/>
    <p:sldId id="301" r:id="rId11"/>
    <p:sldId id="302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nadette Lane" initials="BL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81215" autoAdjust="0"/>
  </p:normalViewPr>
  <p:slideViewPr>
    <p:cSldViewPr>
      <p:cViewPr>
        <p:scale>
          <a:sx n="60" d="100"/>
          <a:sy n="60" d="100"/>
        </p:scale>
        <p:origin x="-2030" y="-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5" d="100"/>
          <a:sy n="85" d="100"/>
        </p:scale>
        <p:origin x="-1444" y="-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image" Target="../media/image19.gif"/><Relationship Id="rId4" Type="http://schemas.openxmlformats.org/officeDocument/2006/relationships/image" Target="../media/image22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image" Target="../media/image19.gif"/><Relationship Id="rId4" Type="http://schemas.openxmlformats.org/officeDocument/2006/relationships/image" Target="../media/image2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52566E-93B1-4839-8156-E82577832907}" type="doc">
      <dgm:prSet loTypeId="urn:microsoft.com/office/officeart/2005/8/layout/vList4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3C51D29-F083-466F-A3D3-4A69DE7D35AA}">
      <dgm:prSet phldrT="[Text]" custT="1"/>
      <dgm:spPr/>
      <dgm:t>
        <a:bodyPr/>
        <a:lstStyle/>
        <a:p>
          <a:r>
            <a:rPr lang="ko-KR" sz="2800" dirty="0" smtClean="0">
              <a:latin typeface="Gulim" panose="020B0600000101010101" pitchFamily="34" charset="-127"/>
              <a:ea typeface="Gulim" panose="020B0600000101010101" pitchFamily="34" charset="-127"/>
            </a:rPr>
            <a:t>모토 </a:t>
          </a:r>
          <a:r>
            <a:rPr lang="en-US" sz="2800" dirty="0" smtClean="0">
              <a:latin typeface="Gulim" panose="020B0600000101010101" pitchFamily="34" charset="-127"/>
              <a:ea typeface="Gulim" panose="020B0600000101010101" pitchFamily="34" charset="-127"/>
            </a:rPr>
            <a:t>"</a:t>
          </a:r>
          <a:r>
            <a:rPr lang="ko-KR" sz="2800" dirty="0" smtClean="0">
              <a:latin typeface="Gulim" panose="020B0600000101010101" pitchFamily="34" charset="-127"/>
              <a:ea typeface="Gulim" panose="020B0600000101010101" pitchFamily="34" charset="-127"/>
            </a:rPr>
            <a:t>우리는 봉사한다</a:t>
          </a:r>
          <a:r>
            <a:rPr lang="en-US" sz="2800" dirty="0" smtClean="0">
              <a:latin typeface="Gulim" panose="020B0600000101010101" pitchFamily="34" charset="-127"/>
              <a:ea typeface="Gulim" panose="020B0600000101010101" pitchFamily="34" charset="-127"/>
            </a:rPr>
            <a:t>"</a:t>
          </a:r>
          <a:r>
            <a:rPr lang="ko-KR" sz="2800" dirty="0" smtClean="0">
              <a:latin typeface="Gulim" panose="020B0600000101010101" pitchFamily="34" charset="-127"/>
              <a:ea typeface="Gulim" panose="020B0600000101010101" pitchFamily="34" charset="-127"/>
            </a:rPr>
            <a:t>를 채택</a:t>
          </a:r>
        </a:p>
      </dgm:t>
    </dgm:pt>
    <dgm:pt modelId="{EAB746D9-D6AD-4132-AA8D-CE268F321607}" type="parTrans" cxnId="{A3CC532C-4D47-4AEE-96CF-8782AD40F621}">
      <dgm:prSet/>
      <dgm:spPr/>
      <dgm:t>
        <a:bodyPr/>
        <a:lstStyle/>
        <a:p>
          <a:endParaRPr lang="en-US"/>
        </a:p>
      </dgm:t>
    </dgm:pt>
    <dgm:pt modelId="{99364FDF-4E87-4FA5-A827-B9B607A921C2}" type="sibTrans" cxnId="{A3CC532C-4D47-4AEE-96CF-8782AD40F621}">
      <dgm:prSet/>
      <dgm:spPr/>
      <dgm:t>
        <a:bodyPr/>
        <a:lstStyle/>
        <a:p>
          <a:endParaRPr lang="en-US" dirty="0"/>
        </a:p>
      </dgm:t>
    </dgm:pt>
    <dgm:pt modelId="{7536F606-ED25-4E94-87C6-7BC181680A36}">
      <dgm:prSet phldrT="[Text]" custT="1"/>
      <dgm:spPr/>
      <dgm:t>
        <a:bodyPr/>
        <a:lstStyle/>
        <a:p>
          <a:r>
            <a:rPr lang="ko-KR" sz="2800" dirty="0" smtClean="0">
              <a:latin typeface="Gulim" panose="020B0600000101010101" pitchFamily="34" charset="-127"/>
              <a:ea typeface="Gulim" panose="020B0600000101010101" pitchFamily="34" charset="-127"/>
            </a:rPr>
            <a:t>첫 번째 레오클럽 결성</a:t>
          </a:r>
          <a:endParaRPr lang="ko-KR" sz="2800" dirty="0">
            <a:latin typeface="Gulim" panose="020B0600000101010101" pitchFamily="34" charset="-127"/>
            <a:ea typeface="Gulim" panose="020B0600000101010101" pitchFamily="34" charset="-127"/>
          </a:endParaRPr>
        </a:p>
      </dgm:t>
    </dgm:pt>
    <dgm:pt modelId="{2A0DA4BC-FC11-4E97-982B-103172E9FDC8}" type="parTrans" cxnId="{EACEAA4E-E2B0-47DA-A9E7-69E4202CF2E2}">
      <dgm:prSet/>
      <dgm:spPr/>
      <dgm:t>
        <a:bodyPr/>
        <a:lstStyle/>
        <a:p>
          <a:endParaRPr lang="en-US"/>
        </a:p>
      </dgm:t>
    </dgm:pt>
    <dgm:pt modelId="{0408F477-9F7D-4B54-8954-DAE4E3F548EF}" type="sibTrans" cxnId="{EACEAA4E-E2B0-47DA-A9E7-69E4202CF2E2}">
      <dgm:prSet/>
      <dgm:spPr/>
      <dgm:t>
        <a:bodyPr/>
        <a:lstStyle/>
        <a:p>
          <a:endParaRPr lang="en-US" dirty="0"/>
        </a:p>
      </dgm:t>
    </dgm:pt>
    <dgm:pt modelId="{FCBFD353-9693-4974-ACDA-25ED32FBB4AD}">
      <dgm:prSet phldrT="[Text]" custT="1"/>
      <dgm:spPr/>
      <dgm:t>
        <a:bodyPr/>
        <a:lstStyle/>
        <a:p>
          <a:r>
            <a:rPr lang="ko-KR" sz="2800" dirty="0" smtClean="0">
              <a:latin typeface="Gulim" panose="020B0600000101010101" pitchFamily="34" charset="-127"/>
              <a:ea typeface="Gulim" panose="020B0600000101010101" pitchFamily="34" charset="-127"/>
            </a:rPr>
            <a:t>국제재단 창설</a:t>
          </a:r>
          <a:endParaRPr lang="ko-KR" sz="2800" dirty="0">
            <a:latin typeface="Gulim" panose="020B0600000101010101" pitchFamily="34" charset="-127"/>
            <a:ea typeface="Gulim" panose="020B0600000101010101" pitchFamily="34" charset="-127"/>
          </a:endParaRPr>
        </a:p>
      </dgm:t>
    </dgm:pt>
    <dgm:pt modelId="{36BB6E9E-140D-42A3-8480-50A88DFA397A}" type="parTrans" cxnId="{400CE233-166D-4F95-8949-C0D64D0575A4}">
      <dgm:prSet/>
      <dgm:spPr/>
      <dgm:t>
        <a:bodyPr/>
        <a:lstStyle/>
        <a:p>
          <a:endParaRPr lang="en-US"/>
        </a:p>
      </dgm:t>
    </dgm:pt>
    <dgm:pt modelId="{2367E91E-68B1-4142-A3B0-17CC72B42B3B}" type="sibTrans" cxnId="{400CE233-166D-4F95-8949-C0D64D0575A4}">
      <dgm:prSet/>
      <dgm:spPr/>
      <dgm:t>
        <a:bodyPr/>
        <a:lstStyle/>
        <a:p>
          <a:endParaRPr lang="en-US" dirty="0"/>
        </a:p>
      </dgm:t>
    </dgm:pt>
    <dgm:pt modelId="{A521541B-601D-44BB-9D14-BD17375D9126}">
      <dgm:prSet custT="1"/>
      <dgm:spPr/>
      <dgm:t>
        <a:bodyPr/>
        <a:lstStyle/>
        <a:p>
          <a:r>
            <a:rPr lang="ko-KR" sz="2800" dirty="0" smtClean="0">
              <a:latin typeface="Gulim" panose="020B0600000101010101" pitchFamily="34" charset="-127"/>
              <a:ea typeface="Gulim" panose="020B0600000101010101" pitchFamily="34" charset="-127"/>
            </a:rPr>
            <a:t>여성에게 회원자격 부여</a:t>
          </a:r>
          <a:endParaRPr lang="ko-KR" sz="2800" dirty="0">
            <a:latin typeface="Gulim" panose="020B0600000101010101" pitchFamily="34" charset="-127"/>
            <a:ea typeface="Gulim" panose="020B0600000101010101" pitchFamily="34" charset="-127"/>
          </a:endParaRPr>
        </a:p>
      </dgm:t>
    </dgm:pt>
    <dgm:pt modelId="{4FA35C95-287F-4B23-A0BA-AA4FAA826788}" type="sibTrans" cxnId="{DECE1FCF-AED0-4D7B-AA68-B5C448107A9A}">
      <dgm:prSet/>
      <dgm:spPr/>
      <dgm:t>
        <a:bodyPr/>
        <a:lstStyle/>
        <a:p>
          <a:endParaRPr lang="en-US"/>
        </a:p>
      </dgm:t>
    </dgm:pt>
    <dgm:pt modelId="{43868223-C1C8-46B3-95D7-0354A42388CB}" type="parTrans" cxnId="{DECE1FCF-AED0-4D7B-AA68-B5C448107A9A}">
      <dgm:prSet/>
      <dgm:spPr/>
      <dgm:t>
        <a:bodyPr/>
        <a:lstStyle/>
        <a:p>
          <a:endParaRPr lang="en-US"/>
        </a:p>
      </dgm:t>
    </dgm:pt>
    <dgm:pt modelId="{E798CB3D-C404-4F7C-B5E5-9C55348BE4E4}" type="pres">
      <dgm:prSet presAssocID="{F952566E-93B1-4839-8156-E8257783290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93534C-E569-4B3A-8D8D-AC87898B986B}" type="pres">
      <dgm:prSet presAssocID="{33C51D29-F083-466F-A3D3-4A69DE7D35AA}" presName="comp" presStyleCnt="0"/>
      <dgm:spPr/>
      <dgm:t>
        <a:bodyPr/>
        <a:lstStyle/>
        <a:p>
          <a:endParaRPr lang="en-US"/>
        </a:p>
      </dgm:t>
    </dgm:pt>
    <dgm:pt modelId="{145B13EC-8B97-446F-BBA6-BB193CA96837}" type="pres">
      <dgm:prSet presAssocID="{33C51D29-F083-466F-A3D3-4A69DE7D35AA}" presName="box" presStyleLbl="node1" presStyleIdx="0" presStyleCnt="4"/>
      <dgm:spPr/>
      <dgm:t>
        <a:bodyPr/>
        <a:lstStyle/>
        <a:p>
          <a:endParaRPr lang="en-US"/>
        </a:p>
      </dgm:t>
    </dgm:pt>
    <dgm:pt modelId="{E8847417-7FA5-47E1-A7A4-F62F06F780EA}" type="pres">
      <dgm:prSet presAssocID="{33C51D29-F083-466F-A3D3-4A69DE7D35AA}" presName="img" presStyleLbl="fgImgPlace1" presStyleIdx="0" presStyleCnt="4" custScaleX="78261" custScaleY="55922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7871F278-1E51-42D5-AC45-7A5575FC0F94}" type="pres">
      <dgm:prSet presAssocID="{33C51D29-F083-466F-A3D3-4A69DE7D35A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D2227-7E78-40BB-A89F-CB694DCD8B98}" type="pres">
      <dgm:prSet presAssocID="{99364FDF-4E87-4FA5-A827-B9B607A921C2}" presName="spacer" presStyleCnt="0"/>
      <dgm:spPr/>
      <dgm:t>
        <a:bodyPr/>
        <a:lstStyle/>
        <a:p>
          <a:endParaRPr lang="en-US"/>
        </a:p>
      </dgm:t>
    </dgm:pt>
    <dgm:pt modelId="{467EEC6F-8CF0-45F2-ADE7-F682CDFC9D91}" type="pres">
      <dgm:prSet presAssocID="{7536F606-ED25-4E94-87C6-7BC181680A36}" presName="comp" presStyleCnt="0"/>
      <dgm:spPr/>
      <dgm:t>
        <a:bodyPr/>
        <a:lstStyle/>
        <a:p>
          <a:endParaRPr lang="en-US"/>
        </a:p>
      </dgm:t>
    </dgm:pt>
    <dgm:pt modelId="{EE7727CD-2BCF-47E5-A03B-F5547DE097DF}" type="pres">
      <dgm:prSet presAssocID="{7536F606-ED25-4E94-87C6-7BC181680A36}" presName="box" presStyleLbl="node1" presStyleIdx="1" presStyleCnt="4"/>
      <dgm:spPr/>
      <dgm:t>
        <a:bodyPr/>
        <a:lstStyle/>
        <a:p>
          <a:endParaRPr lang="en-US"/>
        </a:p>
      </dgm:t>
    </dgm:pt>
    <dgm:pt modelId="{36F078DF-159B-43D8-8779-4AA676264A4E}" type="pres">
      <dgm:prSet presAssocID="{7536F606-ED25-4E94-87C6-7BC181680A36}" presName="img" presStyleLbl="fgImgPlace1" presStyleIdx="1" presStyleCnt="4" custScaleX="78261" custScaleY="55922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EBC8011D-BA9E-46A2-A540-D087E7FE72B0}" type="pres">
      <dgm:prSet presAssocID="{7536F606-ED25-4E94-87C6-7BC181680A3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FFB2B-7880-432C-B449-A2E05C68CEC4}" type="pres">
      <dgm:prSet presAssocID="{0408F477-9F7D-4B54-8954-DAE4E3F548EF}" presName="spacer" presStyleCnt="0"/>
      <dgm:spPr/>
      <dgm:t>
        <a:bodyPr/>
        <a:lstStyle/>
        <a:p>
          <a:endParaRPr lang="en-US"/>
        </a:p>
      </dgm:t>
    </dgm:pt>
    <dgm:pt modelId="{A5C6C1FF-F2A2-470A-B54C-278B15A40FAF}" type="pres">
      <dgm:prSet presAssocID="{FCBFD353-9693-4974-ACDA-25ED32FBB4AD}" presName="comp" presStyleCnt="0"/>
      <dgm:spPr/>
      <dgm:t>
        <a:bodyPr/>
        <a:lstStyle/>
        <a:p>
          <a:endParaRPr lang="en-US"/>
        </a:p>
      </dgm:t>
    </dgm:pt>
    <dgm:pt modelId="{18B0D2B9-B494-472E-A938-0F0B551C5A21}" type="pres">
      <dgm:prSet presAssocID="{FCBFD353-9693-4974-ACDA-25ED32FBB4AD}" presName="box" presStyleLbl="node1" presStyleIdx="2" presStyleCnt="4"/>
      <dgm:spPr/>
      <dgm:t>
        <a:bodyPr/>
        <a:lstStyle/>
        <a:p>
          <a:endParaRPr lang="en-US"/>
        </a:p>
      </dgm:t>
    </dgm:pt>
    <dgm:pt modelId="{A10D9150-9322-4E2D-921E-6660F9118808}" type="pres">
      <dgm:prSet presAssocID="{FCBFD353-9693-4974-ACDA-25ED32FBB4AD}" presName="img" presStyleLbl="fgImgPlace1" presStyleIdx="2" presStyleCnt="4" custScaleX="78261" custScaleY="55922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574FBD1A-215F-4A09-B08E-D0AFB6E8362A}" type="pres">
      <dgm:prSet presAssocID="{FCBFD353-9693-4974-ACDA-25ED32FBB4A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C9F75-823C-45BE-A6B1-3F137BE8E7F4}" type="pres">
      <dgm:prSet presAssocID="{2367E91E-68B1-4142-A3B0-17CC72B42B3B}" presName="spacer" presStyleCnt="0"/>
      <dgm:spPr/>
      <dgm:t>
        <a:bodyPr/>
        <a:lstStyle/>
        <a:p>
          <a:endParaRPr lang="en-US"/>
        </a:p>
      </dgm:t>
    </dgm:pt>
    <dgm:pt modelId="{4BEA2C9E-C6ED-4C4C-B528-0FC3848FFDF9}" type="pres">
      <dgm:prSet presAssocID="{A521541B-601D-44BB-9D14-BD17375D9126}" presName="comp" presStyleCnt="0"/>
      <dgm:spPr/>
      <dgm:t>
        <a:bodyPr/>
        <a:lstStyle/>
        <a:p>
          <a:endParaRPr lang="en-US"/>
        </a:p>
      </dgm:t>
    </dgm:pt>
    <dgm:pt modelId="{B27E131F-1393-4A75-97EB-93CC6CED4B46}" type="pres">
      <dgm:prSet presAssocID="{A521541B-601D-44BB-9D14-BD17375D9126}" presName="box" presStyleLbl="node1" presStyleIdx="3" presStyleCnt="4"/>
      <dgm:spPr/>
      <dgm:t>
        <a:bodyPr/>
        <a:lstStyle/>
        <a:p>
          <a:endParaRPr lang="en-US"/>
        </a:p>
      </dgm:t>
    </dgm:pt>
    <dgm:pt modelId="{EE3F9AF2-2579-40B9-AF32-7B7B5A5C2834}" type="pres">
      <dgm:prSet presAssocID="{A521541B-601D-44BB-9D14-BD17375D9126}" presName="img" presStyleLbl="fgImgPlace1" presStyleIdx="3" presStyleCnt="4" custScaleX="78261" custScaleY="55922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527163B0-ABC8-43C4-8951-D3A7AA2FEB93}" type="pres">
      <dgm:prSet presAssocID="{A521541B-601D-44BB-9D14-BD17375D912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05BCBC-0703-47B2-BB08-B2A36465A5A9}" type="presOf" srcId="{F952566E-93B1-4839-8156-E82577832907}" destId="{E798CB3D-C404-4F7C-B5E5-9C55348BE4E4}" srcOrd="0" destOrd="0" presId="urn:microsoft.com/office/officeart/2005/8/layout/vList4"/>
    <dgm:cxn modelId="{7C937681-ED8D-4EAA-AB6E-AB356A380B92}" type="presOf" srcId="{33C51D29-F083-466F-A3D3-4A69DE7D35AA}" destId="{145B13EC-8B97-446F-BBA6-BB193CA96837}" srcOrd="0" destOrd="0" presId="urn:microsoft.com/office/officeart/2005/8/layout/vList4"/>
    <dgm:cxn modelId="{52D74DD5-8A78-4229-ADE4-DE64A40CFB86}" type="presOf" srcId="{A521541B-601D-44BB-9D14-BD17375D9126}" destId="{527163B0-ABC8-43C4-8951-D3A7AA2FEB93}" srcOrd="1" destOrd="0" presId="urn:microsoft.com/office/officeart/2005/8/layout/vList4"/>
    <dgm:cxn modelId="{DECE1FCF-AED0-4D7B-AA68-B5C448107A9A}" srcId="{F952566E-93B1-4839-8156-E82577832907}" destId="{A521541B-601D-44BB-9D14-BD17375D9126}" srcOrd="3" destOrd="0" parTransId="{43868223-C1C8-46B3-95D7-0354A42388CB}" sibTransId="{4FA35C95-287F-4B23-A0BA-AA4FAA826788}"/>
    <dgm:cxn modelId="{188D8D0B-E0DB-40B8-A90D-816BA32B3334}" type="presOf" srcId="{7536F606-ED25-4E94-87C6-7BC181680A36}" destId="{EE7727CD-2BCF-47E5-A03B-F5547DE097DF}" srcOrd="0" destOrd="0" presId="urn:microsoft.com/office/officeart/2005/8/layout/vList4"/>
    <dgm:cxn modelId="{C229AE77-76F8-43D2-970D-A59D32F79B6F}" type="presOf" srcId="{FCBFD353-9693-4974-ACDA-25ED32FBB4AD}" destId="{18B0D2B9-B494-472E-A938-0F0B551C5A21}" srcOrd="0" destOrd="0" presId="urn:microsoft.com/office/officeart/2005/8/layout/vList4"/>
    <dgm:cxn modelId="{C6228894-1E90-47E3-9CD3-E6867456171E}" type="presOf" srcId="{33C51D29-F083-466F-A3D3-4A69DE7D35AA}" destId="{7871F278-1E51-42D5-AC45-7A5575FC0F94}" srcOrd="1" destOrd="0" presId="urn:microsoft.com/office/officeart/2005/8/layout/vList4"/>
    <dgm:cxn modelId="{EACEAA4E-E2B0-47DA-A9E7-69E4202CF2E2}" srcId="{F952566E-93B1-4839-8156-E82577832907}" destId="{7536F606-ED25-4E94-87C6-7BC181680A36}" srcOrd="1" destOrd="0" parTransId="{2A0DA4BC-FC11-4E97-982B-103172E9FDC8}" sibTransId="{0408F477-9F7D-4B54-8954-DAE4E3F548EF}"/>
    <dgm:cxn modelId="{4D0283FB-90DF-4D47-B27F-F8CB1A284D7F}" type="presOf" srcId="{7536F606-ED25-4E94-87C6-7BC181680A36}" destId="{EBC8011D-BA9E-46A2-A540-D087E7FE72B0}" srcOrd="1" destOrd="0" presId="urn:microsoft.com/office/officeart/2005/8/layout/vList4"/>
    <dgm:cxn modelId="{A3CC532C-4D47-4AEE-96CF-8782AD40F621}" srcId="{F952566E-93B1-4839-8156-E82577832907}" destId="{33C51D29-F083-466F-A3D3-4A69DE7D35AA}" srcOrd="0" destOrd="0" parTransId="{EAB746D9-D6AD-4132-AA8D-CE268F321607}" sibTransId="{99364FDF-4E87-4FA5-A827-B9B607A921C2}"/>
    <dgm:cxn modelId="{2E0B31F3-2E5F-4943-99B3-39823D7364AD}" type="presOf" srcId="{A521541B-601D-44BB-9D14-BD17375D9126}" destId="{B27E131F-1393-4A75-97EB-93CC6CED4B46}" srcOrd="0" destOrd="0" presId="urn:microsoft.com/office/officeart/2005/8/layout/vList4"/>
    <dgm:cxn modelId="{400CE233-166D-4F95-8949-C0D64D0575A4}" srcId="{F952566E-93B1-4839-8156-E82577832907}" destId="{FCBFD353-9693-4974-ACDA-25ED32FBB4AD}" srcOrd="2" destOrd="0" parTransId="{36BB6E9E-140D-42A3-8480-50A88DFA397A}" sibTransId="{2367E91E-68B1-4142-A3B0-17CC72B42B3B}"/>
    <dgm:cxn modelId="{B496E761-255C-4EEA-90FD-00995C0691DA}" type="presOf" srcId="{FCBFD353-9693-4974-ACDA-25ED32FBB4AD}" destId="{574FBD1A-215F-4A09-B08E-D0AFB6E8362A}" srcOrd="1" destOrd="0" presId="urn:microsoft.com/office/officeart/2005/8/layout/vList4"/>
    <dgm:cxn modelId="{17B85AC6-FCAA-4FA1-9AD4-6C2120F8049F}" type="presParOf" srcId="{E798CB3D-C404-4F7C-B5E5-9C55348BE4E4}" destId="{6893534C-E569-4B3A-8D8D-AC87898B986B}" srcOrd="0" destOrd="0" presId="urn:microsoft.com/office/officeart/2005/8/layout/vList4"/>
    <dgm:cxn modelId="{0D47D1AE-E991-4CC7-A783-6457B79E0B03}" type="presParOf" srcId="{6893534C-E569-4B3A-8D8D-AC87898B986B}" destId="{145B13EC-8B97-446F-BBA6-BB193CA96837}" srcOrd="0" destOrd="0" presId="urn:microsoft.com/office/officeart/2005/8/layout/vList4"/>
    <dgm:cxn modelId="{5B7F9B1F-52D5-46EE-ACBA-B84F8EE9B181}" type="presParOf" srcId="{6893534C-E569-4B3A-8D8D-AC87898B986B}" destId="{E8847417-7FA5-47E1-A7A4-F62F06F780EA}" srcOrd="1" destOrd="0" presId="urn:microsoft.com/office/officeart/2005/8/layout/vList4"/>
    <dgm:cxn modelId="{23D31F9C-B041-4589-8192-8E881FFAE935}" type="presParOf" srcId="{6893534C-E569-4B3A-8D8D-AC87898B986B}" destId="{7871F278-1E51-42D5-AC45-7A5575FC0F94}" srcOrd="2" destOrd="0" presId="urn:microsoft.com/office/officeart/2005/8/layout/vList4"/>
    <dgm:cxn modelId="{8E03B9D8-CB7B-4D06-B7FA-627FADE2E672}" type="presParOf" srcId="{E798CB3D-C404-4F7C-B5E5-9C55348BE4E4}" destId="{9ECD2227-7E78-40BB-A89F-CB694DCD8B98}" srcOrd="1" destOrd="0" presId="urn:microsoft.com/office/officeart/2005/8/layout/vList4"/>
    <dgm:cxn modelId="{552A1F0C-D2E8-4009-86F8-9EF8235095B2}" type="presParOf" srcId="{E798CB3D-C404-4F7C-B5E5-9C55348BE4E4}" destId="{467EEC6F-8CF0-45F2-ADE7-F682CDFC9D91}" srcOrd="2" destOrd="0" presId="urn:microsoft.com/office/officeart/2005/8/layout/vList4"/>
    <dgm:cxn modelId="{345282CF-73F8-499F-88E1-205D63BF1CED}" type="presParOf" srcId="{467EEC6F-8CF0-45F2-ADE7-F682CDFC9D91}" destId="{EE7727CD-2BCF-47E5-A03B-F5547DE097DF}" srcOrd="0" destOrd="0" presId="urn:microsoft.com/office/officeart/2005/8/layout/vList4"/>
    <dgm:cxn modelId="{56363343-27D2-4625-9958-19A29836D608}" type="presParOf" srcId="{467EEC6F-8CF0-45F2-ADE7-F682CDFC9D91}" destId="{36F078DF-159B-43D8-8779-4AA676264A4E}" srcOrd="1" destOrd="0" presId="urn:microsoft.com/office/officeart/2005/8/layout/vList4"/>
    <dgm:cxn modelId="{8185D645-164C-4AB6-B0E1-7C2DFFC7D496}" type="presParOf" srcId="{467EEC6F-8CF0-45F2-ADE7-F682CDFC9D91}" destId="{EBC8011D-BA9E-46A2-A540-D087E7FE72B0}" srcOrd="2" destOrd="0" presId="urn:microsoft.com/office/officeart/2005/8/layout/vList4"/>
    <dgm:cxn modelId="{4D1D3913-AB80-453B-81A2-A886E0509DC1}" type="presParOf" srcId="{E798CB3D-C404-4F7C-B5E5-9C55348BE4E4}" destId="{694FFB2B-7880-432C-B449-A2E05C68CEC4}" srcOrd="3" destOrd="0" presId="urn:microsoft.com/office/officeart/2005/8/layout/vList4"/>
    <dgm:cxn modelId="{AD84163B-A7E5-4B6D-ABEE-76E9C842924D}" type="presParOf" srcId="{E798CB3D-C404-4F7C-B5E5-9C55348BE4E4}" destId="{A5C6C1FF-F2A2-470A-B54C-278B15A40FAF}" srcOrd="4" destOrd="0" presId="urn:microsoft.com/office/officeart/2005/8/layout/vList4"/>
    <dgm:cxn modelId="{95C866AB-F6B5-4E5D-8774-4F4EEE9AA6F3}" type="presParOf" srcId="{A5C6C1FF-F2A2-470A-B54C-278B15A40FAF}" destId="{18B0D2B9-B494-472E-A938-0F0B551C5A21}" srcOrd="0" destOrd="0" presId="urn:microsoft.com/office/officeart/2005/8/layout/vList4"/>
    <dgm:cxn modelId="{F684F61A-9A83-46FC-9CFD-EE4E13312F54}" type="presParOf" srcId="{A5C6C1FF-F2A2-470A-B54C-278B15A40FAF}" destId="{A10D9150-9322-4E2D-921E-6660F9118808}" srcOrd="1" destOrd="0" presId="urn:microsoft.com/office/officeart/2005/8/layout/vList4"/>
    <dgm:cxn modelId="{2BD1C4F6-FB8B-455E-ABB4-53103222F1E4}" type="presParOf" srcId="{A5C6C1FF-F2A2-470A-B54C-278B15A40FAF}" destId="{574FBD1A-215F-4A09-B08E-D0AFB6E8362A}" srcOrd="2" destOrd="0" presId="urn:microsoft.com/office/officeart/2005/8/layout/vList4"/>
    <dgm:cxn modelId="{E73136BD-2F9A-4D69-92F9-8E6AA5DF0B97}" type="presParOf" srcId="{E798CB3D-C404-4F7C-B5E5-9C55348BE4E4}" destId="{346C9F75-823C-45BE-A6B1-3F137BE8E7F4}" srcOrd="5" destOrd="0" presId="urn:microsoft.com/office/officeart/2005/8/layout/vList4"/>
    <dgm:cxn modelId="{DE49FF7D-8572-46C3-8616-28E4B699947D}" type="presParOf" srcId="{E798CB3D-C404-4F7C-B5E5-9C55348BE4E4}" destId="{4BEA2C9E-C6ED-4C4C-B528-0FC3848FFDF9}" srcOrd="6" destOrd="0" presId="urn:microsoft.com/office/officeart/2005/8/layout/vList4"/>
    <dgm:cxn modelId="{33228E9D-12FD-4FC7-920B-51DCE2795C51}" type="presParOf" srcId="{4BEA2C9E-C6ED-4C4C-B528-0FC3848FFDF9}" destId="{B27E131F-1393-4A75-97EB-93CC6CED4B46}" srcOrd="0" destOrd="0" presId="urn:microsoft.com/office/officeart/2005/8/layout/vList4"/>
    <dgm:cxn modelId="{4677D9C7-298C-452F-988B-3ECECC6FBE8D}" type="presParOf" srcId="{4BEA2C9E-C6ED-4C4C-B528-0FC3848FFDF9}" destId="{EE3F9AF2-2579-40B9-AF32-7B7B5A5C2834}" srcOrd="1" destOrd="0" presId="urn:microsoft.com/office/officeart/2005/8/layout/vList4"/>
    <dgm:cxn modelId="{63491420-51CD-43C8-AD19-732DF7E2C807}" type="presParOf" srcId="{4BEA2C9E-C6ED-4C4C-B528-0FC3848FFDF9}" destId="{527163B0-ABC8-43C4-8951-D3A7AA2FEB9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B13EC-8B97-446F-BBA6-BB193CA96837}">
      <dsp:nvSpPr>
        <dsp:cNvPr id="0" name=""/>
        <dsp:cNvSpPr/>
      </dsp:nvSpPr>
      <dsp:spPr>
        <a:xfrm>
          <a:off x="0" y="0"/>
          <a:ext cx="8763000" cy="1226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800" kern="1200" dirty="0" smtClean="0">
              <a:latin typeface="Gulim" panose="020B0600000101010101" pitchFamily="34" charset="-127"/>
              <a:ea typeface="Gulim" panose="020B0600000101010101" pitchFamily="34" charset="-127"/>
            </a:rPr>
            <a:t>모토 </a:t>
          </a:r>
          <a:r>
            <a:rPr lang="en-US" sz="2800" kern="1200" dirty="0" smtClean="0">
              <a:latin typeface="Gulim" panose="020B0600000101010101" pitchFamily="34" charset="-127"/>
              <a:ea typeface="Gulim" panose="020B0600000101010101" pitchFamily="34" charset="-127"/>
            </a:rPr>
            <a:t>"</a:t>
          </a:r>
          <a:r>
            <a:rPr lang="ko-KR" sz="2800" kern="1200" dirty="0" smtClean="0">
              <a:latin typeface="Gulim" panose="020B0600000101010101" pitchFamily="34" charset="-127"/>
              <a:ea typeface="Gulim" panose="020B0600000101010101" pitchFamily="34" charset="-127"/>
            </a:rPr>
            <a:t>우리는 봉사한다</a:t>
          </a:r>
          <a:r>
            <a:rPr lang="en-US" sz="2800" kern="1200" dirty="0" smtClean="0">
              <a:latin typeface="Gulim" panose="020B0600000101010101" pitchFamily="34" charset="-127"/>
              <a:ea typeface="Gulim" panose="020B0600000101010101" pitchFamily="34" charset="-127"/>
            </a:rPr>
            <a:t>"</a:t>
          </a:r>
          <a:r>
            <a:rPr lang="ko-KR" sz="2800" kern="1200" dirty="0" smtClean="0">
              <a:latin typeface="Gulim" panose="020B0600000101010101" pitchFamily="34" charset="-127"/>
              <a:ea typeface="Gulim" panose="020B0600000101010101" pitchFamily="34" charset="-127"/>
            </a:rPr>
            <a:t>를 채택</a:t>
          </a:r>
        </a:p>
      </dsp:txBody>
      <dsp:txXfrm>
        <a:off x="1875235" y="0"/>
        <a:ext cx="6887764" cy="1226356"/>
      </dsp:txXfrm>
    </dsp:sp>
    <dsp:sp modelId="{E8847417-7FA5-47E1-A7A4-F62F06F780EA}">
      <dsp:nvSpPr>
        <dsp:cNvPr id="0" name=""/>
        <dsp:cNvSpPr/>
      </dsp:nvSpPr>
      <dsp:spPr>
        <a:xfrm>
          <a:off x="313134" y="338857"/>
          <a:ext cx="1371602" cy="5486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7727CD-2BCF-47E5-A03B-F5547DE097DF}">
      <dsp:nvSpPr>
        <dsp:cNvPr id="0" name=""/>
        <dsp:cNvSpPr/>
      </dsp:nvSpPr>
      <dsp:spPr>
        <a:xfrm>
          <a:off x="0" y="1348992"/>
          <a:ext cx="8763000" cy="1226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800" kern="1200" dirty="0" smtClean="0">
              <a:latin typeface="Gulim" panose="020B0600000101010101" pitchFamily="34" charset="-127"/>
              <a:ea typeface="Gulim" panose="020B0600000101010101" pitchFamily="34" charset="-127"/>
            </a:rPr>
            <a:t>첫 번째 레오클럽 결성</a:t>
          </a:r>
          <a:endParaRPr lang="ko-KR" sz="2800" kern="1200" dirty="0">
            <a:latin typeface="Gulim" panose="020B0600000101010101" pitchFamily="34" charset="-127"/>
            <a:ea typeface="Gulim" panose="020B0600000101010101" pitchFamily="34" charset="-127"/>
          </a:endParaRPr>
        </a:p>
      </dsp:txBody>
      <dsp:txXfrm>
        <a:off x="1875235" y="1348992"/>
        <a:ext cx="6887764" cy="1226356"/>
      </dsp:txXfrm>
    </dsp:sp>
    <dsp:sp modelId="{36F078DF-159B-43D8-8779-4AA676264A4E}">
      <dsp:nvSpPr>
        <dsp:cNvPr id="0" name=""/>
        <dsp:cNvSpPr/>
      </dsp:nvSpPr>
      <dsp:spPr>
        <a:xfrm>
          <a:off x="313134" y="1687849"/>
          <a:ext cx="1371602" cy="5486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B0D2B9-B494-472E-A938-0F0B551C5A21}">
      <dsp:nvSpPr>
        <dsp:cNvPr id="0" name=""/>
        <dsp:cNvSpPr/>
      </dsp:nvSpPr>
      <dsp:spPr>
        <a:xfrm>
          <a:off x="0" y="2697985"/>
          <a:ext cx="8763000" cy="1226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800" kern="1200" dirty="0" smtClean="0">
              <a:latin typeface="Gulim" panose="020B0600000101010101" pitchFamily="34" charset="-127"/>
              <a:ea typeface="Gulim" panose="020B0600000101010101" pitchFamily="34" charset="-127"/>
            </a:rPr>
            <a:t>국제재단 창설</a:t>
          </a:r>
          <a:endParaRPr lang="ko-KR" sz="2800" kern="1200" dirty="0">
            <a:latin typeface="Gulim" panose="020B0600000101010101" pitchFamily="34" charset="-127"/>
            <a:ea typeface="Gulim" panose="020B0600000101010101" pitchFamily="34" charset="-127"/>
          </a:endParaRPr>
        </a:p>
      </dsp:txBody>
      <dsp:txXfrm>
        <a:off x="1875235" y="2697985"/>
        <a:ext cx="6887764" cy="1226356"/>
      </dsp:txXfrm>
    </dsp:sp>
    <dsp:sp modelId="{A10D9150-9322-4E2D-921E-6660F9118808}">
      <dsp:nvSpPr>
        <dsp:cNvPr id="0" name=""/>
        <dsp:cNvSpPr/>
      </dsp:nvSpPr>
      <dsp:spPr>
        <a:xfrm>
          <a:off x="313134" y="3036842"/>
          <a:ext cx="1371602" cy="5486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E131F-1393-4A75-97EB-93CC6CED4B46}">
      <dsp:nvSpPr>
        <dsp:cNvPr id="0" name=""/>
        <dsp:cNvSpPr/>
      </dsp:nvSpPr>
      <dsp:spPr>
        <a:xfrm>
          <a:off x="0" y="4046977"/>
          <a:ext cx="8763000" cy="1226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800" kern="1200" dirty="0" smtClean="0">
              <a:latin typeface="Gulim" panose="020B0600000101010101" pitchFamily="34" charset="-127"/>
              <a:ea typeface="Gulim" panose="020B0600000101010101" pitchFamily="34" charset="-127"/>
            </a:rPr>
            <a:t>여성에게 회원자격 부여</a:t>
          </a:r>
          <a:endParaRPr lang="ko-KR" sz="2800" kern="1200" dirty="0">
            <a:latin typeface="Gulim" panose="020B0600000101010101" pitchFamily="34" charset="-127"/>
            <a:ea typeface="Gulim" panose="020B0600000101010101" pitchFamily="34" charset="-127"/>
          </a:endParaRPr>
        </a:p>
      </dsp:txBody>
      <dsp:txXfrm>
        <a:off x="1875235" y="4046977"/>
        <a:ext cx="6887764" cy="1226356"/>
      </dsp:txXfrm>
    </dsp:sp>
    <dsp:sp modelId="{EE3F9AF2-2579-40B9-AF32-7B7B5A5C2834}">
      <dsp:nvSpPr>
        <dsp:cNvPr id="0" name=""/>
        <dsp:cNvSpPr/>
      </dsp:nvSpPr>
      <dsp:spPr>
        <a:xfrm>
          <a:off x="313134" y="4385834"/>
          <a:ext cx="1371602" cy="5486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729DE-E0DA-4354-954A-8439F752677D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C6E4F-B741-4554-9C11-B610B72E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46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32" tIns="46216" rIns="92432" bIns="462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32" tIns="46216" rIns="92432" bIns="46216" rtlCol="0"/>
          <a:lstStyle>
            <a:lvl1pPr algn="r">
              <a:defRPr sz="1200"/>
            </a:lvl1pPr>
          </a:lstStyle>
          <a:p>
            <a:fld id="{F16237B8-F686-4A79-B760-1F646242695D}" type="datetimeFigureOut">
              <a:rPr lang="en-US" smtClean="0"/>
              <a:pPr/>
              <a:t>9/7/2016</a:t>
            </a:fld>
            <a:endParaRPr lang="ko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2" tIns="46216" rIns="92432" bIns="462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32" tIns="46216" rIns="92432" bIns="462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32" tIns="46216" rIns="92432" bIns="462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32" tIns="46216" rIns="92432" bIns="46216" rtlCol="0" anchor="b"/>
          <a:lstStyle>
            <a:lvl1pPr algn="r">
              <a:defRPr sz="1200"/>
            </a:lvl1pPr>
          </a:lstStyle>
          <a:p>
            <a:fld id="{B1D9524D-4B94-4155-B81D-62EDD81CF9D7}" type="slidenum">
              <a:rPr lang="en-US" smtClean="0"/>
              <a:pPr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125691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6466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100</a:t>
            </a:r>
            <a:r>
              <a:rPr lang="ko-KR" dirty="0" smtClean="0">
                <a:solidFill>
                  <a:srgbClr val="FF0000"/>
                </a:solidFill>
              </a:rPr>
              <a:t>주년 축하 행사의 일환으로 국제협회 역사를 공유하고 싶습니다</a:t>
            </a:r>
            <a:r>
              <a:rPr lang="en-US" dirty="0" smtClean="0">
                <a:solidFill>
                  <a:srgbClr val="FF0000"/>
                </a:solidFill>
              </a:rPr>
              <a:t>.  </a:t>
            </a:r>
            <a:endParaRPr lang="ko-KR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269D6-CC65-4552-AC2E-E537D43B00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94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 smtClean="0"/>
              <a:t>협회 창설 </a:t>
            </a:r>
            <a:r>
              <a:rPr dirty="0" smtClean="0"/>
              <a:t>100 </a:t>
            </a:r>
            <a:r>
              <a:rPr lang="ko-KR" dirty="0" smtClean="0"/>
              <a:t>주년을 맞이하면서 든 모든 라이온들이 다음과 같이 축하 활동에 참여하도록 기대됩니다</a:t>
            </a:r>
            <a:r>
              <a:rPr dirty="0" smtClean="0"/>
              <a:t>: </a:t>
            </a:r>
          </a:p>
          <a:p>
            <a:endParaRPr lang="ko-KR" baseline="0" dirty="0" smtClean="0"/>
          </a:p>
          <a:p>
            <a:r>
              <a:rPr lang="ko-KR" b="1" baseline="0" dirty="0" smtClean="0"/>
              <a:t>봉사를 통</a:t>
            </a:r>
            <a:r>
              <a:rPr lang="ko-KR" altLang="en-US" b="1" baseline="0" dirty="0" smtClean="0"/>
              <a:t>해</a:t>
            </a:r>
            <a:r>
              <a:rPr lang="ko-KR" b="1" baseline="0" dirty="0" smtClean="0"/>
              <a:t> 선도</a:t>
            </a:r>
            <a:r>
              <a:rPr lang="en-US" b="1" baseline="0" dirty="0" smtClean="0"/>
              <a:t>: </a:t>
            </a:r>
            <a:r>
              <a:rPr lang="ko-KR" dirty="0" smtClean="0"/>
              <a:t>청소년</a:t>
            </a:r>
            <a:r>
              <a:rPr dirty="0" smtClean="0"/>
              <a:t>, </a:t>
            </a:r>
            <a:r>
              <a:rPr lang="ko-KR" dirty="0" smtClean="0"/>
              <a:t>시력</a:t>
            </a:r>
            <a:r>
              <a:rPr dirty="0" smtClean="0"/>
              <a:t>, </a:t>
            </a:r>
            <a:r>
              <a:rPr lang="ko-KR" dirty="0" smtClean="0"/>
              <a:t>기근 구제</a:t>
            </a:r>
            <a:r>
              <a:rPr dirty="0" smtClean="0"/>
              <a:t>, </a:t>
            </a:r>
            <a:r>
              <a:rPr lang="ko-KR" dirty="0" smtClean="0"/>
              <a:t>환경보존을 포함하는 </a:t>
            </a:r>
            <a:r>
              <a:rPr dirty="0" smtClean="0"/>
              <a:t>100</a:t>
            </a:r>
            <a:r>
              <a:rPr lang="ko-KR" dirty="0" smtClean="0"/>
              <a:t>주년 기념 봉사를 완료하면 </a:t>
            </a:r>
            <a:r>
              <a:rPr dirty="0" smtClean="0"/>
              <a:t>1</a:t>
            </a:r>
            <a:r>
              <a:rPr lang="ko-KR" dirty="0" smtClean="0"/>
              <a:t>억 명 이상이 혜택을 누릴 수 있습니다</a:t>
            </a:r>
            <a:r>
              <a:rPr dirty="0" smtClean="0"/>
              <a:t>.</a:t>
            </a:r>
          </a:p>
          <a:p>
            <a:pPr marL="0" indent="0">
              <a:buNone/>
            </a:pPr>
            <a:endParaRPr lang="ko-KR" baseline="0" dirty="0" smtClean="0"/>
          </a:p>
          <a:p>
            <a:pPr marL="0" indent="0">
              <a:buNone/>
            </a:pPr>
            <a:r>
              <a:rPr lang="ko-KR" b="1" baseline="0" dirty="0" smtClean="0"/>
              <a:t>영향을 미치도록 초대</a:t>
            </a:r>
            <a:r>
              <a:rPr lang="en-US" b="0" baseline="0" dirty="0" smtClean="0"/>
              <a:t> </a:t>
            </a:r>
            <a:r>
              <a:rPr lang="ko-KR" b="0" baseline="0" dirty="0" smtClean="0"/>
              <a:t>각 라이온은 매년 평균 </a:t>
            </a:r>
            <a:r>
              <a:rPr lang="en-US" b="0" baseline="0" dirty="0" smtClean="0"/>
              <a:t>50</a:t>
            </a:r>
            <a:r>
              <a:rPr lang="ko-KR" b="0" baseline="0" dirty="0" smtClean="0"/>
              <a:t>명에게 봉사합니다</a:t>
            </a:r>
            <a:r>
              <a:rPr lang="en-US" b="0" baseline="0" dirty="0" smtClean="0"/>
              <a:t>. </a:t>
            </a:r>
            <a:r>
              <a:rPr lang="ko-KR" dirty="0" smtClean="0"/>
              <a:t>신입회원과 신생클럽을 추가하면 그 어느 때보</a:t>
            </a:r>
            <a:r>
              <a:rPr lang="ko-KR" altLang="en-US" dirty="0" smtClean="0"/>
              <a:t>다</a:t>
            </a:r>
            <a:r>
              <a:rPr lang="ko-KR" dirty="0" smtClean="0"/>
              <a:t> 더 많은 사람들을 봉사할 수 있습니다</a:t>
            </a:r>
            <a:r>
              <a:rPr dirty="0" smtClean="0"/>
              <a:t>. </a:t>
            </a:r>
          </a:p>
          <a:p>
            <a:pPr marL="0" indent="0">
              <a:buNone/>
            </a:pPr>
            <a:endParaRPr lang="ko-KR" baseline="0" dirty="0" smtClean="0"/>
          </a:p>
          <a:p>
            <a:pPr marL="0" indent="0">
              <a:buNone/>
            </a:pPr>
            <a:r>
              <a:rPr lang="ko-KR" b="1" baseline="0" dirty="0" smtClean="0"/>
              <a:t>지역사회와 연결 </a:t>
            </a:r>
            <a:r>
              <a:rPr lang="ko-KR" b="0" baseline="0" dirty="0" smtClean="0"/>
              <a:t>귀 클럽은 공원 벤치 기증</a:t>
            </a:r>
            <a:r>
              <a:rPr lang="en-US" b="0" baseline="0" dirty="0" smtClean="0"/>
              <a:t>, </a:t>
            </a:r>
            <a:r>
              <a:rPr lang="ko-KR" b="0" baseline="0" dirty="0" smtClean="0"/>
              <a:t>지역사회 정원 단장 또는 진료소 건축과 같은 유산사업을 통해 지역사회에 지속적인 영향을 미칠 수 있습니다</a:t>
            </a:r>
            <a:r>
              <a:rPr lang="en-US" b="0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10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058613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dirty="0" smtClean="0"/>
              <a:t>멜빈 존스는 라이온스 로고가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＂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과</a:t>
            </a:r>
            <a:r>
              <a:rPr lang="ko-KR" sz="1200" kern="1200" dirty="0" smtClean="0">
                <a:solidFill>
                  <a:schemeClr val="tx1"/>
                </a:solidFill>
                <a:effectLst/>
                <a:latin typeface="+mn-lt"/>
              </a:rPr>
              <a:t>거에 자부심을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ko-KR" sz="1200" kern="1200" dirty="0" smtClean="0">
                <a:solidFill>
                  <a:schemeClr val="tx1"/>
                </a:solidFill>
                <a:effectLst/>
                <a:latin typeface="+mn-lt"/>
              </a:rPr>
              <a:t>미래엔 자신감을 가지고 백방으로 봉사할 기회를 찾고 있는 라이온을 대변한다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lang="ko-KR" dirty="0" smtClean="0"/>
              <a:t>고 설명한 바 있습니다</a:t>
            </a:r>
            <a:r>
              <a:rPr dirty="0" smtClean="0"/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sz="1200" kern="1200" dirty="0" smtClean="0">
                <a:solidFill>
                  <a:schemeClr val="tx1"/>
                </a:solidFill>
                <a:effectLst/>
                <a:latin typeface="+mn-lt"/>
              </a:rPr>
              <a:t>라이온스클럽의 유산은 라이온들의 봉사로 혜택을 입은 수백만명에게 전수되고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. </a:t>
            </a:r>
            <a:endParaRPr 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dirty="0" smtClean="0"/>
          </a:p>
          <a:p>
            <a:r>
              <a:rPr dirty="0" smtClean="0"/>
              <a:t>{</a:t>
            </a:r>
            <a:r>
              <a:rPr lang="ko-KR" dirty="0" smtClean="0"/>
              <a:t>클릭</a:t>
            </a:r>
            <a:r>
              <a:rPr dirty="0" smtClean="0"/>
              <a:t>}</a:t>
            </a:r>
          </a:p>
          <a:p>
            <a:endParaRPr lang="ko-KR" dirty="0" smtClean="0"/>
          </a:p>
          <a:p>
            <a:r>
              <a:rPr lang="ko-KR" dirty="0" smtClean="0"/>
              <a:t>귀하는 국제협회의 역사를 즐기셨으리라 믿으며</a:t>
            </a:r>
            <a:r>
              <a:rPr dirty="0" smtClean="0"/>
              <a:t>, </a:t>
            </a:r>
            <a:r>
              <a:rPr lang="ko-KR" dirty="0" smtClean="0"/>
              <a:t>향후 </a:t>
            </a:r>
            <a:r>
              <a:rPr dirty="0" smtClean="0"/>
              <a:t>100</a:t>
            </a:r>
            <a:r>
              <a:rPr lang="ko-KR" dirty="0" smtClean="0"/>
              <a:t>년</a:t>
            </a:r>
            <a:r>
              <a:rPr lang="en-US" altLang="ko-KR" dirty="0" smtClean="0"/>
              <a:t> </a:t>
            </a:r>
            <a:r>
              <a:rPr lang="ko-KR" altLang="en-US" smtClean="0"/>
              <a:t>동안에</a:t>
            </a:r>
            <a:r>
              <a:rPr lang="ko-KR" altLang="en-US"/>
              <a:t>도</a:t>
            </a:r>
            <a:r>
              <a:rPr lang="ko-KR" smtClean="0"/>
              <a:t> </a:t>
            </a:r>
            <a:r>
              <a:rPr lang="ko-KR" dirty="0" smtClean="0"/>
              <a:t>우리의 봉사를 계속 확장해 나가길 기대합니다</a:t>
            </a:r>
            <a:r>
              <a:rPr dirty="0" smtClean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11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85244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1917</a:t>
            </a:r>
            <a:r>
              <a:rPr lang="ko-KR" dirty="0" smtClean="0"/>
              <a:t>년</a:t>
            </a:r>
            <a:r>
              <a:rPr dirty="0" smtClean="0"/>
              <a:t>, </a:t>
            </a:r>
            <a:r>
              <a:rPr lang="ko-KR" dirty="0" smtClean="0"/>
              <a:t>멜빈 존스는 성공적인 보험대리점 주인이었고 시카고 비즈니스 서클의 일원이었습니다 </a:t>
            </a:r>
          </a:p>
          <a:p>
            <a:endParaRPr lang="ko-KR" baseline="0" dirty="0" smtClean="0"/>
          </a:p>
          <a:p>
            <a:r>
              <a:rPr lang="ko-KR" dirty="0" smtClean="0"/>
              <a:t>그는 동료 회원들에게 </a:t>
            </a:r>
            <a:r>
              <a:rPr dirty="0" smtClean="0"/>
              <a:t>"</a:t>
            </a:r>
            <a:r>
              <a:rPr lang="ko-KR" dirty="0" smtClean="0"/>
              <a:t>다른 사람을 돕지 않으면 자신도 더 발전할 수 없다</a:t>
            </a:r>
            <a:r>
              <a:rPr dirty="0" smtClean="0"/>
              <a:t>"</a:t>
            </a:r>
            <a:r>
              <a:rPr lang="ko-KR" dirty="0" smtClean="0"/>
              <a:t>면서 그의 동료 회원들이사업적인 이해 관계를 초월하여 지역사회를 개선하도록 격려했습니다</a:t>
            </a:r>
            <a:r>
              <a:rPr dirty="0" smtClean="0"/>
              <a:t>.</a:t>
            </a:r>
          </a:p>
          <a:p>
            <a:endParaRPr lang="ko-KR" baseline="0" dirty="0" smtClean="0"/>
          </a:p>
          <a:p>
            <a:r>
              <a:rPr lang="ko-KR" dirty="0" smtClean="0"/>
              <a:t>그는 또한</a:t>
            </a:r>
            <a:r>
              <a:rPr dirty="0" smtClean="0"/>
              <a:t>, </a:t>
            </a:r>
            <a:r>
              <a:rPr lang="ko-KR" dirty="0" smtClean="0"/>
              <a:t>유사한 그룹에 연락하여 새로운 조직을 형성하기 위한 회의에 이들을 초대했습니다</a:t>
            </a:r>
            <a:r>
              <a:rPr dirty="0" smtClean="0"/>
              <a:t>. 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2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428865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 smtClean="0"/>
              <a:t>조직회의는 </a:t>
            </a:r>
            <a:r>
              <a:rPr dirty="0" smtClean="0"/>
              <a:t>1917</a:t>
            </a:r>
            <a:r>
              <a:rPr lang="ko-KR" dirty="0" smtClean="0"/>
              <a:t>년 </a:t>
            </a:r>
            <a:r>
              <a:rPr dirty="0" smtClean="0"/>
              <a:t>6</a:t>
            </a:r>
            <a:r>
              <a:rPr lang="ko-KR" dirty="0" smtClean="0"/>
              <a:t>월 </a:t>
            </a:r>
            <a:r>
              <a:rPr dirty="0" smtClean="0"/>
              <a:t>7</a:t>
            </a:r>
            <a:r>
              <a:rPr lang="ko-KR" dirty="0" smtClean="0"/>
              <a:t>일 미국 일리노이주 시카고에서 개최되었습니다</a:t>
            </a:r>
            <a:r>
              <a:rPr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dirty="0" smtClean="0"/>
              <a:t>그 회의의 성공을 바탕으로 그 해 </a:t>
            </a:r>
            <a:r>
              <a:rPr dirty="0" smtClean="0"/>
              <a:t>10</a:t>
            </a:r>
            <a:r>
              <a:rPr lang="ko-KR" dirty="0" smtClean="0"/>
              <a:t>월 텍사스주 달라스에서 첫 번째 대회가 개최되었고 인디애나주 에반스빌 출신 윌리엄 우즈 박사가 초대 회장으로 당선되었습니다</a:t>
            </a:r>
            <a:r>
              <a:rPr dirty="0" smtClean="0"/>
              <a:t>.  </a:t>
            </a:r>
          </a:p>
          <a:p>
            <a:endParaRPr lang="ko-KR" baseline="0" dirty="0" smtClean="0"/>
          </a:p>
          <a:p>
            <a:r>
              <a:rPr lang="ko-KR" dirty="0" smtClean="0"/>
              <a:t>멜빈 존스는 사무총장으로 임명되었고 시카고에 본부를 설립할 수 있는 권한을 </a:t>
            </a:r>
            <a:r>
              <a:rPr lang="ko-KR" dirty="0" err="1" smtClean="0"/>
              <a:t>부여</a:t>
            </a:r>
            <a:r>
              <a:rPr lang="ko-KR" altLang="en-US" dirty="0" err="1" smtClean="0"/>
              <a:t>받았습</a:t>
            </a:r>
            <a:r>
              <a:rPr lang="ko-KR" dirty="0" err="1" smtClean="0"/>
              <a:t>니다</a:t>
            </a:r>
            <a:r>
              <a:rPr dirty="0" smtClean="0"/>
              <a:t>.  </a:t>
            </a:r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3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92742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 smtClean="0"/>
              <a:t>우리 협회는 </a:t>
            </a:r>
            <a:r>
              <a:rPr dirty="0" smtClean="0"/>
              <a:t>1920</a:t>
            </a:r>
            <a:r>
              <a:rPr lang="ko-KR" dirty="0" smtClean="0"/>
              <a:t>년 캐나다 윈저에 클럽을 추가하여 국제적으로 급속히 성장했습니다</a:t>
            </a:r>
            <a:r>
              <a:rPr dirty="0" smtClean="0"/>
              <a:t>.   </a:t>
            </a:r>
          </a:p>
          <a:p>
            <a:endParaRPr lang="ko-KR" baseline="0" dirty="0" smtClean="0"/>
          </a:p>
          <a:p>
            <a:r>
              <a:rPr dirty="0" smtClean="0"/>
              <a:t>1927</a:t>
            </a:r>
            <a:r>
              <a:rPr lang="ko-KR" dirty="0" smtClean="0"/>
              <a:t>년 누에보 라레도 클럽이 멕시코에 조직된 후</a:t>
            </a:r>
            <a:r>
              <a:rPr dirty="0" smtClean="0"/>
              <a:t>, </a:t>
            </a:r>
            <a:r>
              <a:rPr lang="ko-KR" dirty="0" smtClean="0"/>
              <a:t>라틴 아메리카에 다수의 클럽들이 급속도로 조직되었습니다</a:t>
            </a:r>
            <a:r>
              <a:rPr dirty="0" smtClean="0"/>
              <a:t>. </a:t>
            </a:r>
          </a:p>
          <a:p>
            <a:endParaRPr lang="ko-KR" baseline="0" dirty="0" smtClean="0"/>
          </a:p>
          <a:p>
            <a:r>
              <a:rPr dirty="0" smtClean="0"/>
              <a:t>1940</a:t>
            </a:r>
            <a:r>
              <a:rPr lang="ko-KR" dirty="0" smtClean="0"/>
              <a:t>년대 호주의 리스모어 라이온스클럽에 이어 스웨덴의 스톡홀름</a:t>
            </a:r>
            <a:r>
              <a:rPr dirty="0" smtClean="0"/>
              <a:t>, </a:t>
            </a:r>
            <a:r>
              <a:rPr lang="ko-KR" dirty="0" smtClean="0"/>
              <a:t>필리핀의 마닐나에 클럽이 조직되었습니다</a:t>
            </a:r>
            <a:r>
              <a:rPr dirty="0" smtClean="0"/>
              <a:t>.   </a:t>
            </a:r>
          </a:p>
          <a:p>
            <a:endParaRPr lang="ko-KR" baseline="0" dirty="0" smtClean="0"/>
          </a:p>
          <a:p>
            <a:r>
              <a:rPr dirty="0" smtClean="0"/>
              <a:t>1950</a:t>
            </a:r>
            <a:r>
              <a:rPr lang="ko-KR" dirty="0" smtClean="0"/>
              <a:t>년에는 전 세계 </a:t>
            </a:r>
            <a:r>
              <a:rPr dirty="0" smtClean="0"/>
              <a:t>31</a:t>
            </a:r>
            <a:r>
              <a:rPr lang="ko-KR" dirty="0" smtClean="0"/>
              <a:t>개 국가에 </a:t>
            </a:r>
            <a:r>
              <a:rPr dirty="0" smtClean="0"/>
              <a:t>40</a:t>
            </a:r>
            <a:r>
              <a:rPr lang="ko-KR" dirty="0" smtClean="0"/>
              <a:t>만 명의 라이온들이 활동하게 되었고</a:t>
            </a:r>
            <a:r>
              <a:rPr dirty="0" smtClean="0"/>
              <a:t>, 1953</a:t>
            </a:r>
            <a:r>
              <a:rPr lang="ko-KR" dirty="0" smtClean="0"/>
              <a:t>년 모로코의 카사블랑카에</a:t>
            </a:r>
            <a:r>
              <a:rPr dirty="0" smtClean="0"/>
              <a:t>, 1957</a:t>
            </a:r>
            <a:r>
              <a:rPr lang="ko-KR" dirty="0" smtClean="0"/>
              <a:t>년에는 남극 대륙을 연구하는 과학자가 클럽을 결성했습니다</a:t>
            </a:r>
            <a:r>
              <a:rPr dirty="0" smtClean="0"/>
              <a:t>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4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9917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1925</a:t>
            </a:r>
            <a:r>
              <a:rPr lang="ko-KR" dirty="0" smtClean="0"/>
              <a:t>년 헬렌 켈러는 라이온스대회에서 라이온들에게 </a:t>
            </a:r>
            <a:r>
              <a:rPr dirty="0" smtClean="0"/>
              <a:t>"</a:t>
            </a:r>
            <a:r>
              <a:rPr lang="ko-KR" dirty="0" smtClean="0"/>
              <a:t>맹인</a:t>
            </a:r>
            <a:r>
              <a:rPr lang="ko-KR" altLang="en-US" dirty="0" smtClean="0"/>
              <a:t>의</a:t>
            </a:r>
            <a:r>
              <a:rPr lang="ko-KR" dirty="0" smtClean="0"/>
              <a:t> 기사</a:t>
            </a:r>
            <a:r>
              <a:rPr dirty="0" smtClean="0"/>
              <a:t>"</a:t>
            </a:r>
            <a:r>
              <a:rPr lang="ko-KR" dirty="0" smtClean="0"/>
              <a:t>가 되도록 요청했습니다</a:t>
            </a:r>
            <a:r>
              <a:rPr dirty="0" smtClean="0"/>
              <a:t>. </a:t>
            </a:r>
            <a:r>
              <a:rPr lang="ko-KR" dirty="0" smtClean="0"/>
              <a:t>라이온들은 시각 장애자를 위한 봉사를 확대하고 그녀의 도전을 받아 들였습니다</a:t>
            </a:r>
            <a:r>
              <a:rPr dirty="0" smtClean="0"/>
              <a:t>.  </a:t>
            </a:r>
          </a:p>
          <a:p>
            <a:endParaRPr lang="ko-KR" baseline="0" dirty="0" smtClean="0"/>
          </a:p>
          <a:p>
            <a:r>
              <a:rPr dirty="0" smtClean="0"/>
              <a:t>1930</a:t>
            </a:r>
            <a:r>
              <a:rPr lang="ko-KR" dirty="0" smtClean="0"/>
              <a:t>년 조지 본햄 라이온은 맹인들이 보다 안전하게 거리를 보행하도록 빨간색 밴드와 함께 오늘날에도 사용되고 있는 백색 지팡이를 고안했습니다</a:t>
            </a:r>
            <a:r>
              <a:rPr dirty="0" smtClean="0"/>
              <a:t>. </a:t>
            </a:r>
          </a:p>
          <a:p>
            <a:endParaRPr lang="ko-K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1939</a:t>
            </a:r>
            <a:r>
              <a:rPr lang="ko-KR" dirty="0" smtClean="0"/>
              <a:t>년 디트로이트 업타운 라이온스클럽 회원들은 농가를 맹도견학교로 개조했으며 봉사하는 개에 대한 아이디어를 대중화시켰습니다</a:t>
            </a:r>
            <a:r>
              <a:rPr dirty="0" smtClean="0"/>
              <a:t>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dirty="0" smtClean="0"/>
              <a:t>다수 클럽이 지속적으로 맹도견을 제공하고 중고안경 재활용</a:t>
            </a:r>
            <a:r>
              <a:rPr dirty="0" smtClean="0"/>
              <a:t>, </a:t>
            </a:r>
            <a:r>
              <a:rPr lang="ko-KR" dirty="0" smtClean="0"/>
              <a:t>시력검사</a:t>
            </a:r>
            <a:r>
              <a:rPr dirty="0" smtClean="0"/>
              <a:t>, </a:t>
            </a:r>
            <a:r>
              <a:rPr lang="ko-KR" dirty="0" smtClean="0"/>
              <a:t>안구은행 지원과 같은 시력관련 봉사를 실시했습니다</a:t>
            </a:r>
            <a:r>
              <a:rPr dirty="0" smtClean="0"/>
              <a:t>. </a:t>
            </a:r>
            <a:r>
              <a:rPr lang="ko-KR" dirty="0" smtClean="0"/>
              <a:t>이러한 노력을 통해 라이온들은 맹인과 시각 장애인들의 삶을 개선시키는 단체로 세계적인 인정을 받고 있습니다</a:t>
            </a:r>
            <a:r>
              <a:rPr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5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621122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dirty="0" smtClean="0"/>
              <a:t>주목할만한 라이온들의 기여는 다음과 같습니다</a:t>
            </a:r>
            <a:r>
              <a:rPr dirty="0" smtClean="0"/>
              <a:t>: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dirty="0" smtClean="0"/>
              <a:t>북극과 남극을 탐험한 리처드 </a:t>
            </a:r>
            <a:r>
              <a:rPr dirty="0" smtClean="0"/>
              <a:t>E. </a:t>
            </a:r>
            <a:r>
              <a:rPr lang="ko-KR" dirty="0" smtClean="0"/>
              <a:t>버드 라이온이자 탐험가는 </a:t>
            </a:r>
            <a:r>
              <a:rPr dirty="0" smtClean="0"/>
              <a:t>"</a:t>
            </a:r>
            <a:r>
              <a:rPr lang="ko-KR" dirty="0" smtClean="0"/>
              <a:t>우리는 라이온스 깃발을 휘날리며 세계 정상에 올랐으며 최대한의 경의를 느꼈다</a:t>
            </a:r>
            <a:r>
              <a:rPr dirty="0" smtClean="0"/>
              <a:t>"</a:t>
            </a:r>
            <a:r>
              <a:rPr lang="ko-KR" dirty="0" smtClean="0"/>
              <a:t>고 공개했습니다</a:t>
            </a:r>
            <a:r>
              <a:rPr dirty="0" smtClean="0"/>
              <a:t>. </a:t>
            </a:r>
          </a:p>
          <a:p>
            <a:endParaRPr lang="ko-K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1977</a:t>
            </a:r>
            <a:r>
              <a:rPr lang="ko-KR" dirty="0" smtClean="0"/>
              <a:t>년 지미 카터는 미국 대통령이 되었습니다</a:t>
            </a:r>
            <a:r>
              <a:rPr dirty="0" smtClean="0"/>
              <a:t>. </a:t>
            </a:r>
            <a:r>
              <a:rPr lang="ko-KR" dirty="0" smtClean="0"/>
              <a:t>그와 라이온스 관계는 지속되었고</a:t>
            </a:r>
            <a:r>
              <a:rPr dirty="0" smtClean="0"/>
              <a:t>, 1999 </a:t>
            </a:r>
            <a:r>
              <a:rPr lang="ko-KR" dirty="0" smtClean="0"/>
              <a:t>년 국제협회와 카터 센터는 아프리카와 라틴 아메리카에서 예방 가능한 실명퇴치를 목적으로 협력관계를 맺었습니다</a:t>
            </a:r>
            <a:r>
              <a:rPr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6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430143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dirty="0" smtClean="0"/>
              <a:t>다른 획기적인 성장은 다음과 같습니다</a:t>
            </a:r>
            <a:r>
              <a:rPr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</a:t>
            </a:r>
            <a:r>
              <a:rPr lang="ko-KR" dirty="0" smtClean="0"/>
              <a:t>클릭</a:t>
            </a:r>
            <a:r>
              <a:rPr dirty="0" smtClean="0"/>
              <a:t>} 1954</a:t>
            </a:r>
            <a:r>
              <a:rPr lang="ko-KR" dirty="0" smtClean="0"/>
              <a:t>년 </a:t>
            </a:r>
            <a:r>
              <a:rPr dirty="0" smtClean="0"/>
              <a:t>"</a:t>
            </a:r>
            <a:r>
              <a:rPr lang="ko-KR" dirty="0" smtClean="0"/>
              <a:t>우리는 봉사한다</a:t>
            </a:r>
            <a:r>
              <a:rPr dirty="0" smtClean="0"/>
              <a:t>"</a:t>
            </a:r>
            <a:r>
              <a:rPr lang="ko-KR" dirty="0" smtClean="0"/>
              <a:t>란 모토를 채택했습니다</a:t>
            </a:r>
            <a:r>
              <a:rPr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</a:t>
            </a:r>
            <a:r>
              <a:rPr lang="ko-KR" dirty="0" smtClean="0"/>
              <a:t>클릭</a:t>
            </a:r>
            <a:r>
              <a:rPr dirty="0" smtClean="0"/>
              <a:t>} 1957</a:t>
            </a:r>
            <a:r>
              <a:rPr lang="ko-KR" dirty="0" smtClean="0"/>
              <a:t>년 청소년들에게 봉사할 수 있는 기회를 부여하는 첫 레오클럽이 결성되었습니다</a:t>
            </a:r>
            <a:r>
              <a:rPr dirty="0" smtClean="0"/>
              <a:t>. </a:t>
            </a:r>
            <a:r>
              <a:rPr lang="ko-KR" dirty="0" smtClean="0"/>
              <a:t>현재 </a:t>
            </a:r>
            <a:r>
              <a:rPr dirty="0" smtClean="0"/>
              <a:t>140</a:t>
            </a:r>
            <a:r>
              <a:rPr lang="ko-KR" dirty="0" smtClean="0"/>
              <a:t>개국에 </a:t>
            </a:r>
            <a:r>
              <a:rPr dirty="0" smtClean="0"/>
              <a:t>6,700</a:t>
            </a:r>
            <a:r>
              <a:rPr lang="ko-KR" dirty="0" smtClean="0"/>
              <a:t>개가 넘는 레오 클럽이 있습니다</a:t>
            </a:r>
            <a:r>
              <a:rPr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</a:t>
            </a:r>
            <a:r>
              <a:rPr lang="ko-KR" dirty="0" smtClean="0"/>
              <a:t>클릭</a:t>
            </a:r>
            <a:r>
              <a:rPr dirty="0" smtClean="0"/>
              <a:t>} 1968</a:t>
            </a:r>
            <a:r>
              <a:rPr lang="ko-KR" dirty="0" smtClean="0"/>
              <a:t>년 국제재단이 창설되었습니다</a:t>
            </a:r>
            <a:r>
              <a:rPr dirty="0" smtClean="0"/>
              <a:t>.  </a:t>
            </a:r>
            <a:r>
              <a:rPr lang="ko-KR" dirty="0" smtClean="0"/>
              <a:t>국제재단은 천연재해 구조</a:t>
            </a:r>
            <a:r>
              <a:rPr dirty="0" smtClean="0"/>
              <a:t>, </a:t>
            </a:r>
            <a:r>
              <a:rPr lang="ko-KR" dirty="0" smtClean="0"/>
              <a:t>청소년</a:t>
            </a:r>
            <a:r>
              <a:rPr dirty="0" smtClean="0"/>
              <a:t>, </a:t>
            </a:r>
            <a:r>
              <a:rPr lang="ko-KR" dirty="0" smtClean="0"/>
              <a:t>시력 및 기타 인도주의 봉사를 지원하기 위해 주로 라이온들이 기탁하는 기부금으로 매년 수백만 달러의 봉사금을 지급합니다</a:t>
            </a:r>
            <a:r>
              <a:rPr dirty="0" smtClean="0"/>
              <a:t>.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{click} 1987</a:t>
            </a:r>
            <a:r>
              <a:rPr lang="ko-KR" dirty="0" smtClean="0"/>
              <a:t>년 여성들에게 회원자격이 부여되었습니다</a:t>
            </a:r>
            <a:r>
              <a:rPr dirty="0" smtClean="0"/>
              <a:t>.  </a:t>
            </a:r>
            <a:r>
              <a:rPr lang="ko-KR" dirty="0" smtClean="0"/>
              <a:t>오늘날 여성은 회원의 약 </a:t>
            </a:r>
            <a:r>
              <a:rPr dirty="0" smtClean="0"/>
              <a:t>30%</a:t>
            </a:r>
            <a:r>
              <a:rPr lang="ko-KR" dirty="0" smtClean="0"/>
              <a:t>를 차지하며 가장 급속히 성장하는 부문입니다</a:t>
            </a:r>
            <a:r>
              <a:rPr dirty="0" smtClean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7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17556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dirty="0" smtClean="0"/>
              <a:t>라이온스 목적 중의 하나는 </a:t>
            </a:r>
            <a:r>
              <a:rPr dirty="0" smtClean="0"/>
              <a:t>"</a:t>
            </a:r>
            <a:r>
              <a:rPr lang="ko-KR" dirty="0" smtClean="0"/>
              <a:t>세계 인류 상호간의 이해심을 배양하고 증진시킨다</a:t>
            </a:r>
            <a:r>
              <a:rPr dirty="0" smtClean="0"/>
              <a:t>"</a:t>
            </a:r>
            <a:r>
              <a:rPr lang="ko-KR" dirty="0" smtClean="0"/>
              <a:t>입니다</a:t>
            </a:r>
            <a:r>
              <a:rPr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dirty="0" smtClean="0"/>
              <a:t>범 세계적인 우리 봉사의 임무에 추가로 라이온들은 다음 활동을 추진합니다</a:t>
            </a:r>
            <a:r>
              <a:rPr dirty="0" smtClean="0"/>
              <a:t>: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- </a:t>
            </a:r>
            <a:r>
              <a:rPr lang="ko-KR" sz="1200" baseline="0" dirty="0" smtClean="0"/>
              <a:t>다른 국가의 클럽과 우정을 나누고 다른 문화를 배우며 라이온에 관한 경험과 아이디어를 교류하도록 클럽간의 </a:t>
            </a:r>
            <a:r>
              <a:rPr lang="ko-KR" sz="1200" b="1" baseline="0" dirty="0" smtClean="0"/>
              <a:t>자매결연</a:t>
            </a:r>
            <a:r>
              <a:rPr lang="ko-KR" sz="1200" baseline="0" dirty="0" smtClean="0"/>
              <a:t>을 촉진합니다</a:t>
            </a:r>
            <a:r>
              <a:rPr lang="en-US" sz="1200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</a:rPr>
              <a:t>- </a:t>
            </a:r>
            <a:r>
              <a:rPr lang="ko-KR" sz="1200" b="0" i="0" kern="1200" baseline="0" dirty="0" smtClean="0">
                <a:solidFill>
                  <a:schemeClr val="tx1"/>
                </a:solidFill>
                <a:effectLst/>
                <a:latin typeface="+mn-lt"/>
              </a:rPr>
              <a:t>수천명의 청소년들이 평화와 우호의 정신을 배양할 수 있도록 </a:t>
            </a:r>
            <a:r>
              <a:rPr lang="ko-KR" sz="1200" b="1" i="0" kern="1200" baseline="0" dirty="0" smtClean="0">
                <a:solidFill>
                  <a:schemeClr val="tx1"/>
                </a:solidFill>
                <a:effectLst/>
                <a:latin typeface="+mn-lt"/>
              </a:rPr>
              <a:t>청소년 캠</a:t>
            </a:r>
            <a:r>
              <a:rPr lang="ko-KR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</a:rPr>
              <a:t>프</a:t>
            </a:r>
            <a:r>
              <a:rPr lang="ko-KR" sz="1200" b="1" i="0" kern="1200" baseline="0" dirty="0" smtClean="0">
                <a:solidFill>
                  <a:schemeClr val="tx1"/>
                </a:solidFill>
                <a:effectLst/>
                <a:latin typeface="+mn-lt"/>
              </a:rPr>
              <a:t> 및 교환 프로그램</a:t>
            </a:r>
            <a:r>
              <a:rPr lang="ko-KR" sz="1200" b="0" i="0" kern="1200" baseline="0" dirty="0" smtClean="0">
                <a:solidFill>
                  <a:schemeClr val="tx1"/>
                </a:solidFill>
                <a:effectLst/>
                <a:latin typeface="+mn-lt"/>
              </a:rPr>
              <a:t>을 실시합니다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- </a:t>
            </a:r>
            <a:r>
              <a:rPr lang="ko-KR" dirty="0" smtClean="0"/>
              <a:t>창립 이후 유엔을 지원하고 오늘날 </a:t>
            </a:r>
            <a:r>
              <a:rPr lang="ko-KR" b="1" baseline="0" dirty="0" smtClean="0"/>
              <a:t>유엔기구</a:t>
            </a:r>
            <a:r>
              <a:rPr lang="ko-KR" dirty="0" smtClean="0"/>
              <a:t>와 협력을 계속합니다</a:t>
            </a:r>
            <a:r>
              <a:rPr dirty="0" smtClean="0"/>
              <a:t>. </a:t>
            </a:r>
            <a:r>
              <a:rPr lang="ko-KR" dirty="0" smtClean="0"/>
              <a:t>유엔과 라이온스의 날은 유엔과 라이들이 전 세계 불우한 사람들을 지속적으로 돕기 위해 협력하는 방법을 알아볼 수 있는 기회를 라이온에게 제공합니다</a:t>
            </a:r>
            <a:r>
              <a:rPr dirty="0" smtClean="0"/>
              <a:t>.</a:t>
            </a:r>
            <a:endParaRPr lang="ko-KR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sz="1200" dirty="0" smtClean="0"/>
              <a:t>또한</a:t>
            </a:r>
            <a:r>
              <a:rPr lang="en-US" sz="1200" dirty="0" smtClean="0"/>
              <a:t>, </a:t>
            </a:r>
            <a:r>
              <a:rPr lang="ko-KR" sz="1200" dirty="0" smtClean="0"/>
              <a:t>전 세계 어린이들이 평화에 관한 자신의 비전을 표현할 수 있도록 </a:t>
            </a:r>
            <a:r>
              <a:rPr lang="ko-KR" sz="1200" b="1" baseline="0" dirty="0" smtClean="0"/>
              <a:t>평화 포스터 </a:t>
            </a:r>
            <a:r>
              <a:rPr lang="ko-KR" sz="1200" dirty="0" smtClean="0"/>
              <a:t>및 </a:t>
            </a:r>
            <a:r>
              <a:rPr lang="ko-KR" sz="1200" b="1" baseline="0" dirty="0" smtClean="0"/>
              <a:t>수필 경연대회</a:t>
            </a:r>
            <a:r>
              <a:rPr lang="ko-KR" sz="1200" dirty="0" smtClean="0"/>
              <a:t>를 실시합니다</a:t>
            </a:r>
            <a:r>
              <a:rPr lang="en-US" sz="12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8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430143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dirty="0" smtClean="0"/>
              <a:t>현재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</a:t>
            </a:r>
            <a:r>
              <a:rPr lang="ko-KR" dirty="0" smtClean="0"/>
              <a:t>클릭</a:t>
            </a:r>
            <a:r>
              <a:rPr dirty="0" smtClean="0"/>
              <a:t>} 140</a:t>
            </a:r>
            <a:r>
              <a:rPr lang="ko-KR" dirty="0" smtClean="0"/>
              <a:t>만 명의 라이온들이 활동하고 있습니다</a:t>
            </a:r>
            <a:r>
              <a:rPr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</a:t>
            </a:r>
            <a:r>
              <a:rPr lang="ko-KR" dirty="0" smtClean="0"/>
              <a:t>클릭</a:t>
            </a:r>
            <a:r>
              <a:rPr dirty="0" smtClean="0"/>
              <a:t>} 46,000</a:t>
            </a:r>
            <a:r>
              <a:rPr lang="ko-KR" dirty="0" smtClean="0"/>
              <a:t>개 이상 클럽이 조직되어 있습니다</a:t>
            </a:r>
            <a:r>
              <a:rPr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</a:t>
            </a:r>
            <a:r>
              <a:rPr lang="ko-KR" dirty="0" smtClean="0"/>
              <a:t>클릭</a:t>
            </a:r>
            <a:r>
              <a:rPr dirty="0" smtClean="0"/>
              <a:t>} </a:t>
            </a:r>
            <a:r>
              <a:rPr lang="ko-KR" dirty="0" smtClean="0"/>
              <a:t>전세계 </a:t>
            </a:r>
            <a:r>
              <a:rPr dirty="0" smtClean="0"/>
              <a:t>200</a:t>
            </a:r>
            <a:r>
              <a:rPr lang="ko-KR" dirty="0" smtClean="0"/>
              <a:t>개국 이상과 영역에 클럽이 있습니다</a:t>
            </a:r>
            <a:r>
              <a:rPr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</a:t>
            </a:r>
            <a:r>
              <a:rPr lang="ko-KR" dirty="0" smtClean="0"/>
              <a:t>클릭</a:t>
            </a:r>
            <a:r>
              <a:rPr dirty="0" smtClean="0"/>
              <a:t>} </a:t>
            </a:r>
            <a:r>
              <a:rPr lang="ko-KR" dirty="0" smtClean="0"/>
              <a:t>우리는 봉사한다는 일념으로  결속되었습니다</a:t>
            </a:r>
            <a:r>
              <a:rPr dirty="0" smtClean="0"/>
              <a:t>.</a:t>
            </a:r>
            <a:endParaRPr 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9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86811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on PPT bkg Title Blan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485726"/>
            <a:ext cx="7772400" cy="1781474"/>
          </a:xfrm>
        </p:spPr>
        <p:txBody>
          <a:bodyPr anchor="ctr">
            <a:normAutofit/>
          </a:bodyPr>
          <a:lstStyle>
            <a:lvl1pPr algn="ctr">
              <a:defRPr sz="4400" b="1" i="0" cap="none">
                <a:solidFill>
                  <a:srgbClr val="09519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on PPT bkg 3 Blank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0" y="0"/>
            <a:ext cx="9135879" cy="2033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7086600" cy="80363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3874"/>
            <a:ext cx="8229600" cy="45183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05DF77-0E5E-4F38-8A8F-5D0D056193C8}" type="datetime1">
              <a:rPr lang="en-US" smtClean="0">
                <a:solidFill>
                  <a:prstClr val="black"/>
                </a:solidFill>
              </a:rPr>
              <a:t>9/7/2016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5822"/>
            <a:ext cx="1412715" cy="9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6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on PPT bkg 3 Blank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0" y="0"/>
            <a:ext cx="9135879" cy="20331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2D35-ED17-4359-A03B-CDC428B3EA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45AA-F236-384F-9F42-A11ADC3D4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7086600" cy="80363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76200"/>
            <a:ext cx="1219200" cy="10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ntennial PPT bkg 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1" y="0"/>
            <a:ext cx="23581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274638"/>
            <a:ext cx="678180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9519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5F55D1-5552-4924-AC22-EFB538F5ACB0}" type="datetime1">
              <a:rPr lang="en-US" smtClean="0">
                <a:solidFill>
                  <a:prstClr val="black"/>
                </a:solidFill>
              </a:rPr>
              <a:t>9/7/2016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9345AA-F236-384F-9F42-A11ADC3D4BD0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05000" y="1653874"/>
            <a:ext cx="6781800" cy="45183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0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ntennial PPT bkg blank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0" y="6282466"/>
            <a:ext cx="9135879" cy="575534"/>
          </a:xfrm>
          <a:prstGeom prst="rect">
            <a:avLst/>
          </a:prstGeom>
        </p:spPr>
      </p:pic>
      <p:pic>
        <p:nvPicPr>
          <p:cNvPr id="10" name="Picture 9" descr="Centennial PPT bkg blank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0"/>
            <a:ext cx="9144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35863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9345AA-F236-384F-9F42-A11ADC3D4BD0}" type="slidenum">
              <a:rPr 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8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ntennial PPT bkg blank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0" y="6282466"/>
            <a:ext cx="9135879" cy="575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874"/>
            <a:ext cx="7010400" cy="93586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9519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763951-87E1-444E-A9DB-AB1CDFF92BAE}" type="datetime1">
              <a:rPr lang="en-US" smtClean="0">
                <a:solidFill>
                  <a:prstClr val="black"/>
                </a:solidFill>
              </a:rPr>
              <a:t>9/7/2016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9345AA-F236-384F-9F42-A11ADC3D4B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1219200" cy="10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7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C58F86-E146-48AB-A7D5-63276C7B83D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t>9/7/2016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9345AA-F236-384F-9F42-A11ADC3D4B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6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05" r:id="rId2"/>
    <p:sldLayoutId id="2147483666" r:id="rId3"/>
    <p:sldLayoutId id="2147483706" r:id="rId4"/>
    <p:sldLayoutId id="2147483713" r:id="rId5"/>
    <p:sldLayoutId id="214748370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3.wdp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114800"/>
            <a:ext cx="7772400" cy="1447800"/>
          </a:xfrm>
        </p:spPr>
        <p:txBody>
          <a:bodyPr>
            <a:noAutofit/>
          </a:bodyPr>
          <a:lstStyle/>
          <a:p>
            <a:r>
              <a:rPr lang="ko-KR" sz="48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국제협회 역사</a:t>
            </a:r>
            <a:endParaRPr lang="ko-KR" sz="4800" b="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206" y="762000"/>
            <a:ext cx="7349589" cy="336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dirty="0" smtClean="0">
                <a:latin typeface="Gulim" panose="020B0600000101010101" pitchFamily="34" charset="-127"/>
                <a:ea typeface="Gulim" panose="020B0600000101010101" pitchFamily="34" charset="-127"/>
              </a:rPr>
              <a:t>창설 </a:t>
            </a:r>
            <a:r>
              <a:rPr dirty="0" smtClean="0">
                <a:latin typeface="Gulim" panose="020B0600000101010101" pitchFamily="34" charset="-127"/>
                <a:ea typeface="Gulim" panose="020B0600000101010101" pitchFamily="34" charset="-127"/>
              </a:rPr>
              <a:t>100</a:t>
            </a:r>
            <a:r>
              <a:rPr lang="ko-KR" dirty="0" smtClean="0">
                <a:latin typeface="Gulim" panose="020B0600000101010101" pitchFamily="34" charset="-127"/>
                <a:ea typeface="Gulim" panose="020B0600000101010101" pitchFamily="34" charset="-127"/>
              </a:rPr>
              <a:t>주년을 축하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</a:t>
            </a:fld>
            <a:endParaRPr lang="ko-K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172200" y="1771650"/>
            <a:ext cx="27432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ko-KR" b="1" dirty="0" smtClean="0">
                <a:solidFill>
                  <a:schemeClr val="tx2">
                    <a:lumMod val="7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지역사회와 연계</a:t>
            </a:r>
            <a:endParaRPr lang="ko-KR" b="1" dirty="0">
              <a:solidFill>
                <a:schemeClr val="tx2">
                  <a:lumMod val="7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203863" y="1771650"/>
            <a:ext cx="27432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ko-KR" b="1" dirty="0" smtClean="0">
                <a:solidFill>
                  <a:schemeClr val="tx2">
                    <a:lumMod val="7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영향을 미치도록 초대</a:t>
            </a:r>
            <a:endParaRPr lang="ko-KR" b="1" dirty="0">
              <a:solidFill>
                <a:schemeClr val="tx2">
                  <a:lumMod val="7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35527" y="1771650"/>
            <a:ext cx="27432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ko-KR" b="1" dirty="0" smtClean="0">
                <a:solidFill>
                  <a:schemeClr val="tx2">
                    <a:lumMod val="7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봉사를 통해 선도</a:t>
            </a:r>
            <a:endParaRPr lang="ko-KR" b="1" dirty="0">
              <a:solidFill>
                <a:schemeClr val="tx2">
                  <a:lumMod val="7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8" name="Picture 5" descr="O:\Public Relations &amp; Communications\Common\Graphics Work Orders\Marketing\New Centennial Icons\Legecy icon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44" y="314235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O:\Public Relations &amp; Communications\Common\Graphics Work Orders\Marketing\New Centennial Icons\Membership awards icon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63" y="3232404"/>
            <a:ext cx="260604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O:\Public Relations &amp; Communications\Common\Graphics Work Orders\Marketing\New Centennial Icons\centennial service icon.jpg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3250692"/>
            <a:ext cx="260604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62126"/>
            <a:ext cx="7772400" cy="1781474"/>
          </a:xfrm>
        </p:spPr>
        <p:txBody>
          <a:bodyPr>
            <a:normAutofit/>
          </a:bodyPr>
          <a:lstStyle/>
          <a:p>
            <a:r>
              <a:rPr lang="ko-KR" sz="4000" b="0" dirty="0" smtClean="0"/>
              <a:t>국제협회 역사</a:t>
            </a:r>
            <a:endParaRPr lang="ko-KR" sz="40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00" y="1422004"/>
            <a:ext cx="5638800" cy="2585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54798"/>
            <a:ext cx="5029200" cy="46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5776118"/>
            <a:ext cx="3200400" cy="48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sz="2400" dirty="0">
                <a:latin typeface="Gulim" panose="020B0600000101010101" pitchFamily="34" charset="-127"/>
                <a:ea typeface="Gulim" panose="020B0600000101010101" pitchFamily="34" charset="-127"/>
              </a:rPr>
              <a:t>멜빈 존스</a:t>
            </a:r>
            <a:r>
              <a:rPr lang="en-US" sz="2400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ko-KR" sz="2400" dirty="0">
                <a:latin typeface="Gulim" panose="020B0600000101010101" pitchFamily="34" charset="-127"/>
                <a:ea typeface="Gulim" panose="020B0600000101010101" pitchFamily="34" charset="-127"/>
              </a:rPr>
              <a:t>창시자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</a:t>
            </a:fld>
            <a:endParaRPr lang="ko-K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라이온스클럽 창설</a:t>
            </a:r>
            <a:endParaRPr lang="ko-KR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772483"/>
            <a:ext cx="396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Rage Italic" panose="03070502040507070304" pitchFamily="66" charset="0"/>
              </a:rPr>
              <a:t>" </a:t>
            </a:r>
            <a:r>
              <a:rPr lang="ko-KR" sz="4800" dirty="0" smtClean="0">
                <a:latin typeface="Gulim" panose="020B0600000101010101" pitchFamily="34" charset="-127"/>
                <a:ea typeface="Gulim" panose="020B0600000101010101" pitchFamily="34" charset="-127"/>
              </a:rPr>
              <a:t>다른 사람을 돕지 않으면 자신도 더 발전할 수 없다</a:t>
            </a:r>
            <a:r>
              <a:rPr lang="en-US" sz="5400" dirty="0" smtClean="0">
                <a:latin typeface="Rage Italic" panose="03070502040507070304" pitchFamily="66" charset="0"/>
              </a:rPr>
              <a:t>." </a:t>
            </a:r>
          </a:p>
        </p:txBody>
      </p:sp>
      <p:pic>
        <p:nvPicPr>
          <p:cNvPr id="9" name="Content Placeholder 4" descr="국제라협회의 창시자이자 사무총장인 멜빈 존스.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58" y="1752599"/>
            <a:ext cx="3027542" cy="3853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58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국제협회</a:t>
            </a:r>
            <a:r>
              <a:rPr lang="en-US" altLang="ko-KR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초창</a:t>
            </a:r>
            <a:r>
              <a:rPr lang="ko-KR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기</a:t>
            </a:r>
            <a:endParaRPr lang="ko-KR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00472"/>
            <a:ext cx="2741915" cy="1300227"/>
          </a:xfrm>
        </p:spPr>
        <p:txBody>
          <a:bodyPr>
            <a:noAutofit/>
          </a:bodyPr>
          <a:lstStyle/>
          <a:p>
            <a:pPr marL="0" indent="0" algn="ctr" defTabSz="914400">
              <a:spcBef>
                <a:spcPts val="0"/>
              </a:spcBef>
              <a:buNone/>
            </a:pPr>
            <a:r>
              <a:rPr lang="ko-KR" sz="2400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첫 국제대회</a:t>
            </a:r>
            <a:r>
              <a:rPr lang="en-US" sz="2400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: </a:t>
            </a:r>
            <a:r>
              <a:rPr dirty="0">
                <a:latin typeface="Gulim" panose="020B0600000101010101" pitchFamily="34" charset="-127"/>
                <a:ea typeface="Gulim" panose="020B0600000101010101" pitchFamily="34" charset="-127"/>
              </a:rPr>
              <a:t/>
            </a:r>
            <a:br>
              <a:rPr dirty="0">
                <a:latin typeface="Gulim" panose="020B0600000101010101" pitchFamily="34" charset="-127"/>
                <a:ea typeface="Gulim" panose="020B0600000101010101" pitchFamily="34" charset="-127"/>
              </a:rPr>
            </a:br>
            <a:r>
              <a:rPr lang="en-US" sz="2000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1917</a:t>
            </a:r>
            <a:r>
              <a:rPr lang="ko-KR" sz="2000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년 </a:t>
            </a:r>
            <a:r>
              <a:rPr lang="en-US" sz="2000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10</a:t>
            </a:r>
            <a:r>
              <a:rPr lang="ko-KR" sz="2000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월 </a:t>
            </a:r>
            <a:r>
              <a:rPr lang="en-US" sz="2000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8-10</a:t>
            </a:r>
            <a:r>
              <a:rPr lang="ko-KR" sz="2000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일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ko-KR" sz="2000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미국 텍사스주 달라스 </a:t>
            </a:r>
            <a:endParaRPr lang="ko-KR" sz="2000" dirty="0">
              <a:solidFill>
                <a:prstClr val="black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3</a:t>
            </a:fld>
            <a:endParaRPr lang="ko-K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4728" y="1478280"/>
            <a:ext cx="4168140" cy="3162717"/>
            <a:chOff x="284728" y="1478280"/>
            <a:chExt cx="4168140" cy="3162717"/>
          </a:xfrm>
        </p:grpSpPr>
        <p:sp>
          <p:nvSpPr>
            <p:cNvPr id="6" name="TextBox 5"/>
            <p:cNvSpPr txBox="1"/>
            <p:nvPr/>
          </p:nvSpPr>
          <p:spPr>
            <a:xfrm>
              <a:off x="284728" y="3810000"/>
              <a:ext cx="4168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sz="2400" dirty="0" smtClean="0">
                  <a:latin typeface="Gulim" panose="020B0600000101010101" pitchFamily="34" charset="-127"/>
                  <a:ea typeface="Gulim" panose="020B0600000101010101" pitchFamily="34" charset="-127"/>
                </a:rPr>
                <a:t>첫 회의</a:t>
              </a:r>
              <a:r>
                <a:rPr lang="en-US" sz="2400" dirty="0" smtClean="0">
                  <a:latin typeface="Gulim" panose="020B0600000101010101" pitchFamily="34" charset="-127"/>
                  <a:ea typeface="Gulim" panose="020B0600000101010101" pitchFamily="34" charset="-127"/>
                </a:rPr>
                <a:t>: 1917</a:t>
              </a:r>
              <a:r>
                <a:rPr lang="ko-KR" sz="2400" dirty="0" smtClean="0">
                  <a:latin typeface="Gulim" panose="020B0600000101010101" pitchFamily="34" charset="-127"/>
                  <a:ea typeface="Gulim" panose="020B0600000101010101" pitchFamily="34" charset="-127"/>
                </a:rPr>
                <a:t>년 </a:t>
              </a:r>
              <a:r>
                <a:rPr lang="en-US" sz="2400" dirty="0" smtClean="0">
                  <a:latin typeface="Gulim" panose="020B0600000101010101" pitchFamily="34" charset="-127"/>
                  <a:ea typeface="Gulim" panose="020B0600000101010101" pitchFamily="34" charset="-127"/>
                </a:rPr>
                <a:t>6</a:t>
              </a:r>
              <a:r>
                <a:rPr lang="ko-KR" sz="2400" dirty="0" smtClean="0">
                  <a:latin typeface="Gulim" panose="020B0600000101010101" pitchFamily="34" charset="-127"/>
                  <a:ea typeface="Gulim" panose="020B0600000101010101" pitchFamily="34" charset="-127"/>
                </a:rPr>
                <a:t>월 </a:t>
              </a:r>
              <a:r>
                <a:rPr lang="en-US" sz="2400" dirty="0" smtClean="0">
                  <a:latin typeface="Gulim" panose="020B0600000101010101" pitchFamily="34" charset="-127"/>
                  <a:ea typeface="Gulim" panose="020B0600000101010101" pitchFamily="34" charset="-127"/>
                </a:rPr>
                <a:t>7</a:t>
              </a:r>
              <a:r>
                <a:rPr lang="ko-KR" sz="2400" dirty="0" smtClean="0">
                  <a:latin typeface="Gulim" panose="020B0600000101010101" pitchFamily="34" charset="-127"/>
                  <a:ea typeface="Gulim" panose="020B0600000101010101" pitchFamily="34" charset="-127"/>
                </a:rPr>
                <a:t>일</a:t>
              </a:r>
            </a:p>
            <a:p>
              <a:pPr algn="ctr"/>
              <a:r>
                <a:rPr lang="ko-KR" sz="2400" dirty="0" smtClean="0">
                  <a:latin typeface="Gulim" panose="020B0600000101010101" pitchFamily="34" charset="-127"/>
                  <a:ea typeface="Gulim" panose="020B0600000101010101" pitchFamily="34" charset="-127"/>
                </a:rPr>
                <a:t>미국 일리노이 주 시카고</a:t>
              </a:r>
              <a:endParaRPr lang="ko-KR" sz="2400" dirty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28" y="1478280"/>
              <a:ext cx="4168140" cy="22555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8" name="Group 7"/>
          <p:cNvGrpSpPr/>
          <p:nvPr/>
        </p:nvGrpSpPr>
        <p:grpSpPr>
          <a:xfrm>
            <a:off x="5181600" y="1437180"/>
            <a:ext cx="2578289" cy="3203817"/>
            <a:chOff x="5181600" y="1437180"/>
            <a:chExt cx="2578289" cy="3203817"/>
          </a:xfrm>
        </p:grpSpPr>
        <p:pic>
          <p:nvPicPr>
            <p:cNvPr id="10" name="Content Placeholder 7" descr="Dr. W.P. Woods was elected the first president of Lions Clubs International in 1917."/>
            <p:cNvPicPr>
              <a:picLocks/>
            </p:cNvPicPr>
            <p:nvPr/>
          </p:nvPicPr>
          <p:blipFill>
            <a:blip r:embed="rId4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3000" contras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437180"/>
              <a:ext cx="1727578" cy="22966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5181600" y="3810000"/>
              <a:ext cx="25782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sz="2400" dirty="0" smtClean="0">
                  <a:latin typeface="Gulim" panose="020B0600000101010101" pitchFamily="34" charset="-127"/>
                  <a:ea typeface="Gulim" panose="020B0600000101010101" pitchFamily="34" charset="-127"/>
                </a:rPr>
                <a:t>초대 회장</a:t>
              </a:r>
              <a:r>
                <a:rPr lang="en-US" sz="2400" dirty="0" smtClean="0">
                  <a:latin typeface="Gulim" panose="020B0600000101010101" pitchFamily="34" charset="-127"/>
                  <a:ea typeface="Gulim" panose="020B0600000101010101" pitchFamily="34" charset="-127"/>
                </a:rPr>
                <a:t>: </a:t>
              </a:r>
              <a:r>
                <a:rPr dirty="0">
                  <a:latin typeface="Gulim" panose="020B0600000101010101" pitchFamily="34" charset="-127"/>
                  <a:ea typeface="Gulim" panose="020B0600000101010101" pitchFamily="34" charset="-127"/>
                </a:rPr>
                <a:t/>
              </a:r>
              <a:br>
                <a:rPr dirty="0">
                  <a:latin typeface="Gulim" panose="020B0600000101010101" pitchFamily="34" charset="-127"/>
                  <a:ea typeface="Gulim" panose="020B0600000101010101" pitchFamily="34" charset="-127"/>
                </a:rPr>
              </a:br>
              <a:r>
                <a:rPr lang="ko-KR" sz="2400" dirty="0" smtClean="0">
                  <a:latin typeface="Gulim" panose="020B0600000101010101" pitchFamily="34" charset="-127"/>
                  <a:ea typeface="Gulim" panose="020B0600000101010101" pitchFamily="34" charset="-127"/>
                </a:rPr>
                <a:t>윌리엄 우즈 박사  </a:t>
              </a:r>
              <a:endParaRPr lang="ko-KR" sz="2400" dirty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85"/>
          <a:stretch/>
        </p:blipFill>
        <p:spPr>
          <a:xfrm>
            <a:off x="3229290" y="4953000"/>
            <a:ext cx="5305110" cy="1595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04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7086600" cy="803638"/>
          </a:xfrm>
        </p:spPr>
        <p:txBody>
          <a:bodyPr/>
          <a:lstStyle/>
          <a:p>
            <a:r>
              <a:rPr lang="ko-KR" dirty="0" smtClean="0">
                <a:latin typeface="Gulim" panose="020B0600000101010101" pitchFamily="34" charset="-127"/>
                <a:ea typeface="Gulim" panose="020B0600000101010101" pitchFamily="34" charset="-127"/>
              </a:rPr>
              <a:t>국제적으로 확장</a:t>
            </a:r>
            <a:endParaRPr lang="ko-KR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11" y="1676401"/>
            <a:ext cx="6831289" cy="44313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</a:t>
            </a:fld>
            <a:endParaRPr lang="ko-K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" y="1676400"/>
            <a:ext cx="3200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r>
              <a:rPr lang="en-US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1920</a:t>
            </a:r>
            <a:r>
              <a:rPr lang="ko-KR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년</a:t>
            </a:r>
            <a:r>
              <a:rPr lang="en-US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: </a:t>
            </a:r>
            <a:r>
              <a:rPr lang="ko-KR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캐나다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r>
              <a:rPr lang="en-US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1927</a:t>
            </a:r>
            <a:r>
              <a:rPr lang="ko-KR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년</a:t>
            </a:r>
            <a:r>
              <a:rPr lang="en-US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: </a:t>
            </a:r>
            <a:r>
              <a:rPr lang="ko-KR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멕시코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>
                <a:latin typeface="Gulim" panose="020B0600000101010101" pitchFamily="34" charset="-127"/>
                <a:ea typeface="Gulim" panose="020B0600000101010101" pitchFamily="34" charset="-127"/>
              </a:rPr>
              <a:t>1947</a:t>
            </a:r>
            <a:r>
              <a:rPr lang="ko-KR" sz="2400" dirty="0">
                <a:latin typeface="Gulim" panose="020B0600000101010101" pitchFamily="34" charset="-127"/>
                <a:ea typeface="Gulim" panose="020B0600000101010101" pitchFamily="34" charset="-127"/>
              </a:rPr>
              <a:t>년</a:t>
            </a:r>
            <a:r>
              <a:rPr lang="en-US" sz="2400" dirty="0">
                <a:latin typeface="Gulim" panose="020B0600000101010101" pitchFamily="34" charset="-127"/>
                <a:ea typeface="Gulim" panose="020B0600000101010101" pitchFamily="34" charset="-127"/>
              </a:rPr>
              <a:t>: </a:t>
            </a:r>
            <a:r>
              <a:rPr lang="ko-KR" sz="2400" dirty="0">
                <a:latin typeface="Gulim" panose="020B0600000101010101" pitchFamily="34" charset="-127"/>
                <a:ea typeface="Gulim" panose="020B0600000101010101" pitchFamily="34" charset="-127"/>
              </a:rPr>
              <a:t>호주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r>
              <a:rPr lang="en-US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1948</a:t>
            </a:r>
            <a:r>
              <a:rPr lang="ko-KR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년</a:t>
            </a:r>
            <a:r>
              <a:rPr lang="en-US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: </a:t>
            </a:r>
            <a:r>
              <a:rPr lang="ko-KR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스웨덴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r>
              <a:rPr lang="en-US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1949</a:t>
            </a:r>
            <a:r>
              <a:rPr lang="ko-KR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년</a:t>
            </a:r>
            <a:r>
              <a:rPr lang="en-US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: </a:t>
            </a:r>
            <a:r>
              <a:rPr lang="ko-KR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필리핀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r>
              <a:rPr lang="en-US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1953</a:t>
            </a:r>
            <a:r>
              <a:rPr lang="ko-KR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년</a:t>
            </a:r>
            <a:r>
              <a:rPr lang="en-US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: </a:t>
            </a:r>
            <a:r>
              <a:rPr lang="ko-KR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모로코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r>
              <a:rPr lang="en-US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1957</a:t>
            </a:r>
            <a:r>
              <a:rPr lang="ko-KR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년</a:t>
            </a:r>
            <a:r>
              <a:rPr lang="en-US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: </a:t>
            </a:r>
            <a:r>
              <a:rPr lang="ko-KR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남극 </a:t>
            </a:r>
            <a:r>
              <a:rPr lang="en-US" altLang="ko-KR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   </a:t>
            </a:r>
            <a:r>
              <a:rPr lang="ko-KR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대륙</a:t>
            </a:r>
          </a:p>
        </p:txBody>
      </p:sp>
    </p:spTree>
    <p:extLst>
      <p:ext uri="{BB962C8B-B14F-4D97-AF65-F5344CB8AC3E}">
        <p14:creationId xmlns:p14="http://schemas.microsoft.com/office/powerpoint/2010/main" val="14008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라이온들이 </a:t>
            </a:r>
            <a:r>
              <a:rPr lang="en-US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"</a:t>
            </a:r>
            <a:r>
              <a:rPr lang="ko-KR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실명의 기사</a:t>
            </a:r>
            <a:r>
              <a:rPr lang="en-US" altLang="ko-KR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”</a:t>
            </a:r>
            <a:r>
              <a:rPr lang="ko-KR" altLang="en-US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가 됨</a:t>
            </a:r>
            <a:endParaRPr lang="ko-KR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724400"/>
            <a:ext cx="8546224" cy="17526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1925</a:t>
            </a:r>
            <a:r>
              <a:rPr lang="ko-KR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년</a:t>
            </a:r>
            <a:r>
              <a:rPr lang="en-US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: </a:t>
            </a:r>
            <a:r>
              <a:rPr lang="ko-KR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헬렌 켈러는 라이온들이 </a:t>
            </a:r>
            <a:r>
              <a:rPr lang="en-US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"</a:t>
            </a:r>
            <a:r>
              <a:rPr lang="ko-KR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맹인의 기사</a:t>
            </a:r>
            <a:r>
              <a:rPr lang="en-US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"</a:t>
            </a:r>
            <a:r>
              <a:rPr lang="ko-KR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가 되도록 요청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1930</a:t>
            </a:r>
            <a:r>
              <a:rPr lang="ko-KR" sz="2000" dirty="0">
                <a:latin typeface="Gulim" panose="020B0600000101010101" pitchFamily="34" charset="-127"/>
                <a:ea typeface="Gulim" panose="020B0600000101010101" pitchFamily="34" charset="-127"/>
              </a:rPr>
              <a:t>년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: </a:t>
            </a:r>
            <a:r>
              <a:rPr lang="ko-KR" sz="2000" dirty="0">
                <a:latin typeface="Gulim" panose="020B0600000101010101" pitchFamily="34" charset="-127"/>
                <a:ea typeface="Gulim" panose="020B0600000101010101" pitchFamily="34" charset="-127"/>
              </a:rPr>
              <a:t>조지 본햄 라이온은 빨간색 밴드와 함께 지팡이를 흰색으로 칠함 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1939</a:t>
            </a:r>
            <a:r>
              <a:rPr lang="ko-KR" sz="2000" dirty="0">
                <a:latin typeface="Gulim" panose="020B0600000101010101" pitchFamily="34" charset="-127"/>
                <a:ea typeface="Gulim" panose="020B0600000101010101" pitchFamily="34" charset="-127"/>
              </a:rPr>
              <a:t>년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: </a:t>
            </a:r>
            <a:r>
              <a:rPr lang="ko-KR" sz="2000" dirty="0">
                <a:latin typeface="Gulim" panose="020B0600000101010101" pitchFamily="34" charset="-127"/>
                <a:ea typeface="Gulim" panose="020B0600000101010101" pitchFamily="34" charset="-127"/>
              </a:rPr>
              <a:t>디트로이트 업타운클럽이 맹도견 학교를 시작</a:t>
            </a:r>
            <a:r>
              <a:rPr lang="ko-KR" sz="2400" dirty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ko-K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</a:t>
            </a:fld>
            <a:endParaRPr lang="ko-K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4" descr="Helen Keller challenged Lions to become &quot;knights of the blind in the crusade against darkness.&quot;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1430724"/>
            <a:ext cx="2373173" cy="3041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4" descr="http://www.lionsclubs.org/cs-assets/_files/images/page-images/lions100/timeline/White-Cane-lg.jpg"/>
          <p:cNvPicPr>
            <a:picLocks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30724"/>
            <a:ext cx="20574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\\lionsclubs\data\drive-home\home\greilly\Profile\Desktop\leading the way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4024" y="1430724"/>
            <a:ext cx="2274176" cy="3012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419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더 주목할만한 </a:t>
            </a:r>
            <a:r>
              <a:rPr lang="ko-KR" altLang="en-US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라이온들의 </a:t>
            </a:r>
            <a:r>
              <a:rPr lang="ko-KR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기여</a:t>
            </a:r>
            <a:endParaRPr lang="ko-KR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468" y="1981200"/>
            <a:ext cx="4044532" cy="114427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1926</a:t>
            </a:r>
            <a:r>
              <a:rPr lang="ko-KR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년</a:t>
            </a:r>
            <a:r>
              <a:rPr lang="en-US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: </a:t>
            </a:r>
            <a:r>
              <a:rPr lang="ko-KR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리처드 </a:t>
            </a:r>
            <a:r>
              <a:rPr lang="en-US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E. </a:t>
            </a:r>
            <a:r>
              <a:rPr lang="ko-KR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버드 제독</a:t>
            </a:r>
            <a:r>
              <a:rPr lang="en-US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ko-KR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라이온</a:t>
            </a:r>
            <a:r>
              <a:rPr lang="en-US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ko-KR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탐험가</a:t>
            </a:r>
            <a:r>
              <a:rPr lang="en-US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ko-KR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홍보 전문가</a:t>
            </a:r>
            <a:endParaRPr lang="ko-KR" sz="24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</a:t>
            </a:fld>
            <a:endParaRPr lang="ko-K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71475" y="3505200"/>
            <a:ext cx="3743325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6738" y="1371600"/>
            <a:ext cx="3743325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374528" y="4495800"/>
            <a:ext cx="4540872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en-US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1977</a:t>
            </a:r>
            <a:r>
              <a:rPr lang="ko-KR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년</a:t>
            </a:r>
            <a:r>
              <a:rPr lang="en-US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: </a:t>
            </a:r>
            <a:r>
              <a:rPr lang="ko-KR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지미 카터 라이온</a:t>
            </a:r>
            <a:r>
              <a:rPr lang="en-US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(</a:t>
            </a:r>
            <a:r>
              <a:rPr lang="ko-KR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좌측</a:t>
            </a:r>
            <a:r>
              <a:rPr lang="en-US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)</a:t>
            </a:r>
            <a:r>
              <a:rPr sz="2000" dirty="0">
                <a:latin typeface="Gulim" panose="020B0600000101010101" pitchFamily="34" charset="-127"/>
                <a:ea typeface="Gulim" panose="020B0600000101010101" pitchFamily="34" charset="-127"/>
              </a:rPr>
              <a:t/>
            </a:r>
            <a:br>
              <a:rPr sz="2000" dirty="0">
                <a:latin typeface="Gulim" panose="020B0600000101010101" pitchFamily="34" charset="-127"/>
                <a:ea typeface="Gulim" panose="020B0600000101010101" pitchFamily="34" charset="-127"/>
              </a:rPr>
            </a:br>
            <a:r>
              <a:rPr lang="ko-KR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            미국 대통령이 됨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1999</a:t>
            </a:r>
            <a:r>
              <a:rPr lang="ko-KR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년</a:t>
            </a:r>
            <a:r>
              <a:rPr lang="en-US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: </a:t>
            </a:r>
            <a:r>
              <a:rPr lang="ko-KR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사전 예방이 가능한 </a:t>
            </a:r>
            <a:r>
              <a:rPr sz="2000" dirty="0">
                <a:latin typeface="Gulim" panose="020B0600000101010101" pitchFamily="34" charset="-127"/>
                <a:ea typeface="Gulim" panose="020B0600000101010101" pitchFamily="34" charset="-127"/>
              </a:rPr>
              <a:t/>
            </a:r>
            <a:br>
              <a:rPr sz="2000" dirty="0">
                <a:latin typeface="Gulim" panose="020B0600000101010101" pitchFamily="34" charset="-127"/>
                <a:ea typeface="Gulim" panose="020B0600000101010101" pitchFamily="34" charset="-127"/>
              </a:rPr>
            </a:br>
            <a:r>
              <a:rPr lang="ko-KR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            실명방지를 위해 </a:t>
            </a:r>
            <a:r>
              <a:rPr sz="2000" dirty="0">
                <a:latin typeface="Gulim" panose="020B0600000101010101" pitchFamily="34" charset="-127"/>
                <a:ea typeface="Gulim" panose="020B0600000101010101" pitchFamily="34" charset="-127"/>
              </a:rPr>
              <a:t/>
            </a:r>
            <a:br>
              <a:rPr sz="2000" dirty="0">
                <a:latin typeface="Gulim" panose="020B0600000101010101" pitchFamily="34" charset="-127"/>
                <a:ea typeface="Gulim" panose="020B0600000101010101" pitchFamily="34" charset="-127"/>
              </a:rPr>
            </a:br>
            <a:r>
              <a:rPr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            </a:t>
            </a:r>
            <a:r>
              <a:rPr lang="ko-KR" sz="2000" dirty="0">
                <a:latin typeface="Gulim" panose="020B0600000101010101" pitchFamily="34" charset="-127"/>
                <a:ea typeface="Gulim" panose="020B0600000101010101" pitchFamily="34" charset="-127"/>
              </a:rPr>
              <a:t>카터 센터와 파트너가 됨</a:t>
            </a:r>
          </a:p>
        </p:txBody>
      </p:sp>
    </p:spTree>
    <p:extLst>
      <p:ext uri="{BB962C8B-B14F-4D97-AF65-F5344CB8AC3E}">
        <p14:creationId xmlns:p14="http://schemas.microsoft.com/office/powerpoint/2010/main" val="42832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dirty="0" smtClean="0">
                <a:latin typeface="Gulim" panose="020B0600000101010101" pitchFamily="34" charset="-127"/>
                <a:ea typeface="Gulim" panose="020B0600000101010101" pitchFamily="34" charset="-127"/>
              </a:rPr>
              <a:t>획기적인 성장</a:t>
            </a:r>
            <a:endParaRPr lang="ko-KR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7</a:t>
            </a:fld>
            <a:endParaRPr lang="ko-K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14310159"/>
              </p:ext>
            </p:extLst>
          </p:nvPr>
        </p:nvGraphicFramePr>
        <p:xfrm>
          <a:off x="152400" y="1371600"/>
          <a:ext cx="8763000" cy="5276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613" y="2667001"/>
            <a:ext cx="1261241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/>
          <a:stretch/>
        </p:blipFill>
        <p:spPr>
          <a:xfrm>
            <a:off x="6141637" y="4077265"/>
            <a:ext cx="2693192" cy="1180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8037" y="5334000"/>
            <a:ext cx="1239045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82" y="1371600"/>
            <a:ext cx="1072103" cy="119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847417-7FA5-47E1-A7A4-F62F06F78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8847417-7FA5-47E1-A7A4-F62F06F78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5B13EC-8B97-446F-BBA6-BB193CA96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145B13EC-8B97-446F-BBA6-BB193CA96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F078DF-159B-43D8-8779-4AA676264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6F078DF-159B-43D8-8779-4AA676264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7727CD-2BCF-47E5-A03B-F5547DE09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E7727CD-2BCF-47E5-A03B-F5547DE09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0D9150-9322-4E2D-921E-6660F9118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A10D9150-9322-4E2D-921E-6660F9118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B0D2B9-B494-472E-A938-0F0B551C5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18B0D2B9-B494-472E-A938-0F0B551C5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3F9AF2-2579-40B9-AF32-7B7B5A5C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EE3F9AF2-2579-40B9-AF32-7B7B5A5C2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7E131F-1393-4A75-97EB-93CC6CED4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B27E131F-1393-4A75-97EB-93CC6CED4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상호 </a:t>
            </a:r>
            <a:r>
              <a:rPr lang="ko-KR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이해의 정신</a:t>
            </a:r>
            <a:endParaRPr lang="ko-KR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5810458"/>
            <a:ext cx="2743200" cy="666542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ko-KR" sz="2400" dirty="0" smtClean="0">
                <a:latin typeface="Gulim" panose="020B0600000101010101" pitchFamily="34" charset="-127"/>
                <a:ea typeface="Gulim" panose="020B0600000101010101" pitchFamily="34" charset="-127"/>
              </a:rPr>
              <a:t>유엔과 협력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8</a:t>
            </a:fld>
            <a:endParaRPr lang="ko-K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10" y="1079382"/>
            <a:ext cx="7408190" cy="2578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5738" y="3733800"/>
            <a:ext cx="2726462" cy="178389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7970" y="3652505"/>
            <a:ext cx="3082430" cy="2923555"/>
            <a:chOff x="117970" y="3652505"/>
            <a:chExt cx="3082430" cy="2923555"/>
          </a:xfrm>
        </p:grpSpPr>
        <p:pic>
          <p:nvPicPr>
            <p:cNvPr id="1026" name="Picture 2" descr="HIROCHIKA KITAYAMA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7970" y="3652505"/>
              <a:ext cx="3006230" cy="18496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117970" y="5699760"/>
              <a:ext cx="3082430" cy="8763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buFont typeface="Arial"/>
                <a:buNone/>
              </a:pPr>
              <a:r>
                <a:rPr lang="ko-KR" sz="2400" dirty="0" smtClean="0">
                  <a:latin typeface="Gulim" panose="020B0600000101010101" pitchFamily="34" charset="-127"/>
                  <a:ea typeface="Gulim" panose="020B0600000101010101" pitchFamily="34" charset="-127"/>
                </a:rPr>
                <a:t>클럽 자매결연 및 청소년교환 프로그램</a:t>
              </a:r>
              <a:endParaRPr lang="ko-KR" sz="2400" dirty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58" y="3735175"/>
            <a:ext cx="2221142" cy="1827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541858" y="5699760"/>
            <a:ext cx="2221142" cy="8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ko-KR" sz="2400" dirty="0">
                <a:latin typeface="Gulim" panose="020B0600000101010101" pitchFamily="34" charset="-127"/>
                <a:ea typeface="Gulim" panose="020B0600000101010101" pitchFamily="34" charset="-127"/>
              </a:rPr>
              <a:t>평화 포스터 및 수필 경연대회</a:t>
            </a:r>
          </a:p>
        </p:txBody>
      </p:sp>
    </p:spTree>
    <p:extLst>
      <p:ext uri="{BB962C8B-B14F-4D97-AF65-F5344CB8AC3E}">
        <p14:creationId xmlns:p14="http://schemas.microsoft.com/office/powerpoint/2010/main" val="42517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dirty="0" smtClean="0">
                <a:latin typeface="Gulim" panose="020B0600000101010101" pitchFamily="34" charset="-127"/>
                <a:ea typeface="Gulim" panose="020B0600000101010101" pitchFamily="34" charset="-127"/>
              </a:rPr>
              <a:t>오늘의 국제협회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800"/>
              </a:spcBef>
              <a:spcAft>
                <a:spcPts val="2400"/>
              </a:spcAft>
              <a:buNone/>
            </a:pPr>
            <a:r>
              <a:rPr lang="en-US" dirty="0" smtClean="0">
                <a:latin typeface="Gulim" panose="020B0600000101010101" pitchFamily="34" charset="-127"/>
                <a:ea typeface="Gulim" panose="020B0600000101010101" pitchFamily="34" charset="-127"/>
              </a:rPr>
              <a:t>140</a:t>
            </a:r>
            <a:r>
              <a:rPr lang="ko-KR" dirty="0">
                <a:latin typeface="Gulim" panose="020B0600000101010101" pitchFamily="34" charset="-127"/>
                <a:ea typeface="Gulim" panose="020B0600000101010101" pitchFamily="34" charset="-127"/>
              </a:rPr>
              <a:t>만 명의 라이온</a:t>
            </a:r>
          </a:p>
          <a:p>
            <a:pPr marL="0" indent="0">
              <a:spcBef>
                <a:spcPts val="1800"/>
              </a:spcBef>
              <a:spcAft>
                <a:spcPts val="2400"/>
              </a:spcAft>
              <a:buNone/>
            </a:pP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</a:rPr>
              <a:t>46,000 </a:t>
            </a:r>
            <a:r>
              <a:rPr lang="ko-KR" dirty="0">
                <a:latin typeface="Gulim" panose="020B0600000101010101" pitchFamily="34" charset="-127"/>
                <a:ea typeface="Gulim" panose="020B0600000101010101" pitchFamily="34" charset="-127"/>
              </a:rPr>
              <a:t>개 클럽</a:t>
            </a:r>
          </a:p>
          <a:p>
            <a:pPr marL="0" indent="0">
              <a:spcBef>
                <a:spcPts val="1800"/>
              </a:spcBef>
              <a:spcAft>
                <a:spcPts val="2400"/>
              </a:spcAft>
              <a:buNone/>
            </a:pPr>
            <a:r>
              <a:rPr lang="en-US" dirty="0" smtClean="0">
                <a:latin typeface="Gulim" panose="020B0600000101010101" pitchFamily="34" charset="-127"/>
                <a:ea typeface="Gulim" panose="020B0600000101010101" pitchFamily="34" charset="-127"/>
              </a:rPr>
              <a:t>200</a:t>
            </a:r>
            <a:r>
              <a:rPr lang="ko-KR" dirty="0" smtClean="0">
                <a:latin typeface="Gulim" panose="020B0600000101010101" pitchFamily="34" charset="-127"/>
                <a:ea typeface="Gulim" panose="020B0600000101010101" pitchFamily="34" charset="-127"/>
              </a:rPr>
              <a:t>개 국가 및 영역</a:t>
            </a:r>
            <a:endParaRPr lang="ko-K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spcBef>
                <a:spcPts val="1800"/>
              </a:spcBef>
              <a:spcAft>
                <a:spcPts val="2400"/>
              </a:spcAft>
              <a:buNone/>
            </a:pPr>
            <a:r>
              <a:rPr lang="ko-KR" dirty="0" smtClean="0">
                <a:latin typeface="Gulim" panose="020B0600000101010101" pitchFamily="34" charset="-127"/>
                <a:ea typeface="Gulim" panose="020B0600000101010101" pitchFamily="34" charset="-127"/>
              </a:rPr>
              <a:t>한 아이디어로 결속</a:t>
            </a:r>
            <a:endParaRPr lang="ko-KR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71160" y="4099878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9</a:t>
            </a:fld>
            <a:endParaRPr lang="ko-K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5" descr="\\lionsclubs\data\drive-home\home\greilly\Profile\Desktop\service photos\Hunger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2339340"/>
            <a:ext cx="45720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36" y="2221992"/>
            <a:ext cx="4803648" cy="4120896"/>
          </a:xfrm>
          <a:prstGeom prst="rect">
            <a:avLst/>
          </a:prstGeom>
        </p:spPr>
      </p:pic>
      <p:pic>
        <p:nvPicPr>
          <p:cNvPr id="14" name="Picture 6" descr="\\lionsclubs\data\drive-home\home\greilly\Profile\Desktop\service photos\Environment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2339340"/>
            <a:ext cx="45720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1" name="Group 10"/>
          <p:cNvGrpSpPr/>
          <p:nvPr/>
        </p:nvGrpSpPr>
        <p:grpSpPr>
          <a:xfrm>
            <a:off x="4114800" y="1859280"/>
            <a:ext cx="4846320" cy="4846320"/>
            <a:chOff x="3962400" y="1752600"/>
            <a:chExt cx="4846320" cy="4846320"/>
          </a:xfrm>
        </p:grpSpPr>
        <p:sp>
          <p:nvSpPr>
            <p:cNvPr id="12" name="Rectangle 11"/>
            <p:cNvSpPr/>
            <p:nvPr/>
          </p:nvSpPr>
          <p:spPr>
            <a:xfrm>
              <a:off x="3962400" y="1752600"/>
              <a:ext cx="4846320" cy="4846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789" y="1867989"/>
              <a:ext cx="4615543" cy="4615543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3201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3813</TotalTime>
  <Words>942</Words>
  <Application>Microsoft Office PowerPoint</Application>
  <PresentationFormat>On-screen Show (4:3)</PresentationFormat>
  <Paragraphs>138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국제협회 역사</vt:lpstr>
      <vt:lpstr>라이온스클럽 창설</vt:lpstr>
      <vt:lpstr>국제협회 초창기</vt:lpstr>
      <vt:lpstr>국제적으로 확장</vt:lpstr>
      <vt:lpstr>라이온들이 "실명의 기사”가 됨</vt:lpstr>
      <vt:lpstr>더 주목할만한 라이온들의 기여</vt:lpstr>
      <vt:lpstr>획기적인 성장</vt:lpstr>
      <vt:lpstr>상호 이해의 정신</vt:lpstr>
      <vt:lpstr>오늘의 국제협회</vt:lpstr>
      <vt:lpstr>창설 100주년을 축하</vt:lpstr>
      <vt:lpstr>국제협회 역사</vt:lpstr>
    </vt:vector>
  </TitlesOfParts>
  <Company>Lions Clubs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Jurczynski, Crystal</dc:creator>
  <cp:lastModifiedBy>Jurczynski, Crystal</cp:lastModifiedBy>
  <cp:revision>440</cp:revision>
  <cp:lastPrinted>2016-08-16T17:07:07Z</cp:lastPrinted>
  <dcterms:created xsi:type="dcterms:W3CDTF">2015-03-05T14:31:36Z</dcterms:created>
  <dcterms:modified xsi:type="dcterms:W3CDTF">2016-09-08T03:39:41Z</dcterms:modified>
</cp:coreProperties>
</file>