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84055" autoAdjust="0"/>
  </p:normalViewPr>
  <p:slideViewPr>
    <p:cSldViewPr>
      <p:cViewPr varScale="1">
        <p:scale>
          <a:sx n="99" d="100"/>
          <a:sy n="99" d="100"/>
        </p:scale>
        <p:origin x="1536" y="78"/>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LCI Adiante</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Aprimorar o impacto e o enfoque do serviço</a:t>
          </a:r>
          <a:endParaRPr lang="pt-BR"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Estrutura de Serviço</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t>Meta de Serviço</a:t>
          </a:r>
          <a:endParaRPr lang="pt-BR"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t>Equipe de Serviço Global</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739CEB24-3B47-42F1-A989-B1203BFD8002}" srcId="{992C70EB-1921-4CF5-A771-4FDA8C787066}" destId="{4BC9DE5A-81F6-4AD2-AC8C-00795A1FC0A9}" srcOrd="3" destOrd="0" parTransId="{C4D2293F-0ADF-4C03-857F-E02709D7C1E0}" sibTransId="{F516D8D2-08C1-4A65-95D7-8DCBB92DD1FB}"/>
    <dgm:cxn modelId="{15CF04A8-0200-4849-A468-712BC06D2DD4}" srcId="{992C70EB-1921-4CF5-A771-4FDA8C787066}" destId="{DF2061B7-74A5-49E4-A6F5-12ED835A2431}" srcOrd="2" destOrd="0" parTransId="{265B7743-413B-4A31-946D-00000D42CED3}" sibTransId="{4DC6A36B-702A-4EA1-8EF5-9D0E57C86705}"/>
    <dgm:cxn modelId="{0E4B9169-6FBF-46E5-BC3D-479FC4CF0C53}" type="presOf" srcId="{229106F1-F723-47FE-9352-5BA351B9CCBA}" destId="{93AF03E3-8FD1-4D59-A293-5E8B27D45C89}"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ECDEF44E-4D60-4093-8678-8EC38A851258}" type="presOf" srcId="{992C70EB-1921-4CF5-A771-4FDA8C787066}" destId="{635149BC-8F59-4F8A-B460-26388EB9F7DE}" srcOrd="0" destOrd="0" presId="urn:microsoft.com/office/officeart/2005/8/layout/vProcess5"/>
    <dgm:cxn modelId="{C4191796-03EB-4A40-B33B-194BE6A58627}" type="presOf" srcId="{4DC6A36B-702A-4EA1-8EF5-9D0E57C86705}" destId="{46C89E65-1177-4D43-B62F-59DD85024AB0}" srcOrd="0" destOrd="0" presId="urn:microsoft.com/office/officeart/2005/8/layout/vProcess5"/>
    <dgm:cxn modelId="{E8CEF116-DC8D-43A2-A3D1-371E97F51A4F}" srcId="{992C70EB-1921-4CF5-A771-4FDA8C787066}" destId="{44155543-E101-4A40-9CA1-F0B9EFF0E751}" srcOrd="0" destOrd="0" parTransId="{FCA25D7F-E6BF-4709-A211-53F638548E0F}" sibTransId="{E090C78B-6351-4986-A083-DC4CB136DA14}"/>
    <dgm:cxn modelId="{9A543397-09B8-458E-ADBB-F4F12A9933B8}" srcId="{992C70EB-1921-4CF5-A771-4FDA8C787066}" destId="{55519BAC-DBA7-457E-8A16-6FCBD58DC5F7}" srcOrd="4" destOrd="0" parTransId="{4F7B7A34-F77E-497D-A0F7-9266C649E22D}" sibTransId="{C23D7877-6629-46CE-95B3-C5F8953D8514}"/>
    <dgm:cxn modelId="{47E88A97-E603-4E83-AA04-BE19DB1D896F}" type="presOf" srcId="{4BC9DE5A-81F6-4AD2-AC8C-00795A1FC0A9}" destId="{840A2273-0703-4F02-80DC-7668A2511235}"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08642D51-A77F-49BE-9F1E-924E611886F2}" type="presOf" srcId="{55519BAC-DBA7-457E-8A16-6FCBD58DC5F7}" destId="{8CE3C9B3-3BEC-447C-9F7A-FD626A5B6670}" srcOrd="0"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E4739590-210A-4C65-86EC-610EC7ABE944}" type="presOf" srcId="{E090C78B-6351-4986-A083-DC4CB136DA14}" destId="{646F63C8-E9A3-4A76-9E85-7F45DDF00057}" srcOrd="0" destOrd="0" presId="urn:microsoft.com/office/officeart/2005/8/layout/vProcess5"/>
    <dgm:cxn modelId="{95839E46-74FD-48C5-9424-EB00DB14AA07}" type="presOf" srcId="{DF2061B7-74A5-49E4-A6F5-12ED835A2431}" destId="{35A22466-684B-4A3E-9920-1E89125381BC}" srcOrd="0"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76B550F5-CBBC-4D98-8140-F14CD41978EA}" type="presOf" srcId="{44155543-E101-4A40-9CA1-F0B9EFF0E751}" destId="{38E8BC70-B795-4C9E-8A07-9E7390B1FD6F}"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Equipe de Serviço Global</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Metas</a:t>
          </a:r>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Estratégia</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200" dirty="0"/>
            <a:t>Patrocinar uma criança que queira participar de um acampamento para diabéticos.</a:t>
          </a:r>
        </a:p>
        <a:p>
          <a:r>
            <a:rPr lang="en-US" sz="1200" dirty="0"/>
            <a:t>Realizar uma angariação de fundos para um acampamento ou fundação para diabéticos.</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r>
            <a:rPr lang="en-US" sz="1200" dirty="0"/>
            <a:t>Plantar árvores. Consultar as autoridades ambientais locais para determinar o tipo e o número de árvores necessárias e o local para o plantio. </a:t>
          </a:r>
        </a:p>
        <a:p>
          <a:r>
            <a:rPr lang="en-US" sz="1200" dirty="0"/>
            <a:t>Realizar um concurso de fotografia que enfoque na natureza e no meio ambiente.</a:t>
          </a:r>
          <a:endParaRPr lang="en-US" sz="1400" dirty="0"/>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200" dirty="0"/>
            <a:t>Preparar e distribuir cestas básicas para famílias carentes.</a:t>
          </a:r>
        </a:p>
        <a:p>
          <a:r>
            <a:rPr lang="en-US" sz="1200" dirty="0"/>
            <a:t>Realizar um evento sobre alimentação saudável. Convidar um nutricionista como orador principal.</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200" dirty="0"/>
            <a:t>Orientar uma criança com câncer, bem como seus irmãos.</a:t>
          </a:r>
        </a:p>
        <a:p>
          <a:r>
            <a:rPr lang="en-US" sz="1200" dirty="0"/>
            <a:t>Levar os irmãos para comprar materiais escolares ou roupas.</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200" dirty="0"/>
            <a:t>Apoiar um programa de treinamento para cães-guia através de angariação de recursos ou trabalho voluntário. </a:t>
          </a:r>
        </a:p>
        <a:p>
          <a:r>
            <a:rPr lang="en-US" sz="1200" dirty="0"/>
            <a:t>Realizar um jogo ou torneio de basebol sonoro.</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r>
            <a:rPr lang="en-US" sz="1200" dirty="0"/>
            <a:t>Fazer parceria com jovens para pintar um mural ou criar um mosaico comunitário.</a:t>
          </a:r>
        </a:p>
        <a:p>
          <a:r>
            <a:rPr lang="en-US" sz="1200" dirty="0"/>
            <a:t>Envolver os jovens na reforma de um centro infantil ou sala de aula: pintura, consertos e jardinagem.</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NeighborX="-677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NeighborX="-667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NeighborX="-6771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199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NeighborX="-677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NeighborX="-67759"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NeighborX="-699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custScaleX="111774">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pt-BR"/>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pt-BR" altLang="en-US"/>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pt-BR"/>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pt-BR" altLang="en-US"/>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pt-BR" altLang="en-US"/>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pt-BR" dirty="0"/>
              <a:t>Vamos olhar mais de perto para onde a GST se encaixa com as Atividades de Serviço e com a Equipe de Ação Global. Como a nova adição para a Divisão de Atividades de Serviço, a Equipe de Serviço Global trabalhará juntamente com o Departamento de Desenvolvimento de Programas e </a:t>
            </a:r>
            <a:r>
              <a:rPr lang="pt-BR" dirty="0" err="1"/>
              <a:t>Leos</a:t>
            </a:r>
            <a:r>
              <a:rPr lang="pt-BR" dirty="0"/>
              <a:t> para colocar o serviço à frente de nossa organização.  Cada departamento dentro de Atividades de Serviço trabalhará em conjunto com papéis complementares para alcançar nossas metas. </a:t>
            </a:r>
          </a:p>
          <a:p>
            <a:endParaRPr lang="pt-BR" baseline="0" dirty="0"/>
          </a:p>
          <a:p>
            <a:r>
              <a:rPr lang="pt-BR" dirty="0"/>
              <a:t>Podemos pensar em Desenvolvimento de Programas como </a:t>
            </a:r>
            <a:r>
              <a:rPr lang="pt-BR" b="1" dirty="0"/>
              <a:t>grandes pensadores</a:t>
            </a:r>
            <a:r>
              <a:rPr lang="pt-BR" dirty="0"/>
              <a:t>: pesquisando e desenvolvendo programas e modelos de serviço, criando ferramentas para apoiar implementação de projetos e desenvolvendo programas piloto para testar novas iniciativas. A GST atuará como </a:t>
            </a:r>
            <a:r>
              <a:rPr lang="pt-BR" b="1" dirty="0"/>
              <a:t>mobilizador</a:t>
            </a:r>
            <a:r>
              <a:rPr lang="pt-BR" dirty="0"/>
              <a:t>: capacitando os Leões no campo a implementar projetos de serviço práticos, coletando e analisando feedback sobre as necessidades e oportunidades em todas as </a:t>
            </a:r>
            <a:r>
              <a:rPr lang="pt-BR" dirty="0" err="1"/>
              <a:t>AJs</a:t>
            </a:r>
            <a:r>
              <a:rPr lang="pt-BR" dirty="0"/>
              <a:t>. Vamos desempenhar um papel integral para garantir que a GST receba os dados que precisam. Estes dados serão então traduzidos em informações valiosas para a equipe de Desenvolvimento de Programas para melhorar ainda mais os programas e os recursos específicos para cada região.</a:t>
            </a:r>
          </a:p>
          <a:p>
            <a:endParaRPr lang="pt-BR" baseline="0" dirty="0"/>
          </a:p>
          <a:p>
            <a:r>
              <a:rPr lang="pt-BR" dirty="0"/>
              <a:t>Fora da Divisão de Atividades de Serviço, a Equipe de Serviço Global trabalhará em colaboração com a Equipe Global de Aumento de Associados e Equipe de Liderança Global. Juntas, a GST, GMT e GLT formam a Equipe de Ação Global, unificando as três áreas principais do Lions: liderança, quadro de associados e serviço.</a:t>
            </a:r>
          </a:p>
          <a:p>
            <a:endParaRPr lang="pt-BR" baseline="0" dirty="0"/>
          </a:p>
          <a:p>
            <a:r>
              <a:rPr lang="pt-BR" dirty="0"/>
              <a:t>A GST também trabalhará em colaboração com a Fundação, a fim de aumentar os recursos para projetos de serviço, trazer visibilidade para nossa organização e para a fundação, e apoiar os Leões locais que buscam por subsídios, pelo ciclo de subsídios, desde avaliações das necessidades, relatórios de progresso, visitas ao local, até o relatório final. Queremos que os Leões estejam conscientes de tudo que a Fundação faz e informem isso a outros no campo.</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pt-BR" altLang="en-US"/>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i="0" baseline="0" dirty="0"/>
              <a:t>Aqui está uma ilustração de alto nível sobre o que será a colaboração entre a Equipe de Ação Global e a LCIF.</a:t>
            </a:r>
            <a:endParaRPr lang="pt-BR" i="0" dirty="0"/>
          </a:p>
          <a:p>
            <a:endParaRPr lang="pt-BR"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pt-BR"/>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pt-BR" dirty="0"/>
              <a:t>Vamos olhar mais de perto na relação entre a GAT e a LCIF. A LCIF se encaixa através da sua colaboração com a Equipe de Serviço Global em particular, como ilustrado aqui com as setas de dois sentidos.</a:t>
            </a:r>
          </a:p>
          <a:p>
            <a:endParaRPr lang="pt-BR" dirty="0"/>
          </a:p>
          <a:p>
            <a:r>
              <a:rPr lang="pt-BR" dirty="0"/>
              <a:t>Os coordenadores de LCIF e membros da GST se beneficiam em promover um ao outro. A LCIF apoia os serviços dos Leões e estes serviços podem ser auxiliados através do apoio financeiro da LCIF.  Ao destacar a importância de ambos, a relação entre  serviço e apoio financeiro para a fundação é fortalecida.</a:t>
            </a:r>
          </a:p>
          <a:p>
            <a:r>
              <a:rPr lang="pt-BR" dirty="0"/>
              <a:t> </a:t>
            </a:r>
          </a:p>
          <a:p>
            <a:r>
              <a:rPr lang="pt-BR" dirty="0"/>
              <a:t>Os membros da GST e os coordenadores de LCIF servirão como líderes em nível de clube, distrito e distrito múltiplo.  Com a colaboração em cada nível, os planos podem ser integrados e desenvolvidos para atingir múltiplos objetivos.</a:t>
            </a:r>
          </a:p>
          <a:p>
            <a:endParaRPr lang="pt-BR" dirty="0"/>
          </a:p>
          <a:p>
            <a:r>
              <a:rPr lang="pt-BR" dirty="0"/>
              <a:t>Em nível Jurisdicional e de Área, onde a LCIF não possui representação de coordenadores, </a:t>
            </a:r>
            <a:r>
              <a:rPr lang="pt-BR" b="1" dirty="0"/>
              <a:t>nós</a:t>
            </a:r>
            <a:r>
              <a:rPr lang="pt-BR" dirty="0"/>
              <a:t> seremos os responsáveis por defender a Fundação para o quadro de associados.</a:t>
            </a:r>
          </a:p>
          <a:p>
            <a:endParaRPr lang="pt-BR" dirty="0"/>
          </a:p>
          <a:p>
            <a:r>
              <a:rPr lang="pt-BR" dirty="0"/>
              <a:t>Metas de angariação de fundos são estabelecidas por LCIF, para que possamos responder quando os Leões buscam por financiamento através de subsídios elegíveis.  Sem o apoio da LCIF, os Leões não podem atender algumas das necessidades de grande escala dentro de suas comunidades ou responder às catástrofes inesperadas.</a:t>
            </a:r>
            <a:endParaRPr lang="pt-BR" i="1" dirty="0"/>
          </a:p>
          <a:p>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pt-BR" altLang="en-US"/>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rPr>
              <a:t>Aqui está o que planejamos alcançar com a relação de colaboração entre a GST e a LCIF:</a:t>
            </a:r>
            <a:endParaRPr lang="pt-BR" sz="1200" kern="1200" dirty="0">
              <a:solidFill>
                <a:schemeClr val="tx1"/>
              </a:solidFill>
              <a:effectLst/>
              <a:latin typeface="+mn-lt"/>
              <a:ea typeface="ヒラギノ角ゴ Pro W3" charset="0"/>
              <a:cs typeface="ヒラギノ角ゴ Pro W3" charset="0"/>
            </a:endParaRPr>
          </a:p>
          <a:p>
            <a:endParaRPr lang="pt-BR" sz="1200" kern="1200" dirty="0">
              <a:solidFill>
                <a:schemeClr val="tx1"/>
              </a:solidFill>
              <a:effectLst/>
              <a:latin typeface="+mn-lt"/>
              <a:ea typeface="ヒラギノ角ゴ Pro W3" charset="0"/>
              <a:cs typeface="ヒラギノ角ゴ Pro W3" charset="0"/>
            </a:endParaRPr>
          </a:p>
          <a:p>
            <a:pPr marL="171450" indent="-171450">
              <a:buFontTx/>
              <a:buChar char="-"/>
            </a:pPr>
            <a:r>
              <a:rPr lang="pt-BR" sz="1200" kern="1200" dirty="0">
                <a:solidFill>
                  <a:schemeClr val="tx1"/>
                </a:solidFill>
                <a:effectLst/>
                <a:latin typeface="+mn-lt"/>
              </a:rPr>
              <a:t>Nós, juntamente com os coordenadores da GST de DM e D,</a:t>
            </a:r>
            <a:r>
              <a:rPr lang="pt-BR" dirty="0"/>
              <a:t> </a:t>
            </a:r>
            <a:r>
              <a:rPr lang="pt-BR" sz="1200" kern="1200" dirty="0">
                <a:solidFill>
                  <a:schemeClr val="tx1"/>
                </a:solidFill>
                <a:effectLst/>
                <a:latin typeface="+mn-lt"/>
              </a:rPr>
              <a:t>vamos ajudar a </a:t>
            </a:r>
            <a:r>
              <a:rPr lang="pt-BR" sz="1200" b="1" kern="1200" dirty="0">
                <a:solidFill>
                  <a:schemeClr val="tx1"/>
                </a:solidFill>
                <a:effectLst/>
                <a:latin typeface="+mn-lt"/>
              </a:rPr>
              <a:t>identificar projetos </a:t>
            </a:r>
            <a:r>
              <a:rPr lang="pt-BR" sz="1200" kern="1200" dirty="0">
                <a:solidFill>
                  <a:schemeClr val="tx1"/>
                </a:solidFill>
                <a:effectLst/>
                <a:latin typeface="+mn-lt"/>
              </a:rPr>
              <a:t>que precisam e se qualificam para receber financiamento e auxiliar no ciclo completo do subsídio. Isso inclui compreender cada etapa do processo, desde a avaliação das necessidades até o relatório final, incluindo visitas ao local.</a:t>
            </a:r>
          </a:p>
          <a:p>
            <a:pPr marL="171450" indent="-171450">
              <a:buFontTx/>
              <a:buChar char="-"/>
            </a:pPr>
            <a:r>
              <a:rPr lang="pt-BR" sz="1200" kern="1200" dirty="0">
                <a:solidFill>
                  <a:schemeClr val="tx1"/>
                </a:solidFill>
                <a:effectLst/>
                <a:latin typeface="+mn-lt"/>
              </a:rPr>
              <a:t>Devemos também </a:t>
            </a:r>
            <a:r>
              <a:rPr lang="pt-BR" sz="1200" b="1" kern="1200" dirty="0">
                <a:solidFill>
                  <a:schemeClr val="tx1"/>
                </a:solidFill>
                <a:effectLst/>
                <a:latin typeface="+mn-lt"/>
              </a:rPr>
              <a:t>incentivar</a:t>
            </a:r>
            <a:r>
              <a:rPr lang="pt-BR" sz="1200" kern="1200" dirty="0">
                <a:solidFill>
                  <a:schemeClr val="tx1"/>
                </a:solidFill>
                <a:effectLst/>
                <a:latin typeface="+mn-lt"/>
              </a:rPr>
              <a:t> doações e inspirar os Leões, </a:t>
            </a:r>
            <a:r>
              <a:rPr lang="pt-BR" sz="1200" b="1" kern="1200" baseline="0" dirty="0">
                <a:solidFill>
                  <a:schemeClr val="tx1"/>
                </a:solidFill>
                <a:effectLst/>
                <a:latin typeface="+mn-lt"/>
              </a:rPr>
              <a:t>contando a história da LCIF.</a:t>
            </a:r>
            <a:endParaRPr lang="pt-BR" sz="1200" b="1" kern="1200" dirty="0">
              <a:solidFill>
                <a:schemeClr val="tx1"/>
              </a:solidFill>
              <a:effectLst/>
              <a:latin typeface="+mn-lt"/>
              <a:ea typeface="ヒラギノ角ゴ Pro W3" charset="0"/>
              <a:cs typeface="ヒラギノ角ゴ Pro W3" charset="0"/>
            </a:endParaRPr>
          </a:p>
          <a:p>
            <a:endParaRPr lang="pt-BR" sz="1200" kern="1200" dirty="0">
              <a:solidFill>
                <a:schemeClr val="tx1"/>
              </a:solidFill>
              <a:effectLst/>
              <a:latin typeface="+mn-lt"/>
              <a:ea typeface="ヒラギノ角ゴ Pro W3" charset="0"/>
              <a:cs typeface="ヒラギノ角ゴ Pro W3" charset="0"/>
            </a:endParaRPr>
          </a:p>
          <a:p>
            <a:pPr marL="171450" indent="-171450">
              <a:buFontTx/>
              <a:buChar char="-"/>
            </a:pPr>
            <a:r>
              <a:rPr lang="pt-BR" sz="1200" kern="1200" dirty="0">
                <a:solidFill>
                  <a:schemeClr val="tx1"/>
                </a:solidFill>
                <a:effectLst/>
                <a:latin typeface="+mn-lt"/>
              </a:rPr>
              <a:t>A LCIF pode trazer recursos para muitos projetos de serviço, particularmente os </a:t>
            </a:r>
            <a:r>
              <a:rPr lang="pt-BR" sz="1200" b="1" kern="1200" baseline="0" dirty="0">
                <a:solidFill>
                  <a:schemeClr val="tx1"/>
                </a:solidFill>
                <a:effectLst/>
                <a:latin typeface="+mn-lt"/>
              </a:rPr>
              <a:t>subsídios</a:t>
            </a:r>
            <a:r>
              <a:rPr lang="pt-BR" sz="1200" b="0" kern="1200" baseline="0" dirty="0">
                <a:solidFill>
                  <a:schemeClr val="tx1"/>
                </a:solidFill>
                <a:effectLst/>
                <a:latin typeface="+mn-lt"/>
              </a:rPr>
              <a:t>.</a:t>
            </a:r>
          </a:p>
          <a:p>
            <a:pPr marL="171450" indent="-171450">
              <a:buFontTx/>
              <a:buChar char="-"/>
            </a:pPr>
            <a:r>
              <a:rPr lang="pt-BR" sz="1200" kern="1200" dirty="0">
                <a:solidFill>
                  <a:schemeClr val="tx1"/>
                </a:solidFill>
                <a:effectLst/>
                <a:latin typeface="+mn-lt"/>
              </a:rPr>
              <a:t>A LCIF pode </a:t>
            </a:r>
            <a:r>
              <a:rPr lang="pt-BR" sz="1200" b="1" kern="1200" dirty="0">
                <a:solidFill>
                  <a:schemeClr val="tx1"/>
                </a:solidFill>
                <a:effectLst/>
                <a:latin typeface="+mn-lt"/>
              </a:rPr>
              <a:t>aumentar a visibilidade</a:t>
            </a:r>
            <a:r>
              <a:rPr lang="pt-BR" dirty="0"/>
              <a:t> </a:t>
            </a:r>
            <a:r>
              <a:rPr lang="pt-BR" sz="1200" kern="1200" baseline="0" dirty="0">
                <a:solidFill>
                  <a:schemeClr val="tx1"/>
                </a:solidFill>
                <a:effectLst/>
                <a:latin typeface="+mn-lt"/>
              </a:rPr>
              <a:t>de serviço dos Leões e criar parcerias </a:t>
            </a:r>
            <a:endParaRPr lang="pt-BR" sz="1200" kern="1200" dirty="0">
              <a:solidFill>
                <a:schemeClr val="tx1"/>
              </a:solidFill>
              <a:effectLst/>
              <a:latin typeface="+mn-lt"/>
              <a:ea typeface="ヒラギノ角ゴ Pro W3" charset="0"/>
              <a:cs typeface="ヒラギノ角ゴ Pro W3" charset="0"/>
            </a:endParaRPr>
          </a:p>
          <a:p>
            <a:pPr marL="171450" indent="-171450">
              <a:buFontTx/>
              <a:buChar char="-"/>
            </a:pPr>
            <a:r>
              <a:rPr lang="pt-BR" sz="1200" kern="1200" dirty="0">
                <a:solidFill>
                  <a:schemeClr val="tx1"/>
                </a:solidFill>
                <a:effectLst/>
                <a:latin typeface="+mn-lt"/>
              </a:rPr>
              <a:t>Queremos desenvolver o </a:t>
            </a:r>
            <a:r>
              <a:rPr lang="pt-BR" sz="1200" b="1" kern="1200" dirty="0">
                <a:solidFill>
                  <a:schemeClr val="tx1"/>
                </a:solidFill>
                <a:effectLst/>
                <a:latin typeface="+mn-lt"/>
              </a:rPr>
              <a:t>conhecimento dos Leões</a:t>
            </a:r>
            <a:r>
              <a:rPr lang="pt-BR" sz="1200" kern="1200" dirty="0">
                <a:solidFill>
                  <a:schemeClr val="tx1"/>
                </a:solidFill>
                <a:effectLst/>
                <a:latin typeface="+mn-lt"/>
              </a:rPr>
              <a:t> em termos de preparação para desastres. Com isso, a resposta será mais oportuna, eficiente e atenciosa aos desastres. </a:t>
            </a:r>
            <a:endParaRPr lang="pt-BR" sz="1200" kern="1200" dirty="0">
              <a:solidFill>
                <a:schemeClr val="tx1"/>
              </a:solidFill>
              <a:effectLst/>
              <a:latin typeface="+mn-lt"/>
              <a:ea typeface="ヒラギノ角ゴ Pro W3" charset="0"/>
              <a:cs typeface="ヒラギノ角ゴ Pro W3" charset="0"/>
            </a:endParaRPr>
          </a:p>
          <a:p>
            <a:endParaRPr lang="pt-BR" dirty="0"/>
          </a:p>
          <a:p>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pt-BR" altLang="en-US"/>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 GST tem trabalhado para estabelecer metas concretas e formular uma estratégia para atingí-las. </a:t>
            </a:r>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pt-BR" altLang="en-US"/>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pt-BR" dirty="0"/>
              <a:t>Para alcançar o novo objetivo de prestígio de servir 200 milhões de pessoas por ano e maximizar nosso impacto de serviço, a GST será encarregada de um conjunto de metas. Para o PRIMEIRO ano, as metas foram identificadas como segue:</a:t>
            </a:r>
          </a:p>
          <a:p>
            <a:endParaRPr lang="pt-BR" baseline="0" dirty="0"/>
          </a:p>
          <a:p>
            <a:r>
              <a:rPr lang="pt-BR" dirty="0"/>
              <a:t>-aumentar em 5% a implementação de projetos de serviço</a:t>
            </a:r>
          </a:p>
          <a:p>
            <a:r>
              <a:rPr lang="pt-BR" dirty="0"/>
              <a:t>-aumentar em 5% os relatórios de serviço</a:t>
            </a:r>
          </a:p>
          <a:p>
            <a:r>
              <a:rPr lang="pt-BR" dirty="0"/>
              <a:t>-aumentar em 7% os projetos de serviço sobre diabetes</a:t>
            </a:r>
          </a:p>
          <a:p>
            <a:r>
              <a:rPr lang="pt-BR" dirty="0"/>
              <a:t>-incentivar a utilização do aplicativo de LCI onde aplicável</a:t>
            </a:r>
          </a:p>
          <a:p>
            <a:r>
              <a:rPr lang="pt-BR" dirty="0"/>
              <a:t>- colaborar com os Coordenadores de LCIF de clube</a:t>
            </a:r>
          </a:p>
          <a:p>
            <a:r>
              <a:rPr lang="pt-BR" dirty="0"/>
              <a:t>Cada uma dessas metas vai ajudar a apoiar o objetivo do IP </a:t>
            </a:r>
            <a:r>
              <a:rPr lang="pt-BR" dirty="0" err="1"/>
              <a:t>Aggarwal</a:t>
            </a:r>
            <a:r>
              <a:rPr lang="pt-BR" dirty="0"/>
              <a:t> de 2017-2018 de servir 150 milhões de pessoas este ano. </a:t>
            </a:r>
          </a:p>
          <a:p>
            <a:endParaRPr lang="pt-BR" baseline="0" dirty="0"/>
          </a:p>
          <a:p>
            <a:r>
              <a:rPr lang="pt-BR" dirty="0"/>
              <a:t>Estratégias adicionais também estão em desenvolvimento para alcançar as seguintes metas.</a:t>
            </a:r>
          </a:p>
          <a:p>
            <a:r>
              <a:rPr lang="pt-BR" dirty="0"/>
              <a:t>-aumentar o envolvimento juvenil no desenvolvimento de projetos</a:t>
            </a:r>
          </a:p>
          <a:p>
            <a:r>
              <a:rPr lang="pt-BR" dirty="0"/>
              <a:t>-aumentar parcerias com organizações locais e comércios</a:t>
            </a:r>
          </a:p>
          <a:p>
            <a:endParaRPr lang="pt-BR" baseline="0" dirty="0"/>
          </a:p>
          <a:p>
            <a:r>
              <a:rPr lang="pt-BR" dirty="0"/>
              <a:t>Nos próximos anos, o estabelecimento de metas será específico do distrito, o que permitirá que o Coordenador da GST de distrito analise mais profundamente as necessidades e as oportunidades de seu distrito, comunique essas necessidades através da estrutura e, então receba apoio mais regionalmente adequado de nós, bem como da Equipe da GST da sede. No final, nossa maior prioridade é de ajudar a edificar a GST do futuro, a </a:t>
            </a:r>
            <a:r>
              <a:rPr lang="pt-BR" b="1" dirty="0"/>
              <a:t>GST que precisamos</a:t>
            </a:r>
            <a:r>
              <a:rPr lang="pt-BR" dirty="0"/>
              <a:t>.</a:t>
            </a:r>
            <a:r>
              <a:rPr lang="pt-BR" b="0" baseline="0" dirty="0"/>
              <a:t> Para criarmos uma equipe forte e bem-sucedida, que melhor apoie os Leões de nossa área, devemos trabalhar com os especialistas da GST como colegas e planejar envolvê-los regularmente nesse ano piloto. </a:t>
            </a:r>
            <a:endParaRPr lang="pt-B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pt-BR" altLang="en-US"/>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a:t>A Equipe da GST da Sede deseja trabalhar conosco para criar recursos específicos para a região que nos ajudará a atingir nossas metas. Os recursos já disponíveis e em desenvolvimento são para os Leões de todos os níveis. O Centro </a:t>
            </a:r>
            <a:r>
              <a:rPr lang="pt-BR" dirty="0" err="1"/>
              <a:t>Leonístico</a:t>
            </a:r>
            <a:r>
              <a:rPr lang="pt-BR" dirty="0"/>
              <a:t> de Aprendizagem está disponível para oportunidades de treinamento para liderança em nível de distrito e Leões em nível de clube.</a:t>
            </a:r>
          </a:p>
          <a:p>
            <a:endParaRPr lang="pt-BR" baseline="0" dirty="0"/>
          </a:p>
          <a:p>
            <a:r>
              <a:rPr lang="pt-BR" dirty="0"/>
              <a:t>Outros recursos já disponíveis para nós incluem: O Desafio de Serviços do Centenário com a inclusão do Diabetes para 2017-2018, projetos de legado do Centenário e diversas ferramentas de desenvolvimento de Liderança como cursos no Centro </a:t>
            </a:r>
            <a:r>
              <a:rPr lang="pt-BR" dirty="0" err="1"/>
              <a:t>Leonístico</a:t>
            </a:r>
            <a:r>
              <a:rPr lang="pt-BR" dirty="0"/>
              <a:t> de Aprendizagem, </a:t>
            </a:r>
            <a:r>
              <a:rPr lang="pt-BR" dirty="0" err="1"/>
              <a:t>webinars</a:t>
            </a:r>
            <a:r>
              <a:rPr lang="pt-BR" dirty="0"/>
              <a:t>, institutos regionais e seminários que podem melhor desenvolver nossas habilidades.</a:t>
            </a:r>
          </a:p>
          <a:p>
            <a:endParaRPr lang="pt-BR" baseline="0" dirty="0"/>
          </a:p>
          <a:p>
            <a:r>
              <a:rPr lang="pt-BR" dirty="0"/>
              <a:t>Além disso, existem vários relatórios disponíveis através do MyLCI. Dependendo do nível de liderança, conseguiremos ver a diferença dos clubes em se manter ativos. Existe a disponibilidade para ver quais clubes ainda não relataram nenhuma atividade de serviço, além de ver aqueles que reportaram por tipo de atividade.  (Temos uma lista completa dos relatórios que estão disponíveis para você em cada nível).</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pt-BR" altLang="en-US"/>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a:t>Um plano rápido de ideias de projetos também está em desenvolvimento, o que proporcionará aos Leões e Leos ideias de projetos de serviços simples, dinâmicas e impactantes que podem ser personalizadas para diferentes comunidades de Leões. As ideias de projetos variam de iniciante a avançado e podem ser adaptadas para qualquer região de Leões. O departamento de desenvolvimento de programas está atualmente trabalhando em uma ferramenta de projeto de serviço inovadora chamada de modelos de projeto que permitirá que haja o planejamento e a implementação do projeto de serviço de forma mais eficaz e mais personalizada para a região.</a:t>
            </a:r>
          </a:p>
          <a:p>
            <a:endParaRPr lang="pt-BR" baseline="0" dirty="0"/>
          </a:p>
          <a:p>
            <a:r>
              <a:rPr lang="pt-BR"/>
              <a:t>Mais uma vez, é importante haver essa comunicação constante, de duas vias, entre nossos especialistas regionais e nós mesmos para criarmos recursos regionais mais adequados. Isso inclui falar com Leões, coletar dados e oferecer feedback aos especialistas à medida que novos recursos se tornam disponíveis.</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pt-BR" altLang="en-US"/>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Embora ainda não esteja disponível, os Coordenadores da Equipe de Ação Global-Serviço de Distrito Múltiplo e Distrito serão elegíveis para um orçamento operacional. Este orçamento é utilizado para cobrir as despesas incorridas pelo coordenador ao cumprir as suas responsabilidades. (por exemplo: serviços de </a:t>
            </a:r>
            <a:r>
              <a:rPr lang="pt-BR" dirty="0" err="1"/>
              <a:t>webinar</a:t>
            </a:r>
            <a:r>
              <a:rPr lang="pt-BR" dirty="0"/>
              <a:t>, custos de treinamento, viagens para atividades relacionadas ao serviço ou participação em reuniões relativas ao distrito).</a:t>
            </a:r>
          </a:p>
          <a:p>
            <a:endParaRPr lang="pt-BR" baseline="0" dirty="0"/>
          </a:p>
          <a:p>
            <a:r>
              <a:rPr lang="pt-BR" dirty="0"/>
              <a:t>Os Coordenadores de Distrito Múltiplos podem receber um orçamento de US$ 600 e os Coordenadores de Distrito podem receber um orçamento de US$ 250 assim que todos os requisitos forem concluídos.</a:t>
            </a:r>
          </a:p>
          <a:p>
            <a:endParaRPr lang="pt-BR" baseline="0" dirty="0"/>
          </a:p>
          <a:p>
            <a:pPr marL="0" indent="0">
              <a:buNone/>
            </a:pPr>
            <a:endParaRPr lang="pt-BR" baseline="0" dirty="0"/>
          </a:p>
          <a:p>
            <a:pPr marL="0" indent="0">
              <a:buNone/>
            </a:pPr>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pt-BR" altLang="en-US"/>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Para receber seus orçamentos operacionais, os coordenadores de distrito múltiplo e distrito devem concluir o seguinte:</a:t>
            </a:r>
          </a:p>
          <a:p>
            <a:endParaRPr lang="pt-BR" baseline="0" dirty="0"/>
          </a:p>
          <a:p>
            <a:pPr marL="228600" indent="-228600">
              <a:buAutoNum type="arabicPeriod"/>
            </a:pPr>
            <a:r>
              <a:rPr lang="pt-BR" dirty="0"/>
              <a:t>Enviar um plano de desenvolvimento (será específico para o serviço). Isso será feito pela página da web de </a:t>
            </a:r>
            <a:r>
              <a:rPr lang="pt-BR"/>
              <a:t>planos de desenvolvimento e </a:t>
            </a:r>
            <a:r>
              <a:rPr lang="pt-BR" dirty="0"/>
              <a:t>relatórios de progresso da Equipe de Ação Global. </a:t>
            </a:r>
          </a:p>
          <a:p>
            <a:pPr marL="228600" indent="-228600">
              <a:buAutoNum type="arabicPeriod"/>
            </a:pPr>
            <a:r>
              <a:rPr lang="pt-BR" dirty="0"/>
              <a:t>Concluir dois cursos online necessários que estarão disponíveis no Centro </a:t>
            </a:r>
            <a:r>
              <a:rPr lang="pt-BR" dirty="0" err="1"/>
              <a:t>Leonístico</a:t>
            </a:r>
            <a:r>
              <a:rPr lang="pt-BR" dirty="0"/>
              <a:t> de Aprendizagem (LLC); listas de cursos sugeridos estarão disponíveis para os coordenadores em breve. Embora seja exigido aos coordenadores de distrito múltiplo e distrito que façam esses cursos, nós líderes, também devemos nos familiarizar com este material. </a:t>
            </a:r>
          </a:p>
          <a:p>
            <a:pPr marL="228600" indent="-228600">
              <a:buAutoNum type="arabicPeriod"/>
            </a:pPr>
            <a:r>
              <a:rPr lang="pt-BR" dirty="0"/>
              <a:t>Os coordenadores precisam enviar o formulário de pagamento do orçamento operacional de distrito múltiplo/distrito para os funcionários da equipe de serviço global no </a:t>
            </a:r>
            <a:r>
              <a:rPr lang="pt-BR" dirty="0" err="1"/>
              <a:t>email</a:t>
            </a:r>
            <a:r>
              <a:rPr lang="pt-BR" dirty="0"/>
              <a:t> gst@lionsclubs.org.</a:t>
            </a:r>
          </a:p>
          <a:p>
            <a:pPr marL="0" indent="0">
              <a:buNone/>
            </a:pPr>
            <a:endParaRPr lang="pt-BR" baseline="0" dirty="0"/>
          </a:p>
          <a:p>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pt-BR" altLang="en-US"/>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prstClr val="black"/>
                </a:solidFill>
                <a:effectLst/>
                <a:uLnTx/>
                <a:uFillTx/>
                <a:latin typeface="+mn-lt"/>
              </a:rPr>
              <a:t>Somos uma associação global focada em servir aos outros.  Somos os líderes globais em serviço humanitário.  Ao começarmos nosso novo século, agora mais do que nunca, os Leões de todo o mundo precisam entrar em </a:t>
            </a:r>
            <a:r>
              <a:rPr kumimoji="0" lang="pt-BR" sz="900" b="1" i="0" u="none" strike="noStrike" kern="1200" cap="none" spc="0" normalizeH="0" baseline="0" noProof="0" dirty="0">
                <a:ln>
                  <a:noFill/>
                </a:ln>
                <a:solidFill>
                  <a:prstClr val="black"/>
                </a:solidFill>
                <a:effectLst/>
                <a:uLnTx/>
                <a:uFillTx/>
                <a:latin typeface="+mn-lt"/>
              </a:rPr>
              <a:t>AÇÃO</a:t>
            </a:r>
            <a:r>
              <a:rPr kumimoji="0" lang="pt-BR" sz="900" b="0" i="0" u="none" strike="noStrike" kern="1200" cap="none" spc="0" normalizeH="0" baseline="0" noProof="0" dirty="0">
                <a:ln>
                  <a:noFill/>
                </a:ln>
                <a:solidFill>
                  <a:prstClr val="black"/>
                </a:solidFill>
                <a:effectLst/>
                <a:uLnTx/>
                <a:uFillTx/>
                <a:latin typeface="+mn-lt"/>
              </a:rPr>
              <a:t>!  Ação para </a:t>
            </a:r>
            <a:r>
              <a:rPr kumimoji="0" lang="pt-BR" sz="900" b="1" i="0" u="none" strike="noStrike" kern="1200" cap="none" spc="0" normalizeH="0" baseline="0" noProof="0" dirty="0">
                <a:ln>
                  <a:noFill/>
                </a:ln>
                <a:solidFill>
                  <a:prstClr val="black"/>
                </a:solidFill>
                <a:effectLst/>
                <a:uLnTx/>
                <a:uFillTx/>
                <a:latin typeface="+mn-lt"/>
              </a:rPr>
              <a:t>imaginar</a:t>
            </a:r>
            <a:r>
              <a:rPr kumimoji="0" lang="pt-BR" sz="900" b="1" i="0" u="none" strike="noStrike" kern="1200" cap="none" spc="0" normalizeH="0" baseline="0" noProof="0" dirty="0">
                <a:ln>
                  <a:noFill/>
                </a:ln>
                <a:solidFill>
                  <a:srgbClr val="1C2753"/>
                </a:solidFill>
                <a:effectLst/>
                <a:uLnTx/>
                <a:uFillTx/>
                <a:latin typeface="Open sans"/>
              </a:rPr>
              <a:t>o dia em que todas as necessidades do mundo possam ser atendidas por um Leão ou Leo.</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pt-BR" sz="900" b="0" i="0" u="none" strike="noStrike" kern="1200" cap="none" spc="0" normalizeH="0" baseline="0" noProof="0" dirty="0">
              <a:ln>
                <a:noFill/>
              </a:ln>
              <a:solidFill>
                <a:prstClr val="black"/>
              </a:solidFill>
              <a:effectLst/>
              <a:uLnTx/>
              <a:uFillTx/>
              <a:latin typeface="+mn-lt"/>
              <a:ea typeface="+mn-ea"/>
              <a:cs typeface="+mn-cs"/>
            </a:endParaRPr>
          </a:p>
          <a:p>
            <a:r>
              <a:rPr lang="pt-BR" sz="900" kern="1200" dirty="0">
                <a:solidFill>
                  <a:schemeClr val="tx1"/>
                </a:solidFill>
                <a:effectLst/>
                <a:latin typeface="+mn-lt"/>
              </a:rPr>
              <a:t>A Equipe de Ação Global é composta pela Equipe Global de Aumento de Associados (GMT), Equipe de Liderança Global (GLT) e a recém formada Equipe de Serviço Global (GST). Juntamente com a Fundação de Lions Clubs International, essa equipe global unirá os Leões para colocar o nosso lema “Nós Servimos” em ação. Assim, é criada uma abordagem nova e unificada de desenvolvimento de serviço, quadro de associado e liderança em todos os níveis da Associação!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pt-BR">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Aqui está uma foto de algumas das ideias de projetos do plano rápido de recursos mencionado anteriormente.</a:t>
            </a:r>
          </a:p>
          <a:p>
            <a:endParaRPr lang="pt-BR" baseline="0" dirty="0"/>
          </a:p>
          <a:p>
            <a:r>
              <a:rPr lang="pt-BR"/>
              <a:t>É importante lembrar que estes são apenas sugestões de projetos a serem implementados. Todos estes projetos têm sido bem-sucedidos em diferentes partes do mundo. Você pode conseguir implementá-los com algumas mudanças para atender às necessidades específicas de sua comunidade, e a disponibilidade de recursos locais.</a:t>
            </a:r>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pt-BR" altLang="en-US"/>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Fomos chamados para tomar ação imediata pelo PIP Tam. Então, vamos incentivar os Leões de nossas comunidades a participar de algumas das próximas datas de serviço e campanhas em conjunto com nosso último ano do Centenário. O Dia Mundial do Diabetes é 14 de novembro. Como o nosso novo enfoque de serviço global, vamos incentivar os Leões de todo o mundo a participar de projetos alinhados ao diabetes. Também vamos dar continuidade às Semanas Mundiais de Serviço para cada campanha do Desafio de Serviços do Centenário. Se precisar de assistência com as ideias de projetos, entre em contato com o especialista regional de LCI.</a:t>
            </a:r>
          </a:p>
          <a:p>
            <a:endParaRPr lang="pt-B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pt-BR" altLang="en-US"/>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pt-BR"/>
              <a:t>Precisamos que nos ajude a divulgar a mensagem e as metas da GST com todos Leões. É importante que juntos, tenhamos as informações corretas disponíveis para que possamos compartilhar nossas metas com os Leões e alcançá-las.</a:t>
            </a:r>
          </a:p>
          <a:p>
            <a:endParaRPr lang="pt-BR" baseline="0" dirty="0"/>
          </a:p>
          <a:p>
            <a:r>
              <a:rPr lang="pt-BR"/>
              <a:t>aqui estão os pontos importantes desta apresentação. Nos esforçamos para:</a:t>
            </a:r>
          </a:p>
          <a:p>
            <a:r>
              <a:rPr lang="pt-BR"/>
              <a:t>-Aumentar a importância da realização prática de projetos para alcançar nossa nova meta de serviço.</a:t>
            </a:r>
          </a:p>
          <a:p>
            <a:r>
              <a:rPr lang="pt-BR"/>
              <a:t>-Aumentar o relatório de serviço em cada região. Não podemos alcançar nossa meta de impacto de serviço se os Leões não reportarem o impacto de serviço de seus projetos.</a:t>
            </a:r>
          </a:p>
          <a:p>
            <a:r>
              <a:rPr lang="pt-BR"/>
              <a:t>-Melhorar a eficácia do desenvolvimento de projetos Isso significa planejamento de projeto simples, pronto para implementação e eficientes com maior impacto de serviço, utilizando ferramentas e recursos disponíveis.</a:t>
            </a:r>
          </a:p>
          <a:p>
            <a:r>
              <a:rPr lang="pt-BR"/>
              <a:t>-Trabalhar em colaboração com a GMT, GLT e LCIF.</a:t>
            </a:r>
          </a:p>
          <a:p>
            <a:r>
              <a:rPr lang="pt-BR"/>
              <a:t>-Trabalhar com nossos especialistas regionais para criar a GST que precisamos. </a:t>
            </a:r>
          </a:p>
          <a:p>
            <a:endParaRPr lang="pt-B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a:t>Este último item é fundamental no ano piloto da Equipe de Serviço Global. Isso significa utilizar a regionalização e a comunicação com os especialistas regionais regularmente. Não apenas temos nosso especialista regional, mas também a nossa equipe de desenvolvimento de programas que está disponível para nos apoiar. Nossos especialistas são a ponte entre a equipe de desenvolvimento de programas e a GST. Juntos, vamos colocar o serviço à frente da nossa organização.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a:t>LCI quer nos apoiar e nós precisamos trabalhar juntos para alcançar nossas metas e melhorar o impacto de serviço em todas as áreas. É por isso que todos vocês participarão de uma pesquisa: para ver os pontos fortes e as necessidades de cada região e como elas se diferem. No final deste semestre, esta pesquisa será enviada para os coordenadores de DM e D. Por favor, ajude a incentivar os seus coordenadores da GST a concluir a pesquisa para ajudar o LCI a criar ferramentas para necessidades específicas.</a:t>
            </a:r>
            <a:endParaRPr lang="pt-B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pt-BR" altLang="en-US"/>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Agora é o momento de agir. Vamos mostrar para o mundo que nos importamos com ele. E que estamos prontos para arregaçar as mangas e resolver os problemas.</a:t>
            </a:r>
          </a:p>
          <a:p>
            <a:endParaRPr lang="pt-BR"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pt-BR">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pt-BR">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 GLT é responsável por identificar e desenvolver novos Líderes Leões. Algumas de suas responsabilidades específicas incluem: </a:t>
            </a:r>
          </a:p>
          <a:p>
            <a:endParaRPr lang="pt-BR" baseline="0" dirty="0"/>
          </a:p>
          <a:p>
            <a:pPr lvl="0"/>
            <a:r>
              <a:rPr lang="pt-BR"/>
              <a:t>Promover o desenvolvimento da liderança e oportunidades de aprendizagem para todos os associados. </a:t>
            </a:r>
            <a:endParaRPr lang="pt-BR" sz="1300" dirty="0"/>
          </a:p>
          <a:p>
            <a:pPr lvl="0"/>
            <a:r>
              <a:rPr lang="pt-BR"/>
              <a:t>Aumentar em 10% o número total de Leões que participam em eventos de desenvolvimento da liderança e aprendizagem.</a:t>
            </a:r>
            <a:endParaRPr lang="pt-BR" sz="1300" dirty="0"/>
          </a:p>
          <a:p>
            <a:pPr lvl="0"/>
            <a:r>
              <a:rPr lang="pt-BR"/>
              <a:t>Identificar e preparar novos líderes</a:t>
            </a:r>
            <a:endParaRPr lang="pt-BR" sz="1300" dirty="0"/>
          </a:p>
          <a:p>
            <a:pPr lvl="0"/>
            <a:r>
              <a:rPr lang="pt-BR"/>
              <a:t>Garantir que o Treinamento para Dirigentes de Clube, Treinamento para Presidentes de Divisão e Treinamento para 1º e 2º Vice-Governadores de Distrito aconteçam em níveis de DM ou D</a:t>
            </a:r>
          </a:p>
          <a:p>
            <a:pPr lvl="0"/>
            <a:endParaRPr lang="pt-BR" dirty="0"/>
          </a:p>
          <a:p>
            <a:pPr defTabSz="881390" eaLnBrk="1" fontAlgn="auto" hangingPunct="1">
              <a:spcBef>
                <a:spcPts val="0"/>
              </a:spcBef>
              <a:spcAft>
                <a:spcPts val="0"/>
              </a:spcAft>
              <a:defRPr/>
            </a:pPr>
            <a:r>
              <a:rPr lang="pt-BR"/>
              <a:t>(Se o tempo permitir promova um momento para troca de ideias/discussões):  O que mais você acha que podemos esperar da GLT? </a:t>
            </a:r>
            <a:endParaRPr lang="pt-BR" sz="1300" dirty="0"/>
          </a:p>
          <a:p>
            <a:pPr lvl="0"/>
            <a:endParaRPr lang="pt-BR" dirty="0"/>
          </a:p>
          <a:p>
            <a:pPr lvl="0"/>
            <a:endParaRPr lang="pt-BR" sz="1300" dirty="0"/>
          </a:p>
          <a:p>
            <a:endParaRPr lang="pt-BR" dirty="0"/>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pt-BR"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GMT vai trabalhar arduamente para aumentar o nível de satisfação do associado, e com isso, aumentar nosso quadro associativo. Algumas das suas áreas principais de </a:t>
            </a:r>
            <a:r>
              <a:rPr lang="pt-BR"/>
              <a:t>responsabilidade incluem </a:t>
            </a:r>
            <a:r>
              <a:rPr lang="pt-BR" dirty="0"/>
              <a:t>questões como:</a:t>
            </a:r>
          </a:p>
          <a:p>
            <a:pPr marL="330521" indent="-330521">
              <a:buFont typeface="Arial" panose="020B0604020202020204" pitchFamily="34" charset="0"/>
              <a:buChar char="•"/>
            </a:pPr>
            <a:r>
              <a:rPr lang="pt-BR" dirty="0">
                <a:solidFill>
                  <a:schemeClr val="bg1"/>
                </a:solidFill>
              </a:rPr>
              <a:t>Diminuir as quedas de associados, aumentando seu engajamento</a:t>
            </a:r>
          </a:p>
          <a:p>
            <a:pPr marL="330521" indent="-330521">
              <a:buFont typeface="Arial" panose="020B0604020202020204" pitchFamily="34" charset="0"/>
              <a:buChar char="•"/>
            </a:pPr>
            <a:r>
              <a:rPr lang="pt-BR" dirty="0">
                <a:solidFill>
                  <a:schemeClr val="bg1"/>
                </a:solidFill>
              </a:rPr>
              <a:t>Fundar novos clubes em novos locais</a:t>
            </a:r>
          </a:p>
          <a:p>
            <a:pPr marL="330521" indent="-330521">
              <a:buFont typeface="Arial" panose="020B0604020202020204" pitchFamily="34" charset="0"/>
              <a:buChar char="•"/>
            </a:pPr>
            <a:r>
              <a:rPr lang="pt-BR" dirty="0">
                <a:solidFill>
                  <a:schemeClr val="bg1"/>
                </a:solidFill>
              </a:rPr>
              <a:t>Fundar clubes de interesse especial</a:t>
            </a:r>
          </a:p>
          <a:p>
            <a:pPr marL="330521" indent="-330521">
              <a:buFont typeface="Arial" panose="020B0604020202020204" pitchFamily="34" charset="0"/>
              <a:buChar char="•"/>
            </a:pPr>
            <a:r>
              <a:rPr lang="pt-BR" dirty="0">
                <a:solidFill>
                  <a:schemeClr val="bg1"/>
                </a:solidFill>
              </a:rPr>
              <a:t>Convidar possíveis associados para participar em projetos de serviço</a:t>
            </a:r>
          </a:p>
          <a:p>
            <a:pPr marL="330521" indent="-330521">
              <a:buFont typeface="Arial" panose="020B0604020202020204" pitchFamily="34" charset="0"/>
              <a:buChar char="•"/>
            </a:pPr>
            <a:r>
              <a:rPr lang="pt-BR" dirty="0">
                <a:solidFill>
                  <a:schemeClr val="bg1"/>
                </a:solidFill>
              </a:rPr>
              <a:t>Realizar campanhas para o aumento de associados</a:t>
            </a:r>
          </a:p>
          <a:p>
            <a:pPr marL="330521" indent="-330521">
              <a:buFont typeface="Arial" panose="020B0604020202020204" pitchFamily="34" charset="0"/>
              <a:buChar char="•"/>
            </a:pPr>
            <a:r>
              <a:rPr lang="pt-BR" dirty="0">
                <a:solidFill>
                  <a:schemeClr val="bg1"/>
                </a:solidFill>
              </a:rPr>
              <a:t>Tratar todo associado como membro da família</a:t>
            </a:r>
          </a:p>
          <a:p>
            <a:pPr marL="330521" indent="-330521">
              <a:buFont typeface="Arial" panose="020B0604020202020204" pitchFamily="34" charset="0"/>
              <a:buChar char="•"/>
            </a:pPr>
            <a:r>
              <a:rPr lang="pt-BR" dirty="0">
                <a:solidFill>
                  <a:schemeClr val="bg1"/>
                </a:solidFill>
              </a:rPr>
              <a:t>Garantir que os novos associados sejam adequadamente orientados em tempo hábil</a:t>
            </a:r>
          </a:p>
          <a:p>
            <a:endParaRPr lang="pt-BR" dirty="0"/>
          </a:p>
          <a:p>
            <a:pPr defTabSz="881390" eaLnBrk="1" fontAlgn="auto" hangingPunct="1">
              <a:spcBef>
                <a:spcPts val="0"/>
              </a:spcBef>
              <a:spcAft>
                <a:spcPts val="0"/>
              </a:spcAft>
              <a:defRPr/>
            </a:pPr>
            <a:r>
              <a:rPr lang="pt-BR" dirty="0"/>
              <a:t>(Se o tempo permitir promova um momento para troca de ideias/discussões): O que mais você acha que podemos esperar da GMT? </a:t>
            </a:r>
            <a:endParaRPr lang="pt-BR" sz="1300" dirty="0"/>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pt-BR"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pt-BR" dirty="0">
              <a:solidFill>
                <a:prstClr val="black"/>
              </a:solidFill>
            </a:endParaRPr>
          </a:p>
        </p:txBody>
      </p:sp>
    </p:spTree>
    <p:extLst>
      <p:ext uri="{BB962C8B-B14F-4D97-AF65-F5344CB8AC3E}">
        <p14:creationId xmlns:p14="http://schemas.microsoft.com/office/powerpoint/2010/main" val="170752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pt-BR" dirty="0">
              <a:solidFill>
                <a:prstClr val="black"/>
              </a:solidFill>
            </a:endParaRPr>
          </a:p>
        </p:txBody>
      </p:sp>
    </p:spTree>
    <p:extLst>
      <p:ext uri="{BB962C8B-B14F-4D97-AF65-F5344CB8AC3E}">
        <p14:creationId xmlns:p14="http://schemas.microsoft.com/office/powerpoint/2010/main" val="220438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a:t>Por que criamos a GST? </a:t>
            </a:r>
          </a:p>
          <a:p>
            <a:endParaRPr lang="pt-BR" baseline="0" dirty="0"/>
          </a:p>
          <a:p>
            <a:r>
              <a:rPr lang="pt-BR" dirty="0"/>
              <a:t>Como sabe, LCI Adiante é o nosso plano estratégico de 5 anos designado para guiar os Lions Clubes para o nosso segundo século de serviço. </a:t>
            </a:r>
          </a:p>
          <a:p>
            <a:endParaRPr lang="pt-BR" baseline="0" dirty="0"/>
          </a:p>
          <a:p>
            <a:r>
              <a:rPr lang="pt-BR" dirty="0"/>
              <a:t>Um dos principais objetivos de LCI Adiante está nos chamando para aumentar o impacto e o enfoque do serviço, o que levou à criação da Estrutura de Serviço, que consiste em cinco plataformas de serviços globais.</a:t>
            </a:r>
            <a:r>
              <a:rPr lang="pt-BR" i="0" baseline="0" dirty="0"/>
              <a:t> Construir oportunidades de serviço em torno das cinco áreas de serviço estrategicamente selecionadas nos ajudará a alcançar nossa meta de servir 200 milhões de pessoas até 2020-2021.</a:t>
            </a:r>
          </a:p>
          <a:p>
            <a:endParaRPr lang="pt-BR"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Para implementar a nova estrutura de serviço e atingir nossa meta de serviço para o segundo século, a Equipe de Serviço Global foi criada como parte da Equipe de Ação Global. Especialistas da GST trabalharão com os Leões regionalmente para melhorar o valor dos projetos de serviço e a eficiência do desenvolvimento de projetos de serviço. Eles trabalharão em estreita colaboração com Leões e com a Equipe de Desenvolvimento de Programas para garantir que os Leões tenham maior impacto de serviço e alcancem todos os aspectos de ajudar os mais necessitados.  </a:t>
            </a:r>
          </a:p>
          <a:p>
            <a:endParaRPr lang="pt-B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pt-BR" altLang="en-US"/>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pt-BR" dirty="0"/>
              <a:t>[[Clique para ver a animação]] </a:t>
            </a:r>
          </a:p>
          <a:p>
            <a:pPr marL="0" indent="0">
              <a:buFont typeface="Arial" panose="020B0604020202020204" pitchFamily="34" charset="0"/>
              <a:buNone/>
            </a:pPr>
            <a:endParaRPr lang="pt-BR" baseline="0" dirty="0"/>
          </a:p>
          <a:p>
            <a:r>
              <a:rPr lang="pt-BR" dirty="0"/>
              <a:t>Aqui estão as cinco áreas de serviço dentro da estrutura de serviço: visão, fome, meio ambiente, câncer pediátrico e diabetes, sendo o diabetes a nossa primeira causa global e área de enfoque. Conforme a nossa tradição, também continuaremos servindo os jovens, envolvendo-os como voluntários e líderes de serviço ao longo das 5 áreas. Com este enfoque especial e investimento estratégico no desenvolvimento de programas e recursos, estamos seguindo com confiança a meta de serviço do novo século que nos chama para servir 200 milhões de pessoas por ano até 2020-2021, triplicando nosso impacto humanitário atual. </a:t>
            </a:r>
          </a:p>
          <a:p>
            <a:endParaRPr lang="pt-B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É importante lembrar que, enquanto o desenvolvimento de recursos terá enfoque nestas cinco áreas, a GST continuará a apoiar todo e qualquer projeto de Leões locais com recursos de serviço geral. A estrutura de serviço oferece aos Leões e </a:t>
            </a:r>
            <a:r>
              <a:rPr lang="pt-BR" dirty="0" err="1"/>
              <a:t>Leos</a:t>
            </a:r>
            <a:r>
              <a:rPr lang="pt-BR" dirty="0"/>
              <a:t> oportunidades para engajar em iniciativas de serviços internacionais dentro das cinco plataformas. Estas iniciativas serão apoiadas pelos recursos de LCI (como </a:t>
            </a:r>
            <a:r>
              <a:rPr lang="pt-BR" sz="1200" kern="1200" dirty="0">
                <a:solidFill>
                  <a:schemeClr val="tx1"/>
                </a:solidFill>
                <a:effectLst/>
                <a:latin typeface="+mn-lt"/>
              </a:rPr>
              <a:t>modelos, mini-subsídios, concursos inovadores, promoções e parcerias) </a:t>
            </a:r>
            <a:r>
              <a:rPr lang="pt-BR" dirty="0"/>
              <a:t>bem como oportunidades de financiamento da LCIF. Estes animadores recursos e oportunidades de serviço estão atualmente sendo desenvolvidos, e serão lançados na convenção de 2018 em </a:t>
            </a:r>
            <a:r>
              <a:rPr lang="pt-BR" dirty="0" err="1"/>
              <a:t>Las</a:t>
            </a:r>
            <a:r>
              <a:rPr lang="pt-BR" dirty="0"/>
              <a:t> Vegas.</a:t>
            </a:r>
          </a:p>
          <a:p>
            <a:endParaRPr lang="pt-BR" baseline="0" dirty="0"/>
          </a:p>
          <a:p>
            <a:r>
              <a:rPr lang="pt-BR" dirty="0"/>
              <a:t>Tudo começa com o orgulho que os Leões sentem em servir os que mais precisam. À medida que servimos nossas comunidades, os Leões criam um sentimento de que pertencem àquele lugar e promovem o respeito entre os associados do clube e da comunidade. Como servos, os Leões trabalham juntos para garantir que as necessidades dos membros da comunidade sejam atendidas, fortalecer seu clube e o quadro associativo. Assim, outras pessoas sentem-se inspiradas para ajudar e servir.</a:t>
            </a:r>
          </a:p>
          <a:p>
            <a:pPr marL="0" indent="0">
              <a:buFont typeface="Arial" panose="020B0604020202020204" pitchFamily="34" charset="0"/>
              <a:buNone/>
            </a:pPr>
            <a:endParaRPr lang="pt-BR" baseline="0" dirty="0"/>
          </a:p>
          <a:p>
            <a:pPr marL="0" indent="0">
              <a:buFont typeface="Arial" panose="020B0604020202020204" pitchFamily="34" charset="0"/>
              <a:buNone/>
            </a:pPr>
            <a:endParaRPr lang="pt-BR" baseline="0" dirty="0"/>
          </a:p>
          <a:p>
            <a:endParaRPr lang="pt-BR" baseline="0" dirty="0"/>
          </a:p>
          <a:p>
            <a:pPr marL="0" indent="0">
              <a:buFont typeface="Arial" panose="020B0604020202020204" pitchFamily="34" charset="0"/>
              <a:buNone/>
            </a:pPr>
            <a:endParaRPr lang="pt-BR"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pt-BR" altLang="en-US">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pt-BR" alt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PO/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PO/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pt-BR" sz="3600" dirty="0"/>
              <a:t>Equipe de Serviço Global</a:t>
            </a:r>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6635427" cy="825728"/>
          </a:xfrm>
        </p:spPr>
        <p:txBody>
          <a:bodyPr>
            <a:normAutofit/>
          </a:bodyPr>
          <a:lstStyle/>
          <a:p>
            <a:r>
              <a:rPr lang="pt-BR" dirty="0">
                <a:solidFill>
                  <a:srgbClr val="1A4190"/>
                </a:solidFill>
                <a:latin typeface="Helvetica Neue Bold Condensed"/>
              </a:rPr>
              <a:t>Estrutura da Equipe de Ação Global</a:t>
            </a:r>
            <a:endParaRPr lang="pt-BR" dirty="0"/>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pt-BR" sz="1100" dirty="0">
                <a:solidFill>
                  <a:prstClr val="white"/>
                </a:solidFill>
                <a:latin typeface="Helvetica Neue Bold Condensed"/>
              </a:rPr>
              <a:t>Dirigentes Executivos</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a:ln>
                  <a:noFill/>
                </a:ln>
                <a:solidFill>
                  <a:prstClr val="white"/>
                </a:solidFill>
                <a:effectLst/>
                <a:uLnTx/>
                <a:uFillTx/>
                <a:latin typeface="Helvetica Neue Bold Condensed"/>
              </a:rPr>
              <a:t>Presidente da Equipe de Ação Global, Vice-Presidentes e </a:t>
            </a:r>
            <a:r>
              <a:rPr kumimoji="0" lang="pt-BR" sz="1000" b="1" i="0" u="none" strike="noStrike" kern="0" cap="none" spc="0" normalizeH="0" baseline="0" noProof="0" dirty="0">
                <a:ln>
                  <a:noFill/>
                </a:ln>
                <a:solidFill>
                  <a:prstClr val="white"/>
                </a:solidFill>
                <a:effectLst/>
                <a:uLnTx/>
                <a:uFillTx/>
                <a:latin typeface="Helvetica Neue"/>
              </a:rPr>
              <a:t>Curador Representante de LCIF</a:t>
            </a:r>
          </a:p>
        </p:txBody>
      </p:sp>
      <p:grpSp>
        <p:nvGrpSpPr>
          <p:cNvPr id="99" name="Group 98"/>
          <p:cNvGrpSpPr/>
          <p:nvPr/>
        </p:nvGrpSpPr>
        <p:grpSpPr>
          <a:xfrm>
            <a:off x="308123" y="2220810"/>
            <a:ext cx="2032835" cy="344003"/>
            <a:chOff x="1587500" y="2388804"/>
            <a:chExt cx="2710447" cy="458670"/>
          </a:xfrm>
        </p:grpSpPr>
        <p:sp>
          <p:nvSpPr>
            <p:cNvPr id="100" name="Rounded Rectangle 9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03" name="Rectangle 102"/>
          <p:cNvSpPr/>
          <p:nvPr/>
        </p:nvSpPr>
        <p:spPr bwMode="auto">
          <a:xfrm>
            <a:off x="5462328" y="1066800"/>
            <a:ext cx="2843472"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1" i="0" u="sng" strike="noStrike" kern="0" cap="none" spc="0" normalizeH="0" baseline="0" noProof="0" dirty="0">
                <a:ln>
                  <a:noFill/>
                </a:ln>
                <a:solidFill>
                  <a:prstClr val="white"/>
                </a:solidFill>
                <a:effectLst/>
                <a:uLnTx/>
                <a:uFillTx/>
                <a:latin typeface="Helvetica Neue"/>
              </a:rPr>
              <a:t>Embaixadores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Ex-Presidentes Internacionais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Diretoria Internacional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Conselho de Curadores de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Diretores Internacionais Cessantes</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prstClr val="white"/>
                </a:solidFill>
                <a:effectLst/>
                <a:uLnTx/>
                <a:uFillTx/>
                <a:latin typeface="Helvetica Neue Bold Condensed"/>
              </a:rPr>
              <a:t>GMT</a:t>
            </a:r>
          </a:p>
        </p:txBody>
      </p:sp>
      <p:grpSp>
        <p:nvGrpSpPr>
          <p:cNvPr id="106" name="Group 105"/>
          <p:cNvGrpSpPr/>
          <p:nvPr/>
        </p:nvGrpSpPr>
        <p:grpSpPr>
          <a:xfrm>
            <a:off x="2447912" y="2229882"/>
            <a:ext cx="2032835"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09" name="Group 108"/>
          <p:cNvGrpSpPr/>
          <p:nvPr/>
        </p:nvGrpSpPr>
        <p:grpSpPr>
          <a:xfrm>
            <a:off x="4596734" y="2220810"/>
            <a:ext cx="2016557"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19" name="Group 118"/>
          <p:cNvGrpSpPr/>
          <p:nvPr/>
        </p:nvGrpSpPr>
        <p:grpSpPr>
          <a:xfrm>
            <a:off x="308123" y="3285188"/>
            <a:ext cx="2032835"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2" name="Group 121"/>
          <p:cNvGrpSpPr/>
          <p:nvPr/>
        </p:nvGrpSpPr>
        <p:grpSpPr>
          <a:xfrm>
            <a:off x="2449324" y="3285188"/>
            <a:ext cx="2032835"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5" name="Group 124"/>
          <p:cNvGrpSpPr/>
          <p:nvPr/>
        </p:nvGrpSpPr>
        <p:grpSpPr>
          <a:xfrm>
            <a:off x="4596786" y="3285188"/>
            <a:ext cx="2020821"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Distrito Múltiplo (Presidente de Conselho)</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1" name="Group 170"/>
          <p:cNvGrpSpPr/>
          <p:nvPr/>
        </p:nvGrpSpPr>
        <p:grpSpPr>
          <a:xfrm>
            <a:off x="2449324" y="3892130"/>
            <a:ext cx="2032835" cy="344003"/>
            <a:chOff x="4642182" y="2388804"/>
            <a:chExt cx="2710447" cy="458670"/>
          </a:xfrm>
        </p:grpSpPr>
        <p:sp>
          <p:nvSpPr>
            <p:cNvPr id="172" name="Rounded Rectangle 17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Distrito (Governador de Distrito)</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4" name="Group 183"/>
          <p:cNvGrpSpPr/>
          <p:nvPr/>
        </p:nvGrpSpPr>
        <p:grpSpPr>
          <a:xfrm>
            <a:off x="4590524" y="4499072"/>
            <a:ext cx="2032835" cy="344003"/>
            <a:chOff x="7563182" y="2388804"/>
            <a:chExt cx="2710447" cy="458670"/>
          </a:xfrm>
        </p:grpSpPr>
        <p:sp>
          <p:nvSpPr>
            <p:cNvPr id="185" name="Rounded Rectangle 18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6" name="Rectangle 18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Clube (Presidente de Clube)</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Assessor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Assessor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Assessor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2" name="Rectangle 201"/>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6" name="Group 205"/>
          <p:cNvGrpSpPr/>
          <p:nvPr/>
        </p:nvGrpSpPr>
        <p:grpSpPr>
          <a:xfrm>
            <a:off x="309521" y="2773509"/>
            <a:ext cx="2032835"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8" name="Rectangle 207"/>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Vice-Líderes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Helvetica Neue Bold Condensed"/>
              </a:rPr>
              <a:t>GMT</a:t>
            </a:r>
            <a:endParaRPr kumimoji="0" lang="pt-BR" sz="2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prstClr val="white"/>
                </a:solidFill>
                <a:effectLst/>
                <a:uLnTx/>
                <a:uFillTx/>
                <a:latin typeface="Helvetica Neue Bold Condensed"/>
              </a:rPr>
              <a:t>GMT</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2" name="Group 211"/>
          <p:cNvGrpSpPr/>
          <p:nvPr/>
        </p:nvGrpSpPr>
        <p:grpSpPr>
          <a:xfrm>
            <a:off x="2450722" y="2773509"/>
            <a:ext cx="2032835" cy="344003"/>
            <a:chOff x="4642182" y="2388804"/>
            <a:chExt cx="2710447"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4" name="Rectangle 21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Vice-Líderes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15" name="Group 214"/>
          <p:cNvGrpSpPr/>
          <p:nvPr/>
        </p:nvGrpSpPr>
        <p:grpSpPr>
          <a:xfrm>
            <a:off x="4598203" y="2773509"/>
            <a:ext cx="2022338" cy="344003"/>
            <a:chOff x="7563182" y="2388804"/>
            <a:chExt cx="2710447" cy="458670"/>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Vice-Líderes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81" name="Group 80"/>
          <p:cNvGrpSpPr/>
          <p:nvPr/>
        </p:nvGrpSpPr>
        <p:grpSpPr>
          <a:xfrm>
            <a:off x="5905490" y="1447800"/>
            <a:ext cx="2454278" cy="2575959"/>
            <a:chOff x="5673728" y="1926091"/>
            <a:chExt cx="2454278" cy="2575959"/>
          </a:xfrm>
        </p:grpSpPr>
        <p:cxnSp>
          <p:nvCxnSpPr>
            <p:cNvPr id="82" name="Straight Connector 81"/>
            <p:cNvCxnSpPr/>
            <p:nvPr/>
          </p:nvCxnSpPr>
          <p:spPr>
            <a:xfrm>
              <a:off x="8128000" y="2025648"/>
              <a:ext cx="6" cy="2476402"/>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540638" y="2011134"/>
              <a:ext cx="587368" cy="2981"/>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8" y="1926091"/>
              <a:ext cx="1866910" cy="212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38"/>
            <a:chOff x="4707964" y="678053"/>
            <a:chExt cx="4505756" cy="4347587"/>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prstClr val="white"/>
                  </a:solidFill>
                  <a:effectLst/>
                  <a:uLnTx/>
                  <a:uFillTx/>
                  <a:latin typeface="Helvetica Neue Bold Condensed"/>
                </a:rPr>
                <a:t>Dirigentes Executivos</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prstClr val="white"/>
                  </a:solidFill>
                  <a:effectLst/>
                  <a:uLnTx/>
                  <a:uFillTx/>
                  <a:latin typeface="Helvetica Neue Bold Condensed"/>
                </a:rPr>
                <a:t>Presidente da Equipe de Ação Global, Vice-Presidentes e </a:t>
              </a:r>
              <a:r>
                <a:rPr kumimoji="0" lang="pt-BR" sz="800" b="1" i="0" u="none" strike="noStrike" kern="0" cap="none" spc="0" normalizeH="0" baseline="0" noProof="0" dirty="0">
                  <a:ln>
                    <a:noFill/>
                  </a:ln>
                  <a:solidFill>
                    <a:prstClr val="white"/>
                  </a:solidFill>
                  <a:effectLst/>
                  <a:uLnTx/>
                  <a:uFillTx/>
                  <a:latin typeface="Helvetica Neue"/>
                </a:rPr>
                <a:t>Curador Representante de LCIF</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1" i="0" u="sng" strike="noStrike" kern="0" cap="none" spc="0" normalizeH="0" baseline="0" noProof="0" dirty="0">
                  <a:ln>
                    <a:noFill/>
                  </a:ln>
                  <a:solidFill>
                    <a:prstClr val="white"/>
                  </a:solidFill>
                  <a:effectLst/>
                  <a:uLnTx/>
                  <a:uFillTx/>
                  <a:latin typeface="Helvetica Neue"/>
                </a:rPr>
                <a:t>Embaixadores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Ex-Presidentes Internacionais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Diretoria Internacional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Conselho de Curadores de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prstClr val="white"/>
                  </a:solidFill>
                  <a:effectLst/>
                  <a:uLnTx/>
                  <a:uFillTx/>
                  <a:latin typeface="Helvetica Neue"/>
                </a:rPr>
                <a:t>Diretores Internacionais Cessantes</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7" name="Rectangle 2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Distrito Múltiplo (Presidente de Conselho)</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Distrito (Governador de Distrito)</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dirty="0">
                  <a:ln>
                    <a:noFill/>
                  </a:ln>
                  <a:solidFill>
                    <a:prstClr val="white"/>
                  </a:solidFill>
                  <a:effectLst/>
                  <a:uLnTx/>
                  <a:uFillTx/>
                  <a:latin typeface="Helvetica Neue Bold Condensed"/>
                </a:rPr>
                <a:t>Presidente da Equipe de Ação Global de Clube (Presidente de Clube)</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Assessor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7" name="Group 206"/>
            <p:cNvGrpSpPr/>
            <p:nvPr/>
          </p:nvGrpSpPr>
          <p:grpSpPr>
            <a:xfrm>
              <a:off x="6898892" y="3504781"/>
              <a:ext cx="2030016" cy="344003"/>
              <a:chOff x="7563182" y="2388804"/>
              <a:chExt cx="2706688" cy="458670"/>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9" name="Rectangle 21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 Múltiplo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8" name="Group 207"/>
            <p:cNvGrpSpPr/>
            <p:nvPr/>
          </p:nvGrpSpPr>
          <p:grpSpPr>
            <a:xfrm>
              <a:off x="6898892" y="4111723"/>
              <a:ext cx="2030016" cy="344003"/>
              <a:chOff x="7563182" y="2388804"/>
              <a:chExt cx="2706688" cy="458670"/>
            </a:xfrm>
          </p:grpSpPr>
          <p:sp>
            <p:nvSpPr>
              <p:cNvPr id="216" name="Rounded Rectangle 215"/>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9" name="Group 208"/>
            <p:cNvGrpSpPr/>
            <p:nvPr/>
          </p:nvGrpSpPr>
          <p:grpSpPr>
            <a:xfrm>
              <a:off x="6898892" y="4681637"/>
              <a:ext cx="2030016" cy="344003"/>
              <a:chOff x="7563182" y="2388804"/>
              <a:chExt cx="2706688" cy="458670"/>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5" name="Rectangle 21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Coordenador de Clube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rgbClr val="1A4190"/>
                    </a:solidFill>
                    <a:effectLst/>
                    <a:uLnTx/>
                    <a:uFillTx/>
                    <a:latin typeface="Helvetica Neue"/>
                  </a:rPr>
                  <a:t>Vice-Líderes de Área Jurisdicional</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sp>
        <p:nvSpPr>
          <p:cNvPr id="3" name="Title 2"/>
          <p:cNvSpPr>
            <a:spLocks noGrp="1"/>
          </p:cNvSpPr>
          <p:nvPr>
            <p:ph type="title"/>
          </p:nvPr>
        </p:nvSpPr>
        <p:spPr>
          <a:xfrm>
            <a:off x="228600" y="119114"/>
            <a:ext cx="8153400" cy="642886"/>
          </a:xfrm>
        </p:spPr>
        <p:txBody>
          <a:bodyPr/>
          <a:lstStyle/>
          <a:p>
            <a:r>
              <a:rPr lang="pt-BR"/>
              <a:t>Equipe de Serviço Global e Estrutura da LCIF </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pt-BR" sz="2400" dirty="0">
                <a:solidFill>
                  <a:schemeClr val="tx1">
                    <a:lumMod val="75000"/>
                    <a:lumOff val="25000"/>
                  </a:schemeClr>
                </a:solidFill>
              </a:rPr>
              <a:t>Inspirar e motivar serviço</a:t>
            </a:r>
          </a:p>
          <a:p>
            <a:pPr>
              <a:spcBef>
                <a:spcPts val="1200"/>
              </a:spcBef>
              <a:spcAft>
                <a:spcPts val="1200"/>
              </a:spcAft>
            </a:pPr>
            <a:r>
              <a:rPr lang="pt-BR" sz="2400" dirty="0">
                <a:solidFill>
                  <a:schemeClr val="tx1">
                    <a:lumMod val="75000"/>
                    <a:lumOff val="25000"/>
                  </a:schemeClr>
                </a:solidFill>
              </a:rPr>
              <a:t>Promover e contar a história da LCIF para apoiar o serviço</a:t>
            </a:r>
          </a:p>
          <a:p>
            <a:pPr>
              <a:spcBef>
                <a:spcPts val="1200"/>
              </a:spcBef>
              <a:spcAft>
                <a:spcPts val="1200"/>
              </a:spcAft>
            </a:pPr>
            <a:r>
              <a:rPr lang="pt-BR" sz="2400" dirty="0">
                <a:solidFill>
                  <a:schemeClr val="tx1">
                    <a:lumMod val="75000"/>
                    <a:lumOff val="25000"/>
                  </a:schemeClr>
                </a:solidFill>
              </a:rPr>
              <a:t>Apoiar a LCIF com doação e angariação de fundos</a:t>
            </a:r>
          </a:p>
          <a:p>
            <a:pPr>
              <a:spcBef>
                <a:spcPts val="1200"/>
              </a:spcBef>
              <a:spcAft>
                <a:spcPts val="1200"/>
              </a:spcAft>
            </a:pPr>
            <a:r>
              <a:rPr lang="pt-BR" sz="2400" dirty="0">
                <a:solidFill>
                  <a:schemeClr val="tx1">
                    <a:lumMod val="75000"/>
                    <a:lumOff val="25000"/>
                  </a:schemeClr>
                </a:solidFill>
              </a:rPr>
              <a:t>Apoiar monitoramento de projetos</a:t>
            </a:r>
          </a:p>
          <a:p>
            <a:pPr>
              <a:spcBef>
                <a:spcPts val="1200"/>
              </a:spcBef>
              <a:spcAft>
                <a:spcPts val="1200"/>
              </a:spcAft>
            </a:pPr>
            <a:r>
              <a:rPr lang="pt-BR" sz="2400" dirty="0">
                <a:solidFill>
                  <a:schemeClr val="tx1">
                    <a:lumMod val="75000"/>
                    <a:lumOff val="25000"/>
                  </a:schemeClr>
                </a:solidFill>
              </a:rPr>
              <a:t>Continuar a apoiar a campanha de sarampo para completar nosso compromisso remanescente de $ 5,5 milhões</a:t>
            </a:r>
          </a:p>
        </p:txBody>
      </p:sp>
      <p:sp>
        <p:nvSpPr>
          <p:cNvPr id="3" name="Title 2"/>
          <p:cNvSpPr>
            <a:spLocks noGrp="1"/>
          </p:cNvSpPr>
          <p:nvPr>
            <p:ph type="title"/>
          </p:nvPr>
        </p:nvSpPr>
        <p:spPr>
          <a:xfrm>
            <a:off x="419100" y="381000"/>
            <a:ext cx="8153400" cy="457200"/>
          </a:xfrm>
        </p:spPr>
        <p:txBody>
          <a:bodyPr/>
          <a:lstStyle/>
          <a:p>
            <a:r>
              <a:rPr lang="pt-BR" dirty="0"/>
              <a:t>O Dever da GST para Apoiar a LCIF</a:t>
            </a:r>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a:t>Metas e Estratégia da GST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498984"/>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4572000"/>
          </a:xfrm>
        </p:spPr>
        <p:txBody>
          <a:bodyPr/>
          <a:lstStyle/>
          <a:p>
            <a:r>
              <a:rPr lang="pt-BR" sz="2200" dirty="0"/>
              <a:t>      Implementar projetos de serviço práticos</a:t>
            </a:r>
          </a:p>
          <a:p>
            <a:r>
              <a:rPr lang="pt-BR" sz="2200" dirty="0"/>
              <a:t>      Implementar projetos de diabetes</a:t>
            </a:r>
          </a:p>
          <a:p>
            <a:r>
              <a:rPr lang="pt-BR" sz="2200" dirty="0"/>
              <a:t>      Reportar no MyLCI</a:t>
            </a:r>
          </a:p>
          <a:p>
            <a:r>
              <a:rPr lang="pt-BR" sz="2200" dirty="0"/>
              <a:t>      Utilizar o aplicativo de LCI</a:t>
            </a:r>
          </a:p>
          <a:p>
            <a:r>
              <a:rPr lang="pt-BR" sz="2200" dirty="0"/>
              <a:t>      Colaborar com os Coordenadores de LCIF</a:t>
            </a:r>
          </a:p>
          <a:p>
            <a:pPr marL="0" indent="0">
              <a:buNone/>
            </a:pPr>
            <a:endParaRPr lang="pt-BR" sz="2600" b="1" dirty="0">
              <a:solidFill>
                <a:prstClr val="black">
                  <a:lumMod val="65000"/>
                  <a:lumOff val="35000"/>
                </a:prstClr>
              </a:solidFill>
            </a:endParaRPr>
          </a:p>
          <a:p>
            <a:pPr marL="0" lvl="0" indent="0" algn="ctr">
              <a:spcBef>
                <a:spcPts val="0"/>
              </a:spcBef>
              <a:buNone/>
            </a:pPr>
            <a:r>
              <a:rPr lang="pt-BR" sz="2400" b="1" dirty="0">
                <a:solidFill>
                  <a:prstClr val="black">
                    <a:lumMod val="65000"/>
                    <a:lumOff val="35000"/>
                  </a:prstClr>
                </a:solidFill>
              </a:rPr>
              <a:t>Apoiar a Meta de 2017-2018 do Presidente Internacional Aggarwal:</a:t>
            </a:r>
            <a:r>
              <a:rPr lang="pt-BR" dirty="0"/>
              <a:t> </a:t>
            </a:r>
            <a:r>
              <a:rPr lang="pt-BR" sz="2600" b="1" i="1" dirty="0">
                <a:solidFill>
                  <a:prstClr val="black">
                    <a:lumMod val="65000"/>
                    <a:lumOff val="35000"/>
                  </a:prstClr>
                </a:solidFill>
              </a:rPr>
              <a:t>Servir 150 milhões de pessoas</a:t>
            </a:r>
          </a:p>
          <a:p>
            <a:pPr>
              <a:spcBef>
                <a:spcPts val="0"/>
              </a:spcBef>
            </a:pPr>
            <a:endParaRPr lang="pt-BR" sz="1400" dirty="0"/>
          </a:p>
          <a:p>
            <a:pPr marL="0" indent="0">
              <a:spcBef>
                <a:spcPts val="0"/>
              </a:spcBef>
              <a:buNone/>
            </a:pPr>
            <a:r>
              <a:rPr lang="pt-BR" sz="2400" b="1" dirty="0"/>
              <a:t>Em desenvolvimento:</a:t>
            </a:r>
          </a:p>
          <a:p>
            <a:r>
              <a:rPr lang="pt-BR" sz="2200" dirty="0"/>
              <a:t>Engajamento juvenil - colaboração de Leões e Leos</a:t>
            </a:r>
          </a:p>
          <a:p>
            <a:r>
              <a:rPr lang="pt-BR" sz="2200" dirty="0"/>
              <a:t>Parcerias com organizações globais e locais</a:t>
            </a:r>
            <a:endParaRPr lang="pt-BR" sz="2200" b="1" i="1" dirty="0"/>
          </a:p>
          <a:p>
            <a:pPr marL="457200" lvl="1" indent="0">
              <a:buNone/>
            </a:pPr>
            <a:r>
              <a:rPr lang="pt-BR" sz="2400" b="1" i="1" dirty="0"/>
              <a:t>Ajude-nos a construir a GST que você precisa</a:t>
            </a:r>
          </a:p>
        </p:txBody>
      </p:sp>
      <p:sp>
        <p:nvSpPr>
          <p:cNvPr id="3" name="Title 2"/>
          <p:cNvSpPr>
            <a:spLocks noGrp="1"/>
          </p:cNvSpPr>
          <p:nvPr>
            <p:ph type="title"/>
          </p:nvPr>
        </p:nvSpPr>
        <p:spPr>
          <a:xfrm>
            <a:off x="228600" y="152400"/>
            <a:ext cx="8153400" cy="457200"/>
          </a:xfrm>
        </p:spPr>
        <p:txBody>
          <a:bodyPr/>
          <a:lstStyle/>
          <a:p>
            <a:r>
              <a:rPr lang="pt-BR"/>
              <a:t>Metas da GST</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pt-BR" sz="2400" dirty="0"/>
              <a:t>Material educacional personalizado para todos os níveis de liderança</a:t>
            </a:r>
          </a:p>
          <a:p>
            <a:pPr>
              <a:spcBef>
                <a:spcPts val="600"/>
              </a:spcBef>
              <a:spcAft>
                <a:spcPts val="1200"/>
              </a:spcAft>
            </a:pPr>
            <a:r>
              <a:rPr lang="pt-BR" sz="2400" dirty="0"/>
              <a:t>O que está disponível agora:</a:t>
            </a:r>
          </a:p>
          <a:p>
            <a:pPr lvl="1">
              <a:spcBef>
                <a:spcPts val="0"/>
              </a:spcBef>
              <a:spcAft>
                <a:spcPts val="1200"/>
              </a:spcAft>
            </a:pPr>
            <a:r>
              <a:rPr lang="pt-BR" sz="2200" dirty="0">
                <a:hlinkClick r:id="rId3"/>
              </a:rPr>
              <a:t>Desafio de Serviços do Centenário</a:t>
            </a:r>
            <a:endParaRPr lang="pt-BR" sz="2200" dirty="0"/>
          </a:p>
          <a:p>
            <a:pPr lvl="1">
              <a:spcBef>
                <a:spcPts val="0"/>
              </a:spcBef>
              <a:spcAft>
                <a:spcPts val="1200"/>
              </a:spcAft>
            </a:pPr>
            <a:r>
              <a:rPr lang="pt-BR" sz="2200" dirty="0">
                <a:hlinkClick r:id="rId4"/>
              </a:rPr>
              <a:t>Projetos de Legado</a:t>
            </a:r>
            <a:endParaRPr lang="pt-BR" sz="2200" dirty="0"/>
          </a:p>
          <a:p>
            <a:pPr>
              <a:spcBef>
                <a:spcPts val="600"/>
              </a:spcBef>
              <a:spcAft>
                <a:spcPts val="1200"/>
              </a:spcAft>
            </a:pPr>
            <a:r>
              <a:rPr lang="pt-BR" sz="2400" dirty="0"/>
              <a:t>Relatórios disponíveis:</a:t>
            </a:r>
          </a:p>
          <a:p>
            <a:pPr lvl="1">
              <a:spcBef>
                <a:spcPts val="600"/>
              </a:spcBef>
              <a:spcAft>
                <a:spcPts val="1200"/>
              </a:spcAft>
            </a:pPr>
            <a:r>
              <a:rPr lang="pt-BR" sz="2400" dirty="0"/>
              <a:t>Relatórios diferentes para cada nível de liderança</a:t>
            </a:r>
          </a:p>
          <a:p>
            <a:pPr lvl="1">
              <a:spcBef>
                <a:spcPts val="600"/>
              </a:spcBef>
              <a:spcAft>
                <a:spcPts val="1200"/>
              </a:spcAft>
            </a:pPr>
            <a:r>
              <a:rPr lang="pt-BR" sz="2400" dirty="0"/>
              <a:t>Poderá rastrear clubes que não reportaram atividades</a:t>
            </a:r>
          </a:p>
          <a:p>
            <a:pPr lvl="1">
              <a:spcBef>
                <a:spcPts val="600"/>
              </a:spcBef>
              <a:spcAft>
                <a:spcPts val="1200"/>
              </a:spcAft>
            </a:pPr>
            <a:r>
              <a:rPr lang="pt-BR" sz="2400" dirty="0"/>
              <a:t>Resumo por tipo de atividade</a:t>
            </a:r>
          </a:p>
          <a:p>
            <a:pPr lvl="1">
              <a:spcBef>
                <a:spcPts val="600"/>
              </a:spcBef>
              <a:spcAft>
                <a:spcPts val="1200"/>
              </a:spcAft>
            </a:pPr>
            <a:endParaRPr lang="pt-BR" sz="2600" dirty="0"/>
          </a:p>
        </p:txBody>
      </p:sp>
      <p:sp>
        <p:nvSpPr>
          <p:cNvPr id="3" name="Title 2"/>
          <p:cNvSpPr>
            <a:spLocks noGrp="1"/>
          </p:cNvSpPr>
          <p:nvPr>
            <p:ph type="title"/>
          </p:nvPr>
        </p:nvSpPr>
        <p:spPr/>
        <p:txBody>
          <a:bodyPr/>
          <a:lstStyle/>
          <a:p>
            <a:r>
              <a:rPr lang="pt-BR"/>
              <a:t>Recursos</a:t>
            </a:r>
            <a:r>
              <a:rPr lang="en-US"/>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pt-BR" sz="2600" dirty="0"/>
              <a:t>Em desenvolvimento:</a:t>
            </a:r>
          </a:p>
          <a:p>
            <a:pPr lvl="1">
              <a:spcBef>
                <a:spcPts val="0"/>
              </a:spcBef>
              <a:spcAft>
                <a:spcPts val="1200"/>
              </a:spcAft>
            </a:pPr>
            <a:r>
              <a:rPr lang="pt-BR" sz="2200" dirty="0"/>
              <a:t>Ideias para projetos</a:t>
            </a:r>
          </a:p>
          <a:p>
            <a:pPr lvl="1">
              <a:spcBef>
                <a:spcPts val="0"/>
              </a:spcBef>
              <a:spcAft>
                <a:spcPts val="1200"/>
              </a:spcAft>
            </a:pPr>
            <a:r>
              <a:rPr lang="pt-BR" sz="2200" dirty="0"/>
              <a:t>Recursos básicos de planejamento de projetos</a:t>
            </a:r>
          </a:p>
          <a:p>
            <a:pPr lvl="1">
              <a:spcBef>
                <a:spcPts val="0"/>
              </a:spcBef>
              <a:spcAft>
                <a:spcPts val="1200"/>
              </a:spcAft>
            </a:pPr>
            <a:r>
              <a:rPr lang="pt-BR" sz="2200" dirty="0"/>
              <a:t>Modelos de projetos</a:t>
            </a:r>
          </a:p>
          <a:p>
            <a:pPr marL="457200" lvl="1" indent="0">
              <a:spcBef>
                <a:spcPts val="0"/>
              </a:spcBef>
              <a:spcAft>
                <a:spcPts val="1200"/>
              </a:spcAft>
              <a:buNone/>
            </a:pPr>
            <a:endParaRPr lang="pt-BR" sz="2200" dirty="0"/>
          </a:p>
          <a:p>
            <a:pPr>
              <a:spcBef>
                <a:spcPts val="600"/>
              </a:spcBef>
              <a:spcAft>
                <a:spcPts val="1200"/>
              </a:spcAft>
            </a:pPr>
            <a:r>
              <a:rPr lang="pt-BR" sz="2600" dirty="0"/>
              <a:t>A comunicação contínua entre LCI e os Líderes da GST é crucial para o desenvolvimento de recurso adequado regionalmente</a:t>
            </a:r>
          </a:p>
        </p:txBody>
      </p:sp>
      <p:sp>
        <p:nvSpPr>
          <p:cNvPr id="3" name="Title 2"/>
          <p:cNvSpPr>
            <a:spLocks noGrp="1"/>
          </p:cNvSpPr>
          <p:nvPr>
            <p:ph type="title"/>
          </p:nvPr>
        </p:nvSpPr>
        <p:spPr/>
        <p:txBody>
          <a:bodyPr/>
          <a:lstStyle/>
          <a:p>
            <a:r>
              <a:rPr lang="pt-BR"/>
              <a:t>Recursos</a:t>
            </a:r>
            <a:r>
              <a:rPr lang="en-US"/>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90939"/>
            <a:ext cx="8534400" cy="685800"/>
          </a:xfrm>
        </p:spPr>
        <p:txBody>
          <a:bodyPr/>
          <a:lstStyle/>
          <a:p>
            <a:r>
              <a:rPr lang="pt-BR" sz="2600" dirty="0"/>
              <a:t>Fundos de Serviço Global disponíveis para TODOS os DMs e Distritos para apoiar treinamentos:</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Box 4"/>
          <p:cNvSpPr txBox="1"/>
          <p:nvPr/>
        </p:nvSpPr>
        <p:spPr>
          <a:xfrm>
            <a:off x="2384729" y="1652317"/>
            <a:ext cx="1495839" cy="1246495"/>
          </a:xfrm>
          <a:prstGeom prst="rect">
            <a:avLst/>
          </a:prstGeom>
          <a:noFill/>
        </p:spPr>
        <p:txBody>
          <a:bodyPr wrap="square" rtlCol="0">
            <a:spAutoFit/>
          </a:bodyPr>
          <a:lstStyle/>
          <a:p>
            <a:pPr algn="ctr"/>
            <a:r>
              <a:rPr lang="pt-BR" sz="1500" b="1" dirty="0">
                <a:solidFill>
                  <a:schemeClr val="bg1"/>
                </a:solidFill>
              </a:rPr>
              <a:t>Orçamento Operacional do Coordenador da GST-DM (US$ 600)</a:t>
            </a:r>
          </a:p>
        </p:txBody>
      </p:sp>
      <p:sp>
        <p:nvSpPr>
          <p:cNvPr id="11" name="TextBox 10"/>
          <p:cNvSpPr txBox="1"/>
          <p:nvPr/>
        </p:nvSpPr>
        <p:spPr>
          <a:xfrm>
            <a:off x="4449456" y="2011017"/>
            <a:ext cx="1495839" cy="1246495"/>
          </a:xfrm>
          <a:prstGeom prst="rect">
            <a:avLst/>
          </a:prstGeom>
          <a:noFill/>
        </p:spPr>
        <p:txBody>
          <a:bodyPr wrap="square" rtlCol="0">
            <a:spAutoFit/>
          </a:bodyPr>
          <a:lstStyle/>
          <a:p>
            <a:pPr algn="ctr"/>
            <a:r>
              <a:rPr lang="pt-BR" sz="1500" b="1" dirty="0"/>
              <a:t>Orçamento Operacional do Coordenador da GST-D (US$ 250)</a:t>
            </a:r>
          </a:p>
        </p:txBody>
      </p:sp>
      <p:sp>
        <p:nvSpPr>
          <p:cNvPr id="12" name="TextBox 11"/>
          <p:cNvSpPr txBox="1"/>
          <p:nvPr/>
        </p:nvSpPr>
        <p:spPr>
          <a:xfrm>
            <a:off x="4806852" y="3862863"/>
            <a:ext cx="1968695" cy="1292662"/>
          </a:xfrm>
          <a:prstGeom prst="rect">
            <a:avLst/>
          </a:prstGeom>
          <a:noFill/>
        </p:spPr>
        <p:txBody>
          <a:bodyPr wrap="square" rtlCol="0">
            <a:spAutoFit/>
          </a:bodyPr>
          <a:lstStyle/>
          <a:p>
            <a:pPr algn="ctr"/>
            <a:r>
              <a:rPr lang="pt-BR" sz="1500" b="1" dirty="0">
                <a:solidFill>
                  <a:schemeClr val="bg1"/>
                </a:solidFill>
              </a:rPr>
              <a:t>DM financia o</a:t>
            </a:r>
          </a:p>
          <a:p>
            <a:pPr algn="ctr"/>
            <a:r>
              <a:rPr lang="pt-BR" sz="1500" b="1" dirty="0">
                <a:solidFill>
                  <a:schemeClr val="bg1"/>
                </a:solidFill>
              </a:rPr>
              <a:t>Treinamento do    1º e 2º</a:t>
            </a:r>
            <a:r>
              <a:rPr lang="pt-BR" dirty="0"/>
              <a:t> </a:t>
            </a:r>
          </a:p>
          <a:p>
            <a:pPr algn="ctr"/>
            <a:r>
              <a:rPr lang="pt-BR" sz="1500" b="1" dirty="0">
                <a:solidFill>
                  <a:schemeClr val="bg1"/>
                </a:solidFill>
              </a:rPr>
              <a:t>Vice-Governador de Distrito</a:t>
            </a:r>
          </a:p>
        </p:txBody>
      </p:sp>
      <p:sp>
        <p:nvSpPr>
          <p:cNvPr id="13" name="TextBox 12"/>
          <p:cNvSpPr txBox="1"/>
          <p:nvPr/>
        </p:nvSpPr>
        <p:spPr>
          <a:xfrm>
            <a:off x="3133318" y="3518351"/>
            <a:ext cx="1495839" cy="1015663"/>
          </a:xfrm>
          <a:prstGeom prst="rect">
            <a:avLst/>
          </a:prstGeom>
          <a:noFill/>
        </p:spPr>
        <p:txBody>
          <a:bodyPr wrap="square" rtlCol="0">
            <a:spAutoFit/>
          </a:bodyPr>
          <a:lstStyle/>
          <a:p>
            <a:pPr algn="ctr"/>
            <a:r>
              <a:rPr lang="pt-BR" sz="1500" b="1" dirty="0"/>
              <a:t>Distrito financia o treinamento do Presidente de Divisão</a:t>
            </a:r>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97685"/>
            <a:ext cx="8153400" cy="457200"/>
          </a:xfrm>
        </p:spPr>
        <p:txBody>
          <a:bodyPr/>
          <a:lstStyle/>
          <a:p>
            <a:r>
              <a:rPr lang="pt-BR" dirty="0"/>
              <a:t>Orçamentos Operacionais: para receber os fundos</a:t>
            </a:r>
          </a:p>
        </p:txBody>
      </p:sp>
      <p:sp>
        <p:nvSpPr>
          <p:cNvPr id="5" name="Oval 4"/>
          <p:cNvSpPr/>
          <p:nvPr/>
        </p:nvSpPr>
        <p:spPr bwMode="auto">
          <a:xfrm>
            <a:off x="1965667" y="1324972"/>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88967" y="4035643"/>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224160" y="1695588"/>
            <a:ext cx="1066800" cy="707886"/>
          </a:xfrm>
          <a:prstGeom prst="rect">
            <a:avLst/>
          </a:prstGeom>
          <a:noFill/>
        </p:spPr>
        <p:txBody>
          <a:bodyPr wrap="square" rtlCol="0">
            <a:spAutoFit/>
          </a:bodyPr>
          <a:lstStyle/>
          <a:p>
            <a:pPr algn="ctr"/>
            <a:r>
              <a:rPr lang="pt-BR" sz="2000" dirty="0"/>
              <a:t>Plano Anual</a:t>
            </a:r>
          </a:p>
        </p:txBody>
      </p:sp>
      <p:sp>
        <p:nvSpPr>
          <p:cNvPr id="8" name="TextBox 7"/>
          <p:cNvSpPr txBox="1"/>
          <p:nvPr/>
        </p:nvSpPr>
        <p:spPr>
          <a:xfrm>
            <a:off x="2155580" y="4299336"/>
            <a:ext cx="1203960" cy="1015663"/>
          </a:xfrm>
          <a:prstGeom prst="rect">
            <a:avLst/>
          </a:prstGeom>
          <a:noFill/>
        </p:spPr>
        <p:txBody>
          <a:bodyPr wrap="square" rtlCol="0">
            <a:spAutoFit/>
          </a:bodyPr>
          <a:lstStyle/>
          <a:p>
            <a:pPr algn="ctr"/>
            <a:r>
              <a:rPr lang="pt-BR" sz="2000" dirty="0"/>
              <a:t>Dois Cursos Online</a:t>
            </a:r>
          </a:p>
        </p:txBody>
      </p:sp>
      <p:sp>
        <p:nvSpPr>
          <p:cNvPr id="9" name="Plus 8"/>
          <p:cNvSpPr/>
          <p:nvPr/>
        </p:nvSpPr>
        <p:spPr bwMode="auto">
          <a:xfrm>
            <a:off x="2261380" y="2995707"/>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24066" y="3147031"/>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019235" y="2205417"/>
            <a:ext cx="2499360" cy="24928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053525" y="2868022"/>
            <a:ext cx="2377440" cy="1077218"/>
          </a:xfrm>
          <a:prstGeom prst="rect">
            <a:avLst/>
          </a:prstGeom>
          <a:noFill/>
        </p:spPr>
        <p:txBody>
          <a:bodyPr wrap="square" rtlCol="0">
            <a:spAutoFit/>
          </a:bodyPr>
          <a:lstStyle/>
          <a:p>
            <a:pPr algn="ctr"/>
            <a:r>
              <a:rPr lang="pt-BR" sz="3200" dirty="0">
                <a:solidFill>
                  <a:schemeClr val="bg1"/>
                </a:solidFill>
              </a:rPr>
              <a:t>Orçamento Operacional</a:t>
            </a:r>
          </a:p>
        </p:txBody>
      </p:sp>
      <p:sp>
        <p:nvSpPr>
          <p:cNvPr id="13" name="Oval 12"/>
          <p:cNvSpPr/>
          <p:nvPr/>
        </p:nvSpPr>
        <p:spPr bwMode="auto">
          <a:xfrm>
            <a:off x="335866" y="2492593"/>
            <a:ext cx="1676400" cy="1727537"/>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277543" y="3051562"/>
            <a:ext cx="1752600" cy="677108"/>
          </a:xfrm>
          <a:prstGeom prst="rect">
            <a:avLst/>
          </a:prstGeom>
          <a:noFill/>
        </p:spPr>
        <p:txBody>
          <a:bodyPr wrap="square" rtlCol="0">
            <a:spAutoFit/>
          </a:bodyPr>
          <a:lstStyle/>
          <a:p>
            <a:pPr algn="ctr"/>
            <a:r>
              <a:rPr lang="pt-BR" sz="1900" dirty="0"/>
              <a:t>Formulário de Pagamento</a:t>
            </a:r>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lnSpc>
                <a:spcPct val="100000"/>
              </a:lnSpc>
              <a:buNone/>
            </a:pPr>
            <a:r>
              <a:rPr lang="pt-BR" sz="2000" b="1" dirty="0">
                <a:solidFill>
                  <a:srgbClr val="1C2753"/>
                </a:solidFill>
                <a:latin typeface="Open sans"/>
              </a:rPr>
              <a:t>Imaginar o dia em que todas as necessidades do mundo possam ser atendidas por um Leão ou Leo.</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8398144"/>
              </p:ext>
            </p:extLst>
          </p:nvPr>
        </p:nvGraphicFramePr>
        <p:xfrm>
          <a:off x="152400" y="685800"/>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pt-BR"/>
              <a:t>Ideias para Projetos</a:t>
            </a:r>
          </a:p>
        </p:txBody>
      </p:sp>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a:t>O que pode ser feito agora:</a:t>
            </a:r>
          </a:p>
        </p:txBody>
      </p:sp>
      <p:sp>
        <p:nvSpPr>
          <p:cNvPr id="2" name="Content Placeholder 1"/>
          <p:cNvSpPr>
            <a:spLocks noGrp="1"/>
          </p:cNvSpPr>
          <p:nvPr>
            <p:ph idx="1"/>
          </p:nvPr>
        </p:nvSpPr>
        <p:spPr/>
        <p:txBody>
          <a:bodyPr/>
          <a:lstStyle/>
          <a:p>
            <a:r>
              <a:rPr lang="pt-BR" sz="2800" dirty="0"/>
              <a:t>Dia Mundial do Diabetes</a:t>
            </a:r>
          </a:p>
          <a:p>
            <a:pPr lvl="1"/>
            <a:r>
              <a:rPr lang="pt-BR" sz="2200" dirty="0"/>
              <a:t>Terça-feira, 14 de novembro de 2017</a:t>
            </a:r>
          </a:p>
          <a:p>
            <a:pPr lvl="1"/>
            <a:r>
              <a:rPr lang="pt-BR" sz="2200" dirty="0"/>
              <a:t>Esforços mundiais para conscientizar sobre a crescente ameaça do diabetes para a saúde</a:t>
            </a:r>
          </a:p>
          <a:p>
            <a:pPr lvl="1"/>
            <a:r>
              <a:rPr lang="pt-BR" sz="2200" dirty="0"/>
              <a:t>Iniciativas locais ou atividades pré-definidas</a:t>
            </a:r>
          </a:p>
          <a:p>
            <a:endParaRPr lang="pt-BR" dirty="0"/>
          </a:p>
          <a:p>
            <a:r>
              <a:rPr lang="pt-BR" sz="2800" dirty="0"/>
              <a:t>Semana Mundial de Serviço</a:t>
            </a:r>
          </a:p>
          <a:p>
            <a:pPr lvl="1"/>
            <a:r>
              <a:rPr lang="pt-BR" sz="2200" dirty="0"/>
              <a:t>Em Combate à Fome: 9-15 de janeiro</a:t>
            </a:r>
          </a:p>
          <a:p>
            <a:pPr lvl="1"/>
            <a:r>
              <a:rPr lang="pt-BR" sz="2200" dirty="0"/>
              <a:t>Pela Proteção do Planeta: 17-23 de abril</a:t>
            </a:r>
          </a:p>
          <a:p>
            <a:pPr lvl="1"/>
            <a:r>
              <a:rPr lang="pt-BR" sz="2200" dirty="0"/>
              <a:t>Em Prol da Juventude: 7-13 de agosto</a:t>
            </a:r>
          </a:p>
          <a:p>
            <a:pPr lvl="1"/>
            <a:r>
              <a:rPr lang="pt-BR" sz="2200" dirty="0"/>
              <a:t>Em Prol da Visão: 10-16 de outubro</a:t>
            </a:r>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pt-BR" sz="2400" dirty="0"/>
              <a:t>Valor do serviço</a:t>
            </a:r>
          </a:p>
          <a:p>
            <a:pPr>
              <a:spcBef>
                <a:spcPts val="1200"/>
              </a:spcBef>
              <a:spcAft>
                <a:spcPts val="1200"/>
              </a:spcAft>
            </a:pPr>
            <a:r>
              <a:rPr lang="pt-BR" sz="2400" dirty="0"/>
              <a:t>Relatórios</a:t>
            </a:r>
          </a:p>
          <a:p>
            <a:pPr>
              <a:spcBef>
                <a:spcPts val="1200"/>
              </a:spcBef>
              <a:spcAft>
                <a:spcPts val="1200"/>
              </a:spcAft>
            </a:pPr>
            <a:r>
              <a:rPr lang="pt-BR" sz="2400" dirty="0"/>
              <a:t>Planejamento eficaz de projeto</a:t>
            </a:r>
          </a:p>
          <a:p>
            <a:pPr>
              <a:spcBef>
                <a:spcPts val="1200"/>
              </a:spcBef>
              <a:spcAft>
                <a:spcPts val="1200"/>
              </a:spcAft>
            </a:pPr>
            <a:r>
              <a:rPr lang="pt-BR" sz="2400" dirty="0"/>
              <a:t>Colaboração horizontal com a GMT, GLT e LCIF</a:t>
            </a:r>
          </a:p>
          <a:p>
            <a:pPr>
              <a:spcBef>
                <a:spcPts val="1200"/>
              </a:spcBef>
              <a:spcAft>
                <a:spcPts val="1200"/>
              </a:spcAft>
            </a:pPr>
            <a:r>
              <a:rPr lang="pt-BR" sz="2400" dirty="0"/>
              <a:t>Construção da GST que precisamos</a:t>
            </a:r>
          </a:p>
          <a:p>
            <a:pPr lvl="1">
              <a:spcBef>
                <a:spcPts val="1200"/>
              </a:spcBef>
              <a:spcAft>
                <a:spcPts val="1200"/>
              </a:spcAft>
            </a:pPr>
            <a:r>
              <a:rPr lang="pt-BR" sz="2400" dirty="0"/>
              <a:t>Utilização dos Especialistas Regionais como recurso</a:t>
            </a:r>
          </a:p>
          <a:p>
            <a:pPr lvl="1">
              <a:spcBef>
                <a:spcPts val="1200"/>
              </a:spcBef>
              <a:spcAft>
                <a:spcPts val="1200"/>
              </a:spcAft>
            </a:pPr>
            <a:r>
              <a:rPr lang="pt-BR" sz="2400" dirty="0"/>
              <a:t>Pesquisas</a:t>
            </a:r>
          </a:p>
        </p:txBody>
      </p:sp>
      <p:sp>
        <p:nvSpPr>
          <p:cNvPr id="3" name="Title 2"/>
          <p:cNvSpPr>
            <a:spLocks noGrp="1"/>
          </p:cNvSpPr>
          <p:nvPr>
            <p:ph type="title"/>
          </p:nvPr>
        </p:nvSpPr>
        <p:spPr/>
        <p:txBody>
          <a:bodyPr/>
          <a:lstStyle/>
          <a:p>
            <a:r>
              <a:rPr lang="pt-BR"/>
              <a:t>Itens Importantes</a:t>
            </a:r>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6"/>
            <a:ext cx="4416520" cy="1966533"/>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pt-BR" sz="4000" dirty="0">
                <a:solidFill>
                  <a:srgbClr val="FFFFFF"/>
                </a:solidFill>
                <a:latin typeface="Open sans"/>
              </a:rPr>
              <a:t>É hora da</a:t>
            </a:r>
          </a:p>
          <a:p>
            <a:pPr fontAlgn="auto">
              <a:lnSpc>
                <a:spcPct val="80000"/>
              </a:lnSpc>
              <a:spcBef>
                <a:spcPts val="0"/>
              </a:spcBef>
              <a:spcAft>
                <a:spcPts val="0"/>
              </a:spcAft>
            </a:pPr>
            <a:r>
              <a:rPr dirty="0"/>
              <a:t/>
            </a:r>
            <a:br>
              <a:rPr dirty="0"/>
            </a:br>
            <a:r>
              <a:rPr lang="pt-BR" dirty="0"/>
              <a:t> </a:t>
            </a:r>
            <a:r>
              <a:rPr dirty="0"/>
              <a:t/>
            </a:r>
            <a:br>
              <a:rPr dirty="0"/>
            </a:br>
            <a:r>
              <a:rPr lang="pt-BR" sz="4800" b="1" dirty="0">
                <a:solidFill>
                  <a:srgbClr val="FFFFFF"/>
                </a:solidFill>
                <a:latin typeface="Open sans"/>
              </a:rPr>
              <a:t>Ação</a:t>
            </a: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solidFill>
                  <a:srgbClr val="1A4190"/>
                </a:solidFill>
                <a:latin typeface="Helvetica Neue Bold Condensed"/>
              </a:rPr>
              <a:t>Equipe de Ação Global</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52400"/>
            <a:ext cx="1371600" cy="1397317"/>
          </a:xfrm>
          <a:prstGeom prst="rect">
            <a:avLst/>
          </a:prstGeom>
        </p:spPr>
      </p:pic>
      <p:sp>
        <p:nvSpPr>
          <p:cNvPr id="2" name="TextBox 1"/>
          <p:cNvSpPr txBox="1"/>
          <p:nvPr/>
        </p:nvSpPr>
        <p:spPr>
          <a:xfrm>
            <a:off x="1447800" y="1593771"/>
            <a:ext cx="7391400" cy="3816429"/>
          </a:xfrm>
          <a:prstGeom prst="rect">
            <a:avLst/>
          </a:prstGeom>
          <a:noFill/>
        </p:spPr>
        <p:txBody>
          <a:bodyPr wrap="square" rtlCol="0">
            <a:spAutoFit/>
          </a:bodyPr>
          <a:lstStyle/>
          <a:p>
            <a:r>
              <a:rPr lang="pt-BR" sz="2200" dirty="0"/>
              <a:t>Imaginar o dia em que todas as necessidades do mundo possam ser atendidas por um Leão ou Leo.</a:t>
            </a:r>
          </a:p>
          <a:p>
            <a:endParaRPr lang="pt-BR" sz="2200" dirty="0"/>
          </a:p>
          <a:p>
            <a:r>
              <a:rPr lang="pt-BR" sz="2200" dirty="0"/>
              <a:t>A Equipe de Ação Global trabalhará em prol da visão de LCI e de LCIF, e cultivará o entusiasmo dos nossos Leões e Leos por meio do serviço.</a:t>
            </a:r>
          </a:p>
          <a:p>
            <a:endParaRPr lang="pt-BR" sz="2200" dirty="0"/>
          </a:p>
          <a:p>
            <a:r>
              <a:rPr lang="pt-BR" sz="2200" dirty="0"/>
              <a:t>Garantir que o Lions Clubs </a:t>
            </a:r>
            <a:r>
              <a:rPr lang="pt-BR" sz="2200" dirty="0" err="1"/>
              <a:t>International</a:t>
            </a:r>
            <a:r>
              <a:rPr lang="pt-BR" sz="2200" dirty="0"/>
              <a:t> vá impactar 200 milhões de vidas através do serviço com 1,7 milhão de Leões e Leos, e vai oferecer oportunidades de aprendizado para 500 mil associados até o ano de 2020.</a:t>
            </a:r>
          </a:p>
        </p:txBody>
      </p:sp>
      <p:sp>
        <p:nvSpPr>
          <p:cNvPr id="6" name="TextBox 5"/>
          <p:cNvSpPr txBox="1"/>
          <p:nvPr/>
        </p:nvSpPr>
        <p:spPr>
          <a:xfrm>
            <a:off x="-76200" y="1621096"/>
            <a:ext cx="1524000" cy="3477875"/>
          </a:xfrm>
          <a:prstGeom prst="rect">
            <a:avLst/>
          </a:prstGeom>
          <a:noFill/>
        </p:spPr>
        <p:txBody>
          <a:bodyPr wrap="square" rtlCol="0">
            <a:spAutoFit/>
          </a:bodyPr>
          <a:lstStyle/>
          <a:p>
            <a:pPr algn="r"/>
            <a:r>
              <a:rPr lang="pt-BR" sz="2200" dirty="0"/>
              <a:t>Visão:</a:t>
            </a:r>
          </a:p>
          <a:p>
            <a:pPr algn="r"/>
            <a:endParaRPr lang="pt-BR" sz="2200" dirty="0"/>
          </a:p>
          <a:p>
            <a:pPr algn="r"/>
            <a:endParaRPr lang="pt-BR" sz="2200" dirty="0"/>
          </a:p>
          <a:p>
            <a:pPr algn="r"/>
            <a:r>
              <a:rPr lang="pt-BR" sz="2200" dirty="0"/>
              <a:t>Missão:</a:t>
            </a:r>
          </a:p>
          <a:p>
            <a:pPr algn="r"/>
            <a:endParaRPr lang="pt-BR" sz="2200" dirty="0"/>
          </a:p>
          <a:p>
            <a:pPr algn="r"/>
            <a:endParaRPr lang="pt-BR" sz="2200" dirty="0"/>
          </a:p>
          <a:p>
            <a:pPr algn="r"/>
            <a:endParaRPr lang="pt-BR" sz="2200" dirty="0"/>
          </a:p>
          <a:p>
            <a:pPr algn="r"/>
            <a:r>
              <a:rPr lang="pt-BR" sz="2200" dirty="0"/>
              <a:t>Meta:</a:t>
            </a:r>
          </a:p>
          <a:p>
            <a:endParaRPr lang="pt-BR" sz="2200" dirty="0"/>
          </a:p>
          <a:p>
            <a:endParaRPr lang="pt-BR" sz="22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pt-BR"/>
              <a:t>Responsabilidades Principais da GLT</a:t>
            </a:r>
          </a:p>
        </p:txBody>
      </p:sp>
      <p:sp>
        <p:nvSpPr>
          <p:cNvPr id="5" name="Rectangle 4"/>
          <p:cNvSpPr/>
          <p:nvPr/>
        </p:nvSpPr>
        <p:spPr>
          <a:xfrm>
            <a:off x="228600" y="990600"/>
            <a:ext cx="6858000" cy="4493538"/>
          </a:xfrm>
          <a:prstGeom prst="rect">
            <a:avLst/>
          </a:prstGeom>
        </p:spPr>
        <p:txBody>
          <a:bodyPr wrap="square">
            <a:spAutoFit/>
          </a:bodyPr>
          <a:lstStyle/>
          <a:p>
            <a:pPr marL="342900" lvl="0" indent="-342900">
              <a:buFont typeface="Arial" panose="020B0604020202020204" pitchFamily="34" charset="0"/>
              <a:buChar char="•"/>
            </a:pPr>
            <a:r>
              <a:rPr lang="pt-BR" sz="2200" dirty="0"/>
              <a:t>Promover o desenvolvimento da liderança e oportunidades de aprendizagem para todos os associados</a:t>
            </a:r>
          </a:p>
          <a:p>
            <a:pPr marL="342900" lvl="0" indent="-342900">
              <a:buFont typeface="Arial" panose="020B0604020202020204" pitchFamily="34" charset="0"/>
              <a:buChar char="•"/>
            </a:pPr>
            <a:r>
              <a:rPr lang="pt-BR" sz="2200" dirty="0"/>
              <a:t>Aumentar em 10% o número total de Leões que participam em eventos de desenvolvimento da liderança e aprendizagem.</a:t>
            </a:r>
          </a:p>
          <a:p>
            <a:pPr marL="342900" lvl="0" indent="-342900">
              <a:buFont typeface="Arial" panose="020B0604020202020204" pitchFamily="34" charset="0"/>
              <a:buChar char="•"/>
            </a:pPr>
            <a:r>
              <a:rPr lang="pt-BR" sz="2200" dirty="0"/>
              <a:t>Identificar e preparar novos líderes</a:t>
            </a:r>
          </a:p>
          <a:p>
            <a:pPr marL="342900" lvl="0" indent="-342900">
              <a:buFont typeface="Arial" panose="020B0604020202020204" pitchFamily="34" charset="0"/>
              <a:buChar char="•"/>
            </a:pPr>
            <a:r>
              <a:rPr lang="pt-BR" sz="2200" dirty="0"/>
              <a:t>Garantir que o seguinte treinamento aconteça em nível de DM ou D: </a:t>
            </a:r>
          </a:p>
          <a:p>
            <a:pPr marL="800100" lvl="1" indent="-342900">
              <a:buFont typeface="Arial" panose="020B0604020202020204" pitchFamily="34" charset="0"/>
              <a:buChar char="•"/>
            </a:pPr>
            <a:r>
              <a:rPr lang="pt-BR" sz="2200" dirty="0"/>
              <a:t>Treinamento para Dirigentes de Clube </a:t>
            </a:r>
          </a:p>
          <a:p>
            <a:pPr marL="800100" lvl="1" indent="-342900">
              <a:buFont typeface="Arial" panose="020B0604020202020204" pitchFamily="34" charset="0"/>
              <a:buChar char="•"/>
            </a:pPr>
            <a:r>
              <a:rPr lang="pt-BR" sz="2200" dirty="0"/>
              <a:t>Treinamento para Presidentes de Divisão</a:t>
            </a:r>
          </a:p>
          <a:p>
            <a:pPr marL="800100" lvl="1" indent="-342900">
              <a:buFont typeface="Arial" panose="020B0604020202020204" pitchFamily="34" charset="0"/>
              <a:buChar char="•"/>
            </a:pPr>
            <a:r>
              <a:rPr lang="pt-BR" sz="2200" dirty="0"/>
              <a:t>Treinamento para 1º e 2º Vice-Governadores de Distrito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pt-BR"/>
              <a:t>Responsabilidades Principais da GMT</a:t>
            </a:r>
          </a:p>
        </p:txBody>
      </p:sp>
      <p:sp>
        <p:nvSpPr>
          <p:cNvPr id="5" name="Rectangle 4"/>
          <p:cNvSpPr/>
          <p:nvPr/>
        </p:nvSpPr>
        <p:spPr>
          <a:xfrm>
            <a:off x="228600" y="990600"/>
            <a:ext cx="6934200" cy="3908762"/>
          </a:xfrm>
          <a:prstGeom prst="rect">
            <a:avLst/>
          </a:prstGeom>
        </p:spPr>
        <p:txBody>
          <a:bodyPr wrap="square">
            <a:spAutoFit/>
          </a:bodyPr>
          <a:lstStyle/>
          <a:p>
            <a:pPr marL="342900" lvl="0" indent="-342900">
              <a:buFont typeface="Arial" panose="020B0604020202020204" pitchFamily="34" charset="0"/>
              <a:buChar char="•"/>
            </a:pPr>
            <a:r>
              <a:rPr lang="pt-BR" sz="2400" dirty="0"/>
              <a:t>Diminuir as quedas de associados, aumentando seu engajamento</a:t>
            </a:r>
          </a:p>
          <a:p>
            <a:pPr marL="342900" lvl="0" indent="-342900">
              <a:buFont typeface="Arial" panose="020B0604020202020204" pitchFamily="34" charset="0"/>
              <a:buChar char="•"/>
            </a:pPr>
            <a:r>
              <a:rPr lang="pt-BR" sz="2400" dirty="0"/>
              <a:t>Fundar novos clubes em novos locais</a:t>
            </a:r>
          </a:p>
          <a:p>
            <a:pPr marL="342900" lvl="0" indent="-342900">
              <a:buFont typeface="Arial" panose="020B0604020202020204" pitchFamily="34" charset="0"/>
              <a:buChar char="•"/>
            </a:pPr>
            <a:r>
              <a:rPr lang="pt-BR" sz="2400" dirty="0"/>
              <a:t>Fundar clubes de interesse especial</a:t>
            </a:r>
          </a:p>
          <a:p>
            <a:pPr marL="342900" lvl="0" indent="-342900">
              <a:buFont typeface="Arial" panose="020B0604020202020204" pitchFamily="34" charset="0"/>
              <a:buChar char="•"/>
            </a:pPr>
            <a:r>
              <a:rPr lang="pt-BR" sz="2400" dirty="0"/>
              <a:t>Convidar possíveis associados para participar em projetos de serviço</a:t>
            </a:r>
          </a:p>
          <a:p>
            <a:pPr marL="342900" lvl="0" indent="-342900">
              <a:buFont typeface="Arial" panose="020B0604020202020204" pitchFamily="34" charset="0"/>
              <a:buChar char="•"/>
            </a:pPr>
            <a:r>
              <a:rPr lang="pt-BR" sz="2400" dirty="0"/>
              <a:t>Realizar campanhas para o aumento de associados</a:t>
            </a:r>
          </a:p>
          <a:p>
            <a:pPr marL="342900" lvl="0" indent="-342900">
              <a:buFont typeface="Arial" panose="020B0604020202020204" pitchFamily="34" charset="0"/>
              <a:buChar char="•"/>
            </a:pPr>
            <a:r>
              <a:rPr lang="pt-BR" sz="2400" dirty="0"/>
              <a:t>Tratar todo associado como membro da família</a:t>
            </a:r>
          </a:p>
          <a:p>
            <a:pPr marL="342900" lvl="0" indent="-342900">
              <a:buFont typeface="Arial" panose="020B0604020202020204" pitchFamily="34" charset="0"/>
              <a:buChar char="•"/>
            </a:pPr>
            <a:r>
              <a:rPr lang="pt-BR" sz="2400" dirty="0"/>
              <a:t>Garantir que os novos associados sejam adequadamente orientados em tempo hábil</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9400" y="12192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pt-BR" dirty="0" smtClean="0"/>
              <a:t>Responsabilidades Principais da GST</a:t>
            </a:r>
          </a:p>
        </p:txBody>
      </p:sp>
      <p:sp>
        <p:nvSpPr>
          <p:cNvPr id="5" name="Rectangle 4"/>
          <p:cNvSpPr/>
          <p:nvPr/>
        </p:nvSpPr>
        <p:spPr>
          <a:xfrm>
            <a:off x="609600" y="1135971"/>
            <a:ext cx="6553200" cy="4093428"/>
          </a:xfrm>
          <a:prstGeom prst="rect">
            <a:avLst/>
          </a:prstGeom>
        </p:spPr>
        <p:txBody>
          <a:bodyPr wrap="square">
            <a:spAutoFit/>
          </a:bodyPr>
          <a:lstStyle/>
          <a:p>
            <a:pPr marL="342900" indent="-342900" fontAlgn="base">
              <a:buFont typeface="Arial" panose="020B0604020202020204" pitchFamily="34" charset="0"/>
              <a:buChar char="•"/>
            </a:pPr>
            <a:r>
              <a:rPr lang="pt-BR" sz="2000" dirty="0">
                <a:solidFill>
                  <a:prstClr val="black"/>
                </a:solidFill>
              </a:rPr>
              <a:t>Assegurar a comunicação e a colaboração entre os membros da GAT para criar:</a:t>
            </a:r>
          </a:p>
          <a:p>
            <a:pPr marL="800100" lvl="1" indent="-342900" fontAlgn="base">
              <a:buFont typeface="Arial" panose="020B0604020202020204" pitchFamily="34" charset="0"/>
              <a:buChar char="•"/>
            </a:pPr>
            <a:r>
              <a:rPr lang="pt-BR" sz="2000" dirty="0">
                <a:solidFill>
                  <a:prstClr val="black"/>
                </a:solidFill>
              </a:rPr>
              <a:t> Desenvolvimento da Liderança, </a:t>
            </a:r>
          </a:p>
          <a:p>
            <a:pPr marL="800100" lvl="1" indent="-342900" fontAlgn="base">
              <a:buFont typeface="Arial" panose="020B0604020202020204" pitchFamily="34" charset="0"/>
              <a:buChar char="•"/>
            </a:pPr>
            <a:r>
              <a:rPr lang="pt-BR" sz="2000" dirty="0">
                <a:solidFill>
                  <a:prstClr val="black"/>
                </a:solidFill>
              </a:rPr>
              <a:t>Aumento de Associados e </a:t>
            </a:r>
          </a:p>
          <a:p>
            <a:pPr marL="800100" lvl="1" indent="-342900" fontAlgn="base">
              <a:buFont typeface="Arial" panose="020B0604020202020204" pitchFamily="34" charset="0"/>
              <a:buChar char="•"/>
            </a:pPr>
            <a:r>
              <a:rPr lang="pt-BR" sz="2000" dirty="0">
                <a:solidFill>
                  <a:prstClr val="black"/>
                </a:solidFill>
              </a:rPr>
              <a:t>Expansão do Serviço Humanitário</a:t>
            </a:r>
          </a:p>
          <a:p>
            <a:pPr marL="342900" indent="-342900" fontAlgn="base">
              <a:buFont typeface="Arial" panose="020B0604020202020204" pitchFamily="34" charset="0"/>
              <a:buChar char="•"/>
            </a:pPr>
            <a:r>
              <a:rPr lang="pt-BR" sz="2000" dirty="0">
                <a:solidFill>
                  <a:prstClr val="black"/>
                </a:solidFill>
              </a:rPr>
              <a:t>Apoiar o desenvolvimento e a implementação de projetos de serviço que:</a:t>
            </a:r>
          </a:p>
          <a:p>
            <a:pPr marL="800100" lvl="1" indent="-342900" fontAlgn="base">
              <a:buFont typeface="Arial" panose="020B0604020202020204" pitchFamily="34" charset="0"/>
              <a:buChar char="•"/>
            </a:pPr>
            <a:r>
              <a:rPr lang="pt-BR" sz="2000" dirty="0">
                <a:solidFill>
                  <a:prstClr val="black"/>
                </a:solidFill>
              </a:rPr>
              <a:t>Alinham-se com a Estrutura de Serviço de LCI, missão e visão gerais.</a:t>
            </a:r>
          </a:p>
          <a:p>
            <a:pPr marL="800100" lvl="1" indent="-342900" fontAlgn="base">
              <a:buFont typeface="Arial" panose="020B0604020202020204" pitchFamily="34" charset="0"/>
              <a:buChar char="•"/>
            </a:pPr>
            <a:r>
              <a:rPr lang="pt-BR" sz="2000" dirty="0">
                <a:solidFill>
                  <a:prstClr val="black"/>
                </a:solidFill>
              </a:rPr>
              <a:t>Criam uma sensação de fazer parte e orgulho aos Leões e Leos</a:t>
            </a:r>
          </a:p>
          <a:p>
            <a:pPr marL="800100" lvl="1" indent="-342900" fontAlgn="base">
              <a:buFont typeface="Arial" panose="020B0604020202020204" pitchFamily="34" charset="0"/>
              <a:buChar char="•"/>
            </a:pPr>
            <a:r>
              <a:rPr lang="pt-BR" sz="2000" dirty="0">
                <a:solidFill>
                  <a:prstClr val="black"/>
                </a:solidFill>
              </a:rPr>
              <a:t>Atraem participantes de diversas gerações para implementar o serviço </a:t>
            </a:r>
            <a:r>
              <a:rPr lang="pt-BR" sz="2000" dirty="0" smtClean="0">
                <a:solidFill>
                  <a:prstClr val="black"/>
                </a:solidFill>
              </a:rPr>
              <a:t>de grande </a:t>
            </a:r>
            <a:r>
              <a:rPr lang="pt-BR" sz="2000" dirty="0">
                <a:solidFill>
                  <a:prstClr val="black"/>
                </a:solidFill>
              </a:rPr>
              <a:t>impacto</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185163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pt-BR" dirty="0" smtClean="0"/>
              <a:t>Responsabilidades Principais da GST </a:t>
            </a:r>
            <a:endParaRPr lang="pt-BR"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7421" y="1077278"/>
            <a:ext cx="6019800" cy="3785652"/>
          </a:xfrm>
          <a:prstGeom prst="rect">
            <a:avLst/>
          </a:prstGeom>
        </p:spPr>
        <p:txBody>
          <a:bodyPr wrap="square">
            <a:spAutoFit/>
          </a:bodyPr>
          <a:lstStyle/>
          <a:p>
            <a:pPr marL="800100" lvl="1" indent="-342900" fontAlgn="base">
              <a:buFont typeface="Arial" panose="020B0604020202020204" pitchFamily="34" charset="0"/>
              <a:buChar char="•"/>
            </a:pPr>
            <a:r>
              <a:rPr lang="pt-BR" sz="2000" dirty="0">
                <a:solidFill>
                  <a:prstClr val="black"/>
                </a:solidFill>
              </a:rPr>
              <a:t>Ajudar a aumentar a visibilidade do impacto dos serviços dos Leões nas comunidades locais</a:t>
            </a:r>
          </a:p>
          <a:p>
            <a:pPr lvl="1" fontAlgn="base"/>
            <a:endParaRPr lang="pt-BR"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pt-BR" sz="2000" dirty="0">
                <a:solidFill>
                  <a:prstClr val="black"/>
                </a:solidFill>
              </a:rPr>
              <a:t>Procurar e compartilhar informações sobre os sucessos, oportunidades e desafios dos projetos de serviço</a:t>
            </a:r>
          </a:p>
          <a:p>
            <a:pPr marL="800100" lvl="1" indent="-342900" fontAlgn="base">
              <a:buFont typeface="Arial" panose="020B0604020202020204" pitchFamily="34" charset="0"/>
              <a:buChar char="•"/>
            </a:pPr>
            <a:endParaRPr lang="pt-BR"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pt-BR" sz="2000" dirty="0">
                <a:solidFill>
                  <a:prstClr val="black"/>
                </a:solidFill>
              </a:rPr>
              <a:t>Colaborar com os Coordenadores da LCIF para garantir uma melhor utilização dos recursos e aumentar o engajamento de angariação de fundos</a:t>
            </a:r>
          </a:p>
        </p:txBody>
      </p:sp>
    </p:spTree>
    <p:extLst>
      <p:ext uri="{BB962C8B-B14F-4D97-AF65-F5344CB8AC3E}">
        <p14:creationId xmlns:p14="http://schemas.microsoft.com/office/powerpoint/2010/main" val="279144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a:t>O Objetivo da GST</a:t>
            </a:r>
          </a:p>
        </p:txBody>
      </p:sp>
      <p:graphicFrame>
        <p:nvGraphicFramePr>
          <p:cNvPr id="12" name="Diagram 11"/>
          <p:cNvGraphicFramePr/>
          <p:nvPr>
            <p:extLst>
              <p:ext uri="{D42A27DB-BD31-4B8C-83A1-F6EECF244321}">
                <p14:modId xmlns:p14="http://schemas.microsoft.com/office/powerpoint/2010/main" val="585538760"/>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lang="pt-BR" dirty="0"/>
              <a:t> </a:t>
            </a:r>
            <a:r>
              <a:rPr lang="pt-BR" sz="1800" dirty="0">
                <a:solidFill>
                  <a:srgbClr val="404040"/>
                </a:solidFill>
              </a:rPr>
              <a:t>Honrar nossa história e atender às necessidades emergentes, e oferecer aos jovens novas oportunidades para servir conosco.</a:t>
            </a:r>
          </a:p>
        </p:txBody>
      </p:sp>
      <p:sp>
        <p:nvSpPr>
          <p:cNvPr id="3" name="Text Placeholder 1"/>
          <p:cNvSpPr txBox="1">
            <a:spLocks/>
          </p:cNvSpPr>
          <p:nvPr/>
        </p:nvSpPr>
        <p:spPr>
          <a:xfrm>
            <a:off x="1147646" y="1066800"/>
            <a:ext cx="6848708"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pt-BR" sz="2800" b="1" dirty="0">
                <a:solidFill>
                  <a:prstClr val="black">
                    <a:lumMod val="75000"/>
                    <a:lumOff val="25000"/>
                  </a:prstClr>
                </a:solidFill>
                <a:latin typeface="Open Sans"/>
              </a:rPr>
              <a:t>A estrutura de serviço global será a marca do nosso segundo século.</a:t>
            </a:r>
          </a:p>
          <a:p>
            <a:pPr fontAlgn="auto">
              <a:lnSpc>
                <a:spcPct val="110000"/>
              </a:lnSpc>
              <a:spcAft>
                <a:spcPts val="0"/>
              </a:spcAft>
            </a:pPr>
            <a:endParaRPr lang="pt-BR"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A3B269BC-AAA3-4428-BC64-93ED370B77BB}">
  <ds:schemaRefs>
    <ds:schemaRef ds:uri="http://schemas.microsoft.com/office/2006/documentManagement/types"/>
    <ds:schemaRef ds:uri="http://www.w3.org/XML/1998/namespace"/>
    <ds:schemaRef ds:uri="a7495015-d16d-4dd1-a72f-488cd8119f34"/>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1</TotalTime>
  <Words>4174</Words>
  <Application>Microsoft Office PowerPoint</Application>
  <PresentationFormat>On-screen Show (4:3)</PresentationFormat>
  <Paragraphs>363</Paragraphs>
  <Slides>23</Slides>
  <Notes>23</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Calibri Light</vt:lpstr>
      <vt:lpstr>Candara</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Equipe de Serviço Global</vt:lpstr>
      <vt:lpstr>PowerPoint Presentation</vt:lpstr>
      <vt:lpstr>Equipe de Ação Global</vt:lpstr>
      <vt:lpstr>Responsabilidades Principais da GLT</vt:lpstr>
      <vt:lpstr>Responsabilidades Principais da GMT</vt:lpstr>
      <vt:lpstr>Responsabilidades Principais da GST</vt:lpstr>
      <vt:lpstr>Responsabilidades Principais da GST </vt:lpstr>
      <vt:lpstr>O Objetivo da GST</vt:lpstr>
      <vt:lpstr>PowerPoint Presentation</vt:lpstr>
      <vt:lpstr>PowerPoint Presentation</vt:lpstr>
      <vt:lpstr>Estrutura da Equipe de Ação Global</vt:lpstr>
      <vt:lpstr>Equipe de Serviço Global e Estrutura da LCIF </vt:lpstr>
      <vt:lpstr>O Dever da GST para Apoiar a LCIF</vt:lpstr>
      <vt:lpstr>Metas e Estratégia da GST </vt:lpstr>
      <vt:lpstr>Metas da GST</vt:lpstr>
      <vt:lpstr>Recursos </vt:lpstr>
      <vt:lpstr>Recursos </vt:lpstr>
      <vt:lpstr>Fundos de Serviço Global disponíveis para TODOS os DMs e Distritos para apoiar treinamentos:</vt:lpstr>
      <vt:lpstr>Orçamentos Operacionais: para receber os fundos</vt:lpstr>
      <vt:lpstr>Ideias para Projetos</vt:lpstr>
      <vt:lpstr>O que pode ser feito agora:</vt:lpstr>
      <vt:lpstr>Itens Importantes</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175</cp:revision>
  <cp:lastPrinted>2017-08-03T12:38:20Z</cp:lastPrinted>
  <dcterms:created xsi:type="dcterms:W3CDTF">2017-07-20T15:36:30Z</dcterms:created>
  <dcterms:modified xsi:type="dcterms:W3CDTF">2017-12-07T21:10:25Z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