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1" autoAdjust="0"/>
    <p:restoredTop sz="84064" autoAdjust="0"/>
  </p:normalViewPr>
  <p:slideViewPr>
    <p:cSldViewPr>
      <p:cViewPr varScale="1">
        <p:scale>
          <a:sx n="99" d="100"/>
          <a:sy n="99" d="100"/>
        </p:scale>
        <p:origin x="136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err="1" smtClean="0"/>
            <a:t>选择"我们服务"的座右铭</a:t>
          </a:r>
          <a:endParaRPr lang="en-US" sz="2800"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err="1" smtClean="0"/>
            <a:t>授证第一个青少狮会</a:t>
          </a:r>
          <a:endParaRPr lang="zh-TW" sz="2800" dirty="0"/>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t>LCI </a:t>
          </a:r>
          <a:r>
            <a:rPr lang="en-US" sz="2800" dirty="0" err="1" smtClean="0"/>
            <a:t>基金会成立</a:t>
          </a:r>
          <a:endParaRPr lang="zh-TW" sz="2800" dirty="0"/>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err="1" smtClean="0"/>
            <a:t>开放女性成为会员</a:t>
          </a:r>
          <a:endParaRPr lang="zh-TW" sz="2800" dirty="0"/>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pt>
    <dgm:pt modelId="{467EEC6F-8CF0-45F2-ADE7-F682CDFC9D91}" type="pres">
      <dgm:prSet presAssocID="{7536F606-ED25-4E94-87C6-7BC181680A36}" presName="comp" presStyleCnt="0"/>
      <dgm:spPr/>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pt>
    <dgm:pt modelId="{A5C6C1FF-F2A2-470A-B54C-278B15A40FAF}" type="pres">
      <dgm:prSet presAssocID="{FCBFD353-9693-4974-ACDA-25ED32FBB4AD}" presName="comp" presStyleCnt="0"/>
      <dgm:spPr/>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pt>
    <dgm:pt modelId="{4BEA2C9E-C6ED-4C4C-B528-0FC3848FFDF9}" type="pres">
      <dgm:prSet presAssocID="{A521541B-601D-44BB-9D14-BD17375D9126}" presName="comp" presStyleCnt="0"/>
      <dgm:spPr/>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选择"我们服务"的座右铭</a:t>
          </a:r>
          <a:endParaRPr lang="en-US" sz="2800" kern="1200" dirty="0"/>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授证第一个青少狮会</a:t>
          </a:r>
          <a:endParaRPr lang="zh-TW" sz="2800" kern="1200" dirty="0"/>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LCI </a:t>
          </a:r>
          <a:r>
            <a:rPr lang="en-US" sz="2800" kern="1200" dirty="0" err="1" smtClean="0"/>
            <a:t>基金会成立</a:t>
          </a:r>
          <a:endParaRPr lang="zh-TW" sz="2800" kern="1200" dirty="0"/>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开放女性成为会员</a:t>
          </a:r>
          <a:endParaRPr lang="zh-TW" sz="2800" kern="1200" dirty="0"/>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5/25/2017</a:t>
            </a:fld>
            <a:endParaRPr lang="zh-TW"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zh-TW" dirty="0"/>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latin typeface="PMingLiU"/>
                <a:cs typeface="PMingLiU"/>
              </a:rPr>
              <a:t>做为我们的百年庆典活动的一部分，我想和大家分享国际狮子会的故事</a:t>
            </a:r>
            <a:r>
              <a:rPr lang="en-US" dirty="0" smtClean="0">
                <a:solidFill>
                  <a:srgbClr val="FF0000"/>
                </a:solidFill>
                <a:latin typeface="PMingLiU"/>
                <a:cs typeface="PMingLiU"/>
              </a:rPr>
              <a:t>。 </a:t>
            </a:r>
            <a:endParaRPr lang="zh-TW" dirty="0">
              <a:solidFill>
                <a:srgbClr val="FF0000"/>
              </a:solidFill>
            </a:endParaRP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zh-TW" dirty="0">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err="1" smtClean="0">
                <a:latin typeface="PMingLiU"/>
                <a:cs typeface="PMingLiU"/>
              </a:rPr>
              <a:t>当狮子会接近我们的百年庆时，呼吁所有狮友庆祝我们的百年庆，经由</a:t>
            </a:r>
            <a:r>
              <a:rPr dirty="0" smtClean="0">
                <a:latin typeface="PMingLiU"/>
                <a:cs typeface="PMingLiU"/>
              </a:rPr>
              <a:t>: </a:t>
            </a:r>
          </a:p>
          <a:p>
            <a:endParaRPr lang="zh-TW" baseline="0" dirty="0"/>
          </a:p>
          <a:p>
            <a:r>
              <a:rPr lang="zh-CN" altLang="en-US" b="1" baseline="0" dirty="0" smtClean="0">
                <a:latin typeface="PMingLiU"/>
                <a:cs typeface="PMingLiU"/>
              </a:rPr>
              <a:t>通</a:t>
            </a:r>
            <a:r>
              <a:rPr lang="en-US" b="1" baseline="0" dirty="0" err="1" smtClean="0">
                <a:latin typeface="PMingLiU"/>
                <a:cs typeface="PMingLiU"/>
              </a:rPr>
              <a:t>过服务领导</a:t>
            </a:r>
            <a:r>
              <a:rPr dirty="0" err="1" smtClean="0">
                <a:latin typeface="PMingLiU"/>
                <a:cs typeface="PMingLiU"/>
              </a:rPr>
              <a:t>透过完成涉及青少年、视觉、饥饿和环境之百年庆服务的挑战方案，帮助超过</a:t>
            </a:r>
            <a:r>
              <a:rPr dirty="0" smtClean="0">
                <a:latin typeface="PMingLiU"/>
                <a:cs typeface="PMingLiU"/>
              </a:rPr>
              <a:t> 1 </a:t>
            </a:r>
            <a:r>
              <a:rPr dirty="0" err="1" smtClean="0">
                <a:latin typeface="PMingLiU"/>
                <a:cs typeface="PMingLiU"/>
              </a:rPr>
              <a:t>亿人受益</a:t>
            </a:r>
            <a:r>
              <a:rPr dirty="0" smtClean="0">
                <a:latin typeface="PMingLiU"/>
                <a:cs typeface="PMingLiU"/>
              </a:rPr>
              <a:t>。</a:t>
            </a:r>
          </a:p>
          <a:p>
            <a:pPr marL="0" indent="0">
              <a:buNone/>
            </a:pPr>
            <a:endParaRPr lang="zh-TW" baseline="0" dirty="0"/>
          </a:p>
          <a:p>
            <a:pPr marL="0" indent="0">
              <a:buNone/>
            </a:pPr>
            <a:r>
              <a:rPr lang="en-US" b="1" baseline="0" dirty="0" smtClean="0">
                <a:latin typeface="PMingLiU"/>
                <a:cs typeface="PMingLiU"/>
              </a:rPr>
              <a:t>邀请产生影响</a:t>
            </a:r>
            <a:r>
              <a:rPr lang="en-US" b="0" baseline="0" dirty="0" smtClean="0">
                <a:latin typeface="PMingLiU"/>
                <a:cs typeface="PMingLiU"/>
              </a:rPr>
              <a:t>每位狮友平均每年服务50个人。</a:t>
            </a:r>
            <a:r>
              <a:rPr dirty="0" smtClean="0">
                <a:latin typeface="PMingLiU"/>
                <a:cs typeface="PMingLiU"/>
              </a:rPr>
              <a:t>添加新会员和分会意味着可比以往任何时候服务更多的人。 </a:t>
            </a:r>
            <a:endParaRPr dirty="0">
              <a:latin typeface="PMingLiU"/>
              <a:cs typeface="PMingLiU"/>
            </a:endParaRPr>
          </a:p>
          <a:p>
            <a:pPr marL="0" indent="0">
              <a:buNone/>
            </a:pPr>
            <a:endParaRPr lang="zh-TW" baseline="0" dirty="0"/>
          </a:p>
          <a:p>
            <a:pPr marL="0" indent="0">
              <a:buNone/>
            </a:pPr>
            <a:r>
              <a:rPr lang="en-US" b="1" baseline="0" dirty="0" smtClean="0">
                <a:latin typeface="PMingLiU"/>
                <a:cs typeface="PMingLiU"/>
              </a:rPr>
              <a:t>与</a:t>
            </a:r>
            <a:r>
              <a:rPr lang="zh-CN" altLang="en-US" b="1" baseline="0" dirty="0" smtClean="0">
                <a:latin typeface="PMingLiU"/>
                <a:cs typeface="PMingLiU"/>
              </a:rPr>
              <a:t>社</a:t>
            </a:r>
            <a:r>
              <a:rPr lang="en-US" b="1" baseline="0" dirty="0" smtClean="0">
                <a:latin typeface="PMingLiU"/>
                <a:cs typeface="PMingLiU"/>
              </a:rPr>
              <a:t>区</a:t>
            </a:r>
            <a:r>
              <a:rPr lang="zh-CN" altLang="en-US" b="1" baseline="0" dirty="0" smtClean="0">
                <a:latin typeface="PMingLiU"/>
                <a:cs typeface="PMingLiU"/>
              </a:rPr>
              <a:t>连接</a:t>
            </a:r>
            <a:r>
              <a:rPr lang="en-US" b="0" baseline="0" dirty="0" err="1" smtClean="0">
                <a:latin typeface="PMingLiU"/>
                <a:cs typeface="PMingLiU"/>
              </a:rPr>
              <a:t>您的分会可以</a:t>
            </a:r>
            <a:r>
              <a:rPr lang="zh-CN" altLang="en-US" b="0" baseline="0" dirty="0" smtClean="0">
                <a:latin typeface="PMingLiU"/>
                <a:cs typeface="PMingLiU"/>
              </a:rPr>
              <a:t>通</a:t>
            </a:r>
            <a:r>
              <a:rPr lang="en-US" b="0" baseline="0" dirty="0" err="1" smtClean="0">
                <a:latin typeface="PMingLiU"/>
                <a:cs typeface="PMingLiU"/>
              </a:rPr>
              <a:t>过如捐赠公园的长椅、建立一个</a:t>
            </a:r>
            <a:r>
              <a:rPr lang="zh-CN" altLang="en-US" b="0" baseline="0" dirty="0" smtClean="0">
                <a:latin typeface="PMingLiU"/>
                <a:cs typeface="PMingLiU"/>
              </a:rPr>
              <a:t>社</a:t>
            </a:r>
            <a:r>
              <a:rPr lang="en-US" b="0" baseline="0" dirty="0" err="1" smtClean="0">
                <a:latin typeface="PMingLiU"/>
                <a:cs typeface="PMingLiU"/>
              </a:rPr>
              <a:t>区花园或建设一家诊所等活动做为</a:t>
            </a:r>
            <a:r>
              <a:rPr lang="zh-CN" altLang="en-US" b="0" baseline="0" dirty="0" smtClean="0">
                <a:latin typeface="PMingLiU"/>
                <a:cs typeface="PMingLiU"/>
              </a:rPr>
              <a:t>社</a:t>
            </a:r>
            <a:r>
              <a:rPr lang="en-US" b="0" baseline="0" dirty="0" err="1" smtClean="0">
                <a:latin typeface="PMingLiU"/>
                <a:cs typeface="PMingLiU"/>
              </a:rPr>
              <a:t>区传承方案，在您的</a:t>
            </a:r>
            <a:r>
              <a:rPr lang="zh-CN" altLang="en-US" b="0" baseline="0" dirty="0" smtClean="0">
                <a:latin typeface="PMingLiU"/>
                <a:cs typeface="PMingLiU"/>
              </a:rPr>
              <a:t>社</a:t>
            </a:r>
            <a:r>
              <a:rPr lang="en-US" b="0" baseline="0" dirty="0" err="1" smtClean="0">
                <a:latin typeface="PMingLiU"/>
                <a:cs typeface="PMingLiU"/>
              </a:rPr>
              <a:t>区留下持久的影响</a:t>
            </a:r>
            <a:r>
              <a:rPr lang="en-US" b="0" baseline="0" dirty="0" smtClean="0">
                <a:latin typeface="PMingLiU"/>
                <a:cs typeface="PMingLiU"/>
              </a:rPr>
              <a:t>。 </a:t>
            </a:r>
            <a:endParaRPr lang="en-US" b="0" baseline="0" dirty="0">
              <a:latin typeface="PMingLiU"/>
              <a:cs typeface="PMingLiU"/>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zh-TW" dirty="0"/>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茂文钟士曾经描述狮子会标志说</a:t>
            </a:r>
            <a:r>
              <a:rPr dirty="0" smtClean="0">
                <a:latin typeface="PMingLiU"/>
                <a:cs typeface="PMingLiU"/>
              </a:rPr>
              <a:t> </a:t>
            </a:r>
            <a:r>
              <a:rPr lang="en-US" sz="1200" kern="1200" dirty="0" smtClean="0">
                <a:solidFill>
                  <a:schemeClr val="tx1"/>
                </a:solidFill>
                <a:effectLst/>
                <a:latin typeface="PMingLiU"/>
                <a:cs typeface="PMingLiU"/>
              </a:rPr>
              <a:t>“</a:t>
            </a:r>
            <a:r>
              <a:rPr lang="en-US" sz="1200" kern="1200" dirty="0" err="1" smtClean="0">
                <a:solidFill>
                  <a:schemeClr val="tx1"/>
                </a:solidFill>
                <a:effectLst/>
                <a:latin typeface="PMingLiU"/>
                <a:cs typeface="PMingLiU"/>
              </a:rPr>
              <a:t>代表一头狮子的脸，自豪地回顾过去和充满信心面对未来，看着各个方向提供服务</a:t>
            </a:r>
            <a:r>
              <a:rPr lang="en-US" sz="1200" kern="1200" dirty="0" smtClean="0">
                <a:solidFill>
                  <a:schemeClr val="tx1"/>
                </a:solidFill>
                <a:effectLst/>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kern="1200" dirty="0">
              <a:solidFill>
                <a:schemeClr val="tx1"/>
              </a:solidFill>
              <a:effectLst/>
              <a:latin typeface="PMingLiU"/>
              <a:ea typeface="PMingLiU"/>
              <a:cs typeface="PMingLiU"/>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PMingLiU"/>
                <a:cs typeface="PMingLiU"/>
              </a:rPr>
              <a:t>狮子会的传承是狮友在全球各地提供的服务而受惠的数百万人</a:t>
            </a:r>
            <a:r>
              <a:rPr lang="en-US" sz="1200" kern="1200" dirty="0" smtClean="0">
                <a:solidFill>
                  <a:schemeClr val="tx1"/>
                </a:solidFill>
                <a:effectLst/>
                <a:latin typeface="PMingLiU"/>
                <a:cs typeface="PMingLiU"/>
              </a:rPr>
              <a:t>。
</a:t>
            </a:r>
            <a:r>
              <a:rPr dirty="0"/>
              <a:t/>
            </a:r>
            <a:br>
              <a:rPr dirty="0"/>
            </a:br>
            <a:r>
              <a:rPr lang="en-US" sz="1200" kern="1200" dirty="0">
                <a:solidFill>
                  <a:schemeClr val="tx1"/>
                </a:solidFill>
                <a:effectLst/>
                <a:latin typeface="PMingLiU"/>
                <a:cs typeface="PMingLiU"/>
              </a:rPr>
              <a:t> </a:t>
            </a:r>
            <a:endParaRPr lang="zh-TW" sz="1200" kern="1200" dirty="0">
              <a:solidFill>
                <a:schemeClr val="tx1"/>
              </a:solidFill>
              <a:effectLst/>
              <a:latin typeface="PMingLiU"/>
              <a:ea typeface="PMingLiU"/>
              <a:cs typeface="PMingLiU"/>
            </a:endParaRPr>
          </a:p>
          <a:p>
            <a:endParaRPr lang="zh-TW" dirty="0"/>
          </a:p>
          <a:p>
            <a:r>
              <a:rPr dirty="0" smtClean="0">
                <a:latin typeface="PMingLiU"/>
                <a:cs typeface="PMingLiU"/>
              </a:rPr>
              <a:t>{</a:t>
            </a:r>
            <a:r>
              <a:rPr dirty="0" err="1" smtClean="0">
                <a:latin typeface="PMingLiU"/>
                <a:cs typeface="PMingLiU"/>
              </a:rPr>
              <a:t>请单击</a:t>
            </a:r>
            <a:r>
              <a:rPr dirty="0" smtClean="0">
                <a:latin typeface="PMingLiU"/>
                <a:cs typeface="PMingLiU"/>
              </a:rPr>
              <a:t>}</a:t>
            </a:r>
          </a:p>
          <a:p>
            <a:endParaRPr lang="zh-TW" dirty="0"/>
          </a:p>
          <a:p>
            <a:r>
              <a:rPr dirty="0" err="1" smtClean="0">
                <a:latin typeface="PMingLiU"/>
                <a:cs typeface="PMingLiU"/>
              </a:rPr>
              <a:t>我希望您喜欢国际狮子会的故事，和我一起期待着扩大在未来</a:t>
            </a:r>
            <a:r>
              <a:rPr dirty="0" smtClean="0">
                <a:latin typeface="PMingLiU"/>
                <a:cs typeface="PMingLiU"/>
              </a:rPr>
              <a:t> 100 </a:t>
            </a:r>
            <a:r>
              <a:rPr dirty="0" err="1" smtClean="0">
                <a:latin typeface="PMingLiU"/>
                <a:cs typeface="PMingLiU"/>
              </a:rPr>
              <a:t>年我们狮友的服务</a:t>
            </a:r>
            <a:r>
              <a:rPr dirty="0" smtClean="0">
                <a:latin typeface="PMingLiU"/>
                <a:cs typeface="PMingLiU"/>
              </a:rPr>
              <a:t>！ </a:t>
            </a:r>
            <a:endParaRPr dirty="0">
              <a:latin typeface="PMingLiU"/>
              <a:cs typeface="PMingLiU"/>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zh-TW" dirty="0"/>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PMingLiU"/>
                <a:cs typeface="PMingLiU"/>
              </a:rPr>
              <a:t>1917 </a:t>
            </a:r>
            <a:r>
              <a:rPr dirty="0" err="1" smtClean="0">
                <a:latin typeface="PMingLiU"/>
                <a:cs typeface="PMingLiU"/>
              </a:rPr>
              <a:t>年，茂文钟士是一位成功的保险代理商拥有者和芝加哥商业圈的会员</a:t>
            </a:r>
            <a:r>
              <a:rPr dirty="0" smtClean="0">
                <a:latin typeface="PMingLiU"/>
                <a:cs typeface="PMingLiU"/>
              </a:rPr>
              <a:t>。 </a:t>
            </a:r>
          </a:p>
          <a:p>
            <a:endParaRPr lang="zh-TW" baseline="0" dirty="0"/>
          </a:p>
          <a:p>
            <a:r>
              <a:rPr dirty="0" err="1" smtClean="0">
                <a:latin typeface="PMingLiU"/>
                <a:cs typeface="PMingLiU"/>
              </a:rPr>
              <a:t>他鼓励他的会员同伴扩大到他们的商业利益之外，并寻求造福小区，说</a:t>
            </a:r>
            <a:r>
              <a:rPr dirty="0" smtClean="0">
                <a:latin typeface="PMingLiU"/>
                <a:cs typeface="PMingLiU"/>
              </a:rPr>
              <a:t> "</a:t>
            </a:r>
            <a:r>
              <a:rPr dirty="0" err="1" smtClean="0">
                <a:latin typeface="PMingLiU"/>
                <a:cs typeface="PMingLiU"/>
              </a:rPr>
              <a:t>您不能成就甚么大事，直到您开始为别人做些什么</a:t>
            </a:r>
            <a:r>
              <a:rPr dirty="0" smtClean="0">
                <a:latin typeface="PMingLiU"/>
                <a:cs typeface="PMingLiU"/>
              </a:rPr>
              <a:t>。"</a:t>
            </a:r>
          </a:p>
          <a:p>
            <a:endParaRPr lang="zh-TW" baseline="0" dirty="0"/>
          </a:p>
          <a:p>
            <a:r>
              <a:rPr dirty="0" err="1" smtClean="0">
                <a:latin typeface="PMingLiU"/>
                <a:cs typeface="PMingLiU"/>
              </a:rPr>
              <a:t>他还联系类似的团体，邀请他们见面并讨论组成一个新的组织</a:t>
            </a:r>
            <a:r>
              <a:rPr dirty="0" smtClean="0">
                <a:latin typeface="PMingLiU"/>
                <a:cs typeface="PMingLiU"/>
              </a:rPr>
              <a:t>。</a:t>
            </a:r>
            <a:r>
              <a:rPr lang="en-US" dirty="0">
                <a:latin typeface="PMingLiU"/>
                <a:cs typeface="PMingLiU"/>
              </a:rPr>
              <a:t>
</a:t>
            </a:r>
            <a:r>
              <a:rPr dirty="0"/>
              <a:t/>
            </a:r>
            <a:br>
              <a:rPr dirty="0"/>
            </a:br>
            <a:r>
              <a:rPr lang="en-US" baseline="0" dirty="0">
                <a:solidFill>
                  <a:schemeClr val="tx1"/>
                </a:solidFill>
                <a:latin typeface="PMingLiU"/>
                <a:cs typeface="PMingLiU"/>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zh-TW" dirty="0"/>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PMingLiU"/>
                <a:cs typeface="PMingLiU"/>
              </a:rPr>
              <a:t>在 1917 年 6 月 7 </a:t>
            </a:r>
            <a:r>
              <a:rPr dirty="0" err="1" smtClean="0">
                <a:latin typeface="PMingLiU"/>
                <a:cs typeface="PMingLiU"/>
              </a:rPr>
              <a:t>日在美国伊利诺伊州，芝加哥举行组织会议</a:t>
            </a:r>
            <a:r>
              <a:rPr dirty="0" smtClean="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基于这次会议的成功，狮子会的第一次年会在那一年的10 </a:t>
            </a:r>
            <a:r>
              <a:rPr dirty="0" err="1" smtClean="0">
                <a:latin typeface="PMingLiU"/>
                <a:cs typeface="PMingLiU"/>
              </a:rPr>
              <a:t>月于得克萨斯州的达拉斯举行，印第安纳州埃文斯维尔的威廉</a:t>
            </a:r>
            <a:r>
              <a:rPr dirty="0" smtClean="0">
                <a:latin typeface="PMingLiU"/>
                <a:cs typeface="PMingLiU"/>
              </a:rPr>
              <a:t> · </a:t>
            </a:r>
            <a:r>
              <a:rPr dirty="0" err="1" smtClean="0">
                <a:latin typeface="PMingLiU"/>
                <a:cs typeface="PMingLiU"/>
              </a:rPr>
              <a:t>伍德医师当选第一任总会长</a:t>
            </a:r>
            <a:r>
              <a:rPr dirty="0" smtClean="0">
                <a:latin typeface="PMingLiU"/>
                <a:cs typeface="PMingLiU"/>
              </a:rPr>
              <a:t>。 </a:t>
            </a:r>
          </a:p>
          <a:p>
            <a:endParaRPr lang="zh-TW" baseline="0" dirty="0"/>
          </a:p>
          <a:p>
            <a:r>
              <a:rPr dirty="0" err="1" smtClean="0">
                <a:latin typeface="PMingLiU"/>
                <a:cs typeface="PMingLiU"/>
              </a:rPr>
              <a:t>茂文钟士被提名为秘书-财务长，并授权将总部设在芝加哥</a:t>
            </a:r>
            <a:r>
              <a:rPr dirty="0" smtClean="0">
                <a:latin typeface="PMingLiU"/>
                <a:cs typeface="PMingLiU"/>
              </a:rPr>
              <a:t>。</a:t>
            </a:r>
            <a:r>
              <a:rPr lang="en-US" dirty="0">
                <a:latin typeface="PMingLiU"/>
                <a:cs typeface="PMingLiU"/>
              </a:rPr>
              <a:t>
</a:t>
            </a:r>
            <a:r>
              <a:rPr dirty="0"/>
              <a:t/>
            </a:r>
            <a:br>
              <a:rPr dirty="0"/>
            </a:br>
            <a:r>
              <a:rPr dirty="0">
                <a:latin typeface="PMingLiU"/>
                <a:cs typeface="PMingLiU"/>
              </a:rPr>
              <a:t> </a:t>
            </a:r>
            <a:endParaRPr lang="zh-TW"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zh-TW" dirty="0"/>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PMingLiU"/>
                <a:cs typeface="PMingLiU"/>
              </a:rPr>
              <a:t>我们新的协会迅速扩张，1920年在加拿大温莎增加一个分会，成为国际性。 </a:t>
            </a:r>
          </a:p>
          <a:p>
            <a:endParaRPr lang="zh-TW" baseline="0" dirty="0"/>
          </a:p>
          <a:p>
            <a:r>
              <a:rPr dirty="0" smtClean="0">
                <a:latin typeface="PMingLiU"/>
                <a:cs typeface="PMingLiU"/>
              </a:rPr>
              <a:t>1927 </a:t>
            </a:r>
            <a:r>
              <a:rPr dirty="0" err="1" smtClean="0">
                <a:latin typeface="PMingLiU"/>
                <a:cs typeface="PMingLiU"/>
              </a:rPr>
              <a:t>年，墨西哥成立新拉雷多分会，拉丁美洲很快又接着增加其他分会</a:t>
            </a:r>
            <a:r>
              <a:rPr dirty="0" smtClean="0">
                <a:latin typeface="PMingLiU"/>
                <a:cs typeface="PMingLiU"/>
              </a:rPr>
              <a:t>。</a:t>
            </a:r>
          </a:p>
          <a:p>
            <a:endParaRPr lang="zh-TW" baseline="0" dirty="0"/>
          </a:p>
          <a:p>
            <a:r>
              <a:rPr dirty="0" smtClean="0">
                <a:latin typeface="PMingLiU"/>
                <a:cs typeface="PMingLiU"/>
              </a:rPr>
              <a:t>在 1940 </a:t>
            </a:r>
            <a:r>
              <a:rPr dirty="0" err="1" smtClean="0">
                <a:latin typeface="PMingLiU"/>
                <a:cs typeface="PMingLiU"/>
              </a:rPr>
              <a:t>年代，增加澳大利亚的利斯莫尔</a:t>
            </a:r>
            <a:r>
              <a:rPr dirty="0" smtClean="0">
                <a:latin typeface="PMingLiU"/>
                <a:cs typeface="PMingLiU"/>
              </a:rPr>
              <a:t> ; </a:t>
            </a:r>
            <a:r>
              <a:rPr dirty="0" err="1" smtClean="0">
                <a:latin typeface="PMingLiU"/>
                <a:cs typeface="PMingLiU"/>
              </a:rPr>
              <a:t>瑞典的斯德哥尔摩</a:t>
            </a:r>
            <a:r>
              <a:rPr dirty="0" smtClean="0">
                <a:latin typeface="PMingLiU"/>
                <a:cs typeface="PMingLiU"/>
              </a:rPr>
              <a:t> ; </a:t>
            </a:r>
            <a:r>
              <a:rPr dirty="0" err="1" smtClean="0">
                <a:latin typeface="PMingLiU"/>
                <a:cs typeface="PMingLiU"/>
              </a:rPr>
              <a:t>菲律宾的马尼拉等狮子会，狮友发展他们全球性的存在</a:t>
            </a:r>
            <a:r>
              <a:rPr dirty="0" smtClean="0">
                <a:latin typeface="PMingLiU"/>
                <a:cs typeface="PMingLiU"/>
              </a:rPr>
              <a:t>。 </a:t>
            </a:r>
          </a:p>
          <a:p>
            <a:endParaRPr lang="zh-TW" baseline="0" dirty="0"/>
          </a:p>
          <a:p>
            <a:r>
              <a:rPr dirty="0" smtClean="0">
                <a:latin typeface="PMingLiU"/>
                <a:cs typeface="PMingLiU"/>
              </a:rPr>
              <a:t>到 1950 </a:t>
            </a:r>
            <a:r>
              <a:rPr dirty="0" err="1" smtClean="0">
                <a:latin typeface="PMingLiU"/>
                <a:cs typeface="PMingLiU"/>
              </a:rPr>
              <a:t>年为止，在</a:t>
            </a:r>
            <a:r>
              <a:rPr dirty="0" smtClean="0">
                <a:latin typeface="PMingLiU"/>
                <a:cs typeface="PMingLiU"/>
              </a:rPr>
              <a:t> 31 </a:t>
            </a:r>
            <a:r>
              <a:rPr dirty="0" err="1" smtClean="0">
                <a:latin typeface="PMingLiU"/>
                <a:cs typeface="PMingLiU"/>
              </a:rPr>
              <a:t>个国家有超过</a:t>
            </a:r>
            <a:r>
              <a:rPr dirty="0" smtClean="0">
                <a:latin typeface="PMingLiU"/>
                <a:cs typeface="PMingLiU"/>
              </a:rPr>
              <a:t> 400,000位的狮友，1953 </a:t>
            </a:r>
            <a:r>
              <a:rPr dirty="0" err="1" smtClean="0">
                <a:latin typeface="PMingLiU"/>
                <a:cs typeface="PMingLiU"/>
              </a:rPr>
              <a:t>年摩洛哥卡萨布兰卡建立分会</a:t>
            </a:r>
            <a:r>
              <a:rPr dirty="0" smtClean="0">
                <a:latin typeface="PMingLiU"/>
                <a:cs typeface="PMingLiU"/>
              </a:rPr>
              <a:t> 和 1957 </a:t>
            </a:r>
            <a:r>
              <a:rPr dirty="0" err="1" smtClean="0">
                <a:latin typeface="PMingLiU"/>
                <a:cs typeface="PMingLiU"/>
              </a:rPr>
              <a:t>年南极研究科学家的一个分会，我们会很快就包括每个大洲</a:t>
            </a:r>
            <a:r>
              <a:rPr dirty="0" smtClean="0">
                <a:latin typeface="PMingLiU"/>
                <a:cs typeface="PMingLiU"/>
              </a:rPr>
              <a:t>。 </a:t>
            </a:r>
            <a:endParaRPr dirty="0">
              <a:latin typeface="PMingLiU"/>
              <a:cs typeface="PMingLiU"/>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zh-TW" dirty="0"/>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PMingLiU"/>
                <a:cs typeface="PMingLiU"/>
              </a:rPr>
              <a:t>1925 </a:t>
            </a:r>
            <a:r>
              <a:rPr dirty="0" err="1" smtClean="0">
                <a:latin typeface="PMingLiU"/>
                <a:cs typeface="PMingLiU"/>
              </a:rPr>
              <a:t>年，海伦</a:t>
            </a:r>
            <a:r>
              <a:rPr dirty="0" smtClean="0">
                <a:latin typeface="PMingLiU"/>
                <a:cs typeface="PMingLiU"/>
              </a:rPr>
              <a:t> · 凯勒在狮子会年会演讲并挑战狮友成为"</a:t>
            </a:r>
            <a:r>
              <a:rPr dirty="0" err="1" smtClean="0">
                <a:latin typeface="PMingLiU"/>
                <a:cs typeface="PMingLiU"/>
              </a:rPr>
              <a:t>盲人的骑士</a:t>
            </a:r>
            <a:r>
              <a:rPr dirty="0" smtClean="0">
                <a:latin typeface="PMingLiU"/>
                <a:cs typeface="PMingLiU"/>
              </a:rPr>
              <a:t>"。</a:t>
            </a:r>
            <a:r>
              <a:rPr dirty="0" err="1" smtClean="0">
                <a:latin typeface="PMingLiU"/>
                <a:cs typeface="PMingLiU"/>
              </a:rPr>
              <a:t>狮友热情地接受她的挑战，扩大他们的服务到视障的人</a:t>
            </a:r>
            <a:r>
              <a:rPr dirty="0" smtClean="0">
                <a:latin typeface="PMingLiU"/>
                <a:cs typeface="PMingLiU"/>
              </a:rPr>
              <a:t>。 </a:t>
            </a:r>
            <a:endParaRPr lang="zh-TW" baseline="0" dirty="0"/>
          </a:p>
          <a:p>
            <a:endParaRPr lang="zh-TW" baseline="0" dirty="0"/>
          </a:p>
          <a:p>
            <a:r>
              <a:rPr dirty="0" err="1" smtClean="0">
                <a:latin typeface="PMingLiU"/>
                <a:cs typeface="PMingLiU"/>
              </a:rPr>
              <a:t>若要允许了盲人更安全地在街道通行，乔治</a:t>
            </a:r>
            <a:r>
              <a:rPr dirty="0" smtClean="0">
                <a:latin typeface="PMingLiU"/>
                <a:cs typeface="PMingLiU"/>
              </a:rPr>
              <a:t> · </a:t>
            </a:r>
            <a:r>
              <a:rPr dirty="0" err="1" smtClean="0">
                <a:latin typeface="PMingLiU"/>
                <a:cs typeface="PMingLiU"/>
              </a:rPr>
              <a:t>伯翰狮友在一根白色手杖画一圈红色带，此项创新至今天仍在使用</a:t>
            </a:r>
            <a:r>
              <a:rPr dirty="0" smtClean="0">
                <a:latin typeface="PMingLiU"/>
                <a:cs typeface="PMingLiU"/>
              </a:rPr>
              <a:t>。</a:t>
            </a:r>
          </a:p>
          <a:p>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并在</a:t>
            </a:r>
            <a:r>
              <a:rPr dirty="0" smtClean="0">
                <a:latin typeface="PMingLiU"/>
                <a:cs typeface="PMingLiU"/>
              </a:rPr>
              <a:t> 1939 </a:t>
            </a:r>
            <a:r>
              <a:rPr dirty="0" err="1" smtClean="0">
                <a:latin typeface="PMingLiU"/>
                <a:cs typeface="PMingLiU"/>
              </a:rPr>
              <a:t>年，底特律上城狮子会的会员转变一个农舍成为导盲犬学校，帮助普及服务犬的理念</a:t>
            </a:r>
            <a:r>
              <a:rPr dirty="0" smtClean="0">
                <a:latin typeface="PMingLiU"/>
                <a:cs typeface="PMingLiU"/>
              </a:rPr>
              <a:t>。 </a:t>
            </a: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许多分会继续提供导盲犬和其他视觉有关的服务，如镜片回收、视力筛检和支持眼库。透过这些努力，狮友为改善那些盲人和视障人士的生活，已经获得全世界的认可。 </a:t>
            </a:r>
            <a:endParaRPr dirty="0">
              <a:latin typeface="PMingLiU"/>
              <a:cs typeface="PMingLiU"/>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zh-TW" dirty="0"/>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更值得注意的狮子会贡献者包括</a:t>
            </a:r>
            <a:r>
              <a:rPr dirty="0" smtClean="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dirty="0"/>
          </a:p>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海军上将理查德</a:t>
            </a:r>
            <a:r>
              <a:rPr dirty="0" smtClean="0">
                <a:latin typeface="PMingLiU"/>
                <a:cs typeface="PMingLiU"/>
              </a:rPr>
              <a:t> </a:t>
            </a:r>
            <a:r>
              <a:rPr dirty="0" err="1" smtClean="0">
                <a:latin typeface="PMingLiU"/>
                <a:cs typeface="PMingLiU"/>
              </a:rPr>
              <a:t>E.伯德</a:t>
            </a:r>
            <a:r>
              <a:rPr dirty="0" smtClean="0">
                <a:latin typeface="PMingLiU"/>
                <a:cs typeface="PMingLiU"/>
              </a:rPr>
              <a:t>、 </a:t>
            </a:r>
            <a:r>
              <a:rPr dirty="0" err="1" smtClean="0">
                <a:latin typeface="PMingLiU"/>
                <a:cs typeface="PMingLiU"/>
              </a:rPr>
              <a:t>狮友和探险家，他旅行到南极和北极宣传狮子会，写着"我们带着狮子会旗，和我们一起到世界之巅，并认为这样做是最大可能的荣耀</a:t>
            </a:r>
            <a:r>
              <a:rPr dirty="0" smtClean="0">
                <a:latin typeface="PMingLiU"/>
                <a:cs typeface="PMingLiU"/>
              </a:rPr>
              <a:t>。</a:t>
            </a:r>
          </a:p>
          <a:p>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1977 </a:t>
            </a:r>
            <a:r>
              <a:rPr dirty="0" err="1" smtClean="0">
                <a:latin typeface="PMingLiU"/>
                <a:cs typeface="PMingLiU"/>
              </a:rPr>
              <a:t>年，吉米</a:t>
            </a:r>
            <a:r>
              <a:rPr dirty="0" smtClean="0">
                <a:latin typeface="PMingLiU"/>
                <a:cs typeface="PMingLiU"/>
              </a:rPr>
              <a:t> · 卡特狮友成为美国总统。1999 </a:t>
            </a:r>
            <a:r>
              <a:rPr dirty="0" err="1" smtClean="0">
                <a:latin typeface="PMingLiU"/>
                <a:cs typeface="PMingLiU"/>
              </a:rPr>
              <a:t>年，狮子会和卡特中心建立伙伴关系，他的协会继续与狮友打击在非洲和拉丁美洲的可预防性失明</a:t>
            </a:r>
            <a:r>
              <a:rPr dirty="0" smtClean="0">
                <a:latin typeface="PMingLiU"/>
                <a:cs typeface="PMingLiU"/>
              </a:rPr>
              <a:t>。</a:t>
            </a:r>
            <a:r>
              <a:rPr lang="en-US" dirty="0">
                <a:latin typeface="PMingLiU"/>
                <a:cs typeface="PMingLiU"/>
              </a:rPr>
              <a:t>
</a:t>
            </a:r>
            <a:r>
              <a:rPr dirty="0"/>
              <a:t/>
            </a:r>
            <a:br>
              <a:rPr dirty="0"/>
            </a:br>
            <a:endParaRPr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zh-TW" dirty="0"/>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其他狮子会的发展地标包括</a:t>
            </a:r>
            <a:r>
              <a:rPr dirty="0" smtClean="0">
                <a:latin typeface="PMingLiU"/>
                <a:cs typeface="PMingLiU"/>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}1954 </a:t>
            </a:r>
            <a:r>
              <a:rPr dirty="0" err="1" smtClean="0">
                <a:latin typeface="PMingLiU"/>
                <a:cs typeface="PMingLiU"/>
              </a:rPr>
              <a:t>年，选出"我们服务"的座右铭</a:t>
            </a:r>
            <a:r>
              <a:rPr dirty="0" smtClean="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}1957 </a:t>
            </a:r>
            <a:r>
              <a:rPr dirty="0" err="1" smtClean="0">
                <a:latin typeface="PMingLiU"/>
                <a:cs typeface="PMingLiU"/>
              </a:rPr>
              <a:t>年，授证第一个青少狮会，让青年人有机会服务。今天在</a:t>
            </a:r>
            <a:r>
              <a:rPr dirty="0" smtClean="0">
                <a:latin typeface="PMingLiU"/>
                <a:cs typeface="PMingLiU"/>
              </a:rPr>
              <a:t> 140 </a:t>
            </a:r>
            <a:r>
              <a:rPr dirty="0" err="1" smtClean="0">
                <a:latin typeface="PMingLiU"/>
                <a:cs typeface="PMingLiU"/>
              </a:rPr>
              <a:t>多个国家有超过</a:t>
            </a:r>
            <a:r>
              <a:rPr dirty="0" smtClean="0">
                <a:latin typeface="PMingLiU"/>
                <a:cs typeface="PMingLiU"/>
              </a:rPr>
              <a:t> 6700个青少狮会。</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}1968 </a:t>
            </a:r>
            <a:r>
              <a:rPr dirty="0" err="1" smtClean="0">
                <a:latin typeface="PMingLiU"/>
                <a:cs typeface="PMingLiU"/>
              </a:rPr>
              <a:t>年，国际狮子会基金会成立。大部分透过狮友的慷慨，基金会现在每年拨款数百万美元，为救灾、青年、视觉和其他人道主义方案提供资金</a:t>
            </a:r>
            <a:r>
              <a:rPr dirty="0" smtClean="0">
                <a:latin typeface="PMingLiU"/>
                <a:cs typeface="PMingLiU"/>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}1987 </a:t>
            </a:r>
            <a:r>
              <a:rPr dirty="0" err="1" smtClean="0">
                <a:latin typeface="PMingLiU"/>
                <a:cs typeface="PMingLiU"/>
              </a:rPr>
              <a:t>年，开放女性成为会员。今天，女性占我们的会员近</a:t>
            </a:r>
            <a:r>
              <a:rPr dirty="0" smtClean="0">
                <a:latin typeface="PMingLiU"/>
                <a:cs typeface="PMingLiU"/>
              </a:rPr>
              <a:t> 30%，</a:t>
            </a:r>
            <a:r>
              <a:rPr dirty="0" err="1" smtClean="0">
                <a:latin typeface="PMingLiU"/>
                <a:cs typeface="PMingLiU"/>
              </a:rPr>
              <a:t>是会员成长最快的部分</a:t>
            </a:r>
            <a:r>
              <a:rPr dirty="0" smtClean="0">
                <a:latin typeface="PMingLiU"/>
                <a:cs typeface="PMingLiU"/>
              </a:rPr>
              <a:t>。 </a:t>
            </a:r>
            <a:endParaRPr dirty="0">
              <a:latin typeface="PMingLiU"/>
              <a:cs typeface="PMingLiU"/>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zh-TW" dirty="0"/>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狮子会的目的之一就是"增进国际了解，促进世界大同</a:t>
            </a:r>
            <a:r>
              <a:rPr dirty="0" smtClean="0">
                <a:latin typeface="PMingLiU"/>
                <a:cs typeface="PMingLiU"/>
              </a:rPr>
              <a:t>。"</a:t>
            </a:r>
            <a:r>
              <a:rPr lang="en-US" dirty="0">
                <a:latin typeface="PMingLiU"/>
                <a:cs typeface="PMingLiU"/>
              </a:rPr>
              <a:t>
</a:t>
            </a:r>
            <a:r>
              <a:rPr dirty="0"/>
              <a:t/>
            </a:r>
            <a:br>
              <a:rPr dirty="0"/>
            </a:br>
            <a:r>
              <a:rPr dirty="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PMingLiU"/>
                <a:cs typeface="PMingLiU"/>
              </a:rPr>
              <a:t>除了我们全球性的服务使命，狮子会也</a:t>
            </a:r>
            <a:r>
              <a:rPr dirty="0" smtClean="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PMingLiU"/>
                <a:cs typeface="PMingLiU"/>
              </a:rPr>
              <a:t>- </a:t>
            </a:r>
            <a:r>
              <a:rPr lang="en-US" sz="1200" baseline="0" dirty="0" err="1" smtClean="0">
                <a:latin typeface="PMingLiU"/>
                <a:cs typeface="PMingLiU"/>
              </a:rPr>
              <a:t>促进分会与其他国家的分会</a:t>
            </a:r>
            <a:r>
              <a:rPr lang="en-US" sz="1200" b="1" baseline="0" dirty="0" err="1" smtClean="0">
                <a:latin typeface="PMingLiU"/>
                <a:cs typeface="PMingLiU"/>
              </a:rPr>
              <a:t>结盟</a:t>
            </a:r>
            <a:r>
              <a:rPr lang="en-US" sz="1200" baseline="0" dirty="0" err="1" smtClean="0">
                <a:latin typeface="PMingLiU"/>
                <a:cs typeface="PMingLiU"/>
              </a:rPr>
              <a:t>，建立正式友谊，了解不同的文化和交换到底成为一位狮友意味着什么的经验和想法</a:t>
            </a:r>
            <a:r>
              <a:rPr lang="en-US" sz="1200" baseline="0" dirty="0" smtClean="0">
                <a:latin typeface="PMingLiU"/>
                <a:cs typeface="PMingLiU"/>
              </a:rPr>
              <a:t>。 </a:t>
            </a:r>
            <a:endParaRPr 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b="0" i="0" kern="1200" baseline="0" dirty="0">
              <a:solidFill>
                <a:schemeClr val="tx1"/>
              </a:solidFill>
              <a:effectLst/>
              <a:latin typeface="PMingLiU"/>
              <a:ea typeface="PMingLiU"/>
              <a:cs typeface="PMingLiU"/>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PMingLiU"/>
                <a:cs typeface="PMingLiU"/>
              </a:rPr>
              <a:t>- </a:t>
            </a:r>
            <a:r>
              <a:rPr lang="en-US" sz="1200" b="0" i="0" kern="1200" baseline="0" dirty="0" err="1" smtClean="0">
                <a:solidFill>
                  <a:schemeClr val="tx1"/>
                </a:solidFill>
                <a:effectLst/>
                <a:latin typeface="PMingLiU"/>
                <a:cs typeface="PMingLiU"/>
              </a:rPr>
              <a:t>透过鼓励和平及促进国际谅解，运营</a:t>
            </a:r>
            <a:r>
              <a:rPr lang="en-US" sz="1200" b="0" i="0" kern="1200" baseline="0" dirty="0" smtClean="0">
                <a:solidFill>
                  <a:schemeClr val="tx1"/>
                </a:solidFill>
                <a:effectLst/>
                <a:latin typeface="PMingLiU"/>
                <a:cs typeface="PMingLiU"/>
              </a:rPr>
              <a:t> </a:t>
            </a:r>
            <a:r>
              <a:rPr lang="en-US" sz="1200" b="1" i="0" kern="1200" baseline="0" dirty="0" err="1" smtClean="0">
                <a:solidFill>
                  <a:schemeClr val="tx1"/>
                </a:solidFill>
                <a:effectLst/>
                <a:latin typeface="PMingLiU"/>
                <a:cs typeface="PMingLiU"/>
              </a:rPr>
              <a:t>青少年营和交换活动</a:t>
            </a:r>
            <a:r>
              <a:rPr lang="en-US" sz="1200" b="1" i="0" kern="1200" baseline="0" dirty="0" smtClean="0">
                <a:solidFill>
                  <a:schemeClr val="tx1"/>
                </a:solidFill>
                <a:effectLst/>
                <a:latin typeface="PMingLiU"/>
                <a:cs typeface="PMingLiU"/>
              </a:rPr>
              <a:t> </a:t>
            </a:r>
            <a:r>
              <a:rPr lang="en-US" sz="1200" b="0" i="0" kern="1200" baseline="0" dirty="0" err="1" smtClean="0">
                <a:solidFill>
                  <a:schemeClr val="tx1"/>
                </a:solidFill>
                <a:effectLst/>
                <a:latin typeface="PMingLiU"/>
                <a:cs typeface="PMingLiU"/>
              </a:rPr>
              <a:t>以发展</a:t>
            </a:r>
            <a:r>
              <a:rPr lang="en-US" sz="1200" b="0" i="0" kern="1200" baseline="0" dirty="0" smtClean="0">
                <a:solidFill>
                  <a:schemeClr val="tx1"/>
                </a:solidFill>
                <a:effectLst/>
                <a:latin typeface="PMingLiU"/>
                <a:cs typeface="PMingLiU"/>
              </a:rPr>
              <a:t> </a:t>
            </a:r>
            <a:r>
              <a:rPr lang="en-US" sz="1200" kern="1200" dirty="0" err="1" smtClean="0">
                <a:solidFill>
                  <a:schemeClr val="tx1"/>
                </a:solidFill>
                <a:effectLst/>
                <a:latin typeface="PMingLiU"/>
                <a:cs typeface="PMingLiU"/>
              </a:rPr>
              <a:t>数千名年轻的全球公民</a:t>
            </a:r>
            <a:r>
              <a:rPr lang="en-US" sz="1200" kern="1200" dirty="0" smtClean="0">
                <a:solidFill>
                  <a:schemeClr val="tx1"/>
                </a:solidFill>
                <a:effectLst/>
                <a:latin typeface="PMingLiU"/>
                <a:cs typeface="PMingLiU"/>
              </a:rPr>
              <a:t>。</a:t>
            </a:r>
            <a:endParaRPr lang="en-US" sz="1200" kern="1200" dirty="0">
              <a:solidFill>
                <a:schemeClr val="tx1"/>
              </a:solidFill>
              <a:effectLst/>
              <a:latin typeface="PMingLiU"/>
              <a:cs typeface="PMingLiU"/>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 自其成立以来支持</a:t>
            </a:r>
            <a:r>
              <a:rPr b="1" dirty="0" smtClean="0">
                <a:latin typeface="PMingLiU"/>
                <a:cs typeface="PMingLiU"/>
              </a:rPr>
              <a:t>联合国</a:t>
            </a:r>
            <a:r>
              <a:rPr dirty="0" smtClean="0">
                <a:latin typeface="PMingLiU"/>
                <a:cs typeface="PMingLiU"/>
              </a:rPr>
              <a:t>，今天继续与联合国各机构建立伙伴关系。每年，联合国狮子会日给狮友机会展示联合国和狮子会可以如何继续帮助那些全球规模的需求。</a:t>
            </a:r>
            <a:endParaRPr 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PMingLiU"/>
                <a:cs typeface="PMingLiU"/>
              </a:rPr>
              <a:t>我们还设立和平海报及和平征文活动，为全世界数百万年轻人提供一个平台，来表达他们的和平愿景</a:t>
            </a:r>
            <a:r>
              <a:rPr lang="en-US" sz="1200" dirty="0" smtClean="0">
                <a:latin typeface="PMingLiU"/>
                <a:cs typeface="PMingLiU"/>
              </a:rPr>
              <a:t>。</a:t>
            </a:r>
            <a:endParaRPr lang="en-US" sz="1200" dirty="0">
              <a:latin typeface="PMingLiU"/>
              <a:cs typeface="PMingLiU"/>
            </a:endParaRP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zh-TW" dirty="0"/>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latin typeface="PMingLiU"/>
                <a:cs typeface="PMingLiU"/>
              </a:rPr>
              <a:t>今日，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 有 140 </a:t>
            </a:r>
            <a:r>
              <a:rPr dirty="0" err="1" smtClean="0">
                <a:latin typeface="PMingLiU"/>
                <a:cs typeface="PMingLiU"/>
              </a:rPr>
              <a:t>万位狮友</a:t>
            </a:r>
            <a:r>
              <a:rPr dirty="0" smtClean="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 </a:t>
            </a:r>
            <a:r>
              <a:rPr dirty="0" err="1" smtClean="0">
                <a:latin typeface="PMingLiU"/>
                <a:cs typeface="PMingLiU"/>
              </a:rPr>
              <a:t>超过</a:t>
            </a:r>
            <a:r>
              <a:rPr dirty="0" smtClean="0">
                <a:latin typeface="PMingLiU"/>
                <a:cs typeface="PMingLiU"/>
              </a:rPr>
              <a:t> 46,000 </a:t>
            </a:r>
            <a:r>
              <a:rPr dirty="0" err="1" smtClean="0">
                <a:latin typeface="PMingLiU"/>
                <a:cs typeface="PMingLiU"/>
              </a:rPr>
              <a:t>分会</a:t>
            </a:r>
            <a:r>
              <a:rPr dirty="0" smtClean="0">
                <a:latin typeface="PMingLiU"/>
                <a:cs typeface="PMingLiU"/>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 </a:t>
            </a:r>
            <a:r>
              <a:rPr dirty="0" err="1" smtClean="0">
                <a:latin typeface="PMingLiU"/>
                <a:cs typeface="PMingLiU"/>
              </a:rPr>
              <a:t>超过</a:t>
            </a:r>
            <a:r>
              <a:rPr dirty="0" smtClean="0">
                <a:latin typeface="PMingLiU"/>
                <a:cs typeface="PMingLiU"/>
              </a:rPr>
              <a:t> 200 </a:t>
            </a:r>
            <a:r>
              <a:rPr dirty="0" err="1" smtClean="0">
                <a:latin typeface="PMingLiU"/>
                <a:cs typeface="PMingLiU"/>
              </a:rPr>
              <a:t>个国家和地区</a:t>
            </a:r>
            <a:endParaRPr dirty="0" smtClean="0">
              <a:latin typeface="PMingLiU"/>
              <a:cs typeface="PMingLiU"/>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PMingLiU"/>
                <a:cs typeface="PMingLiU"/>
              </a:rPr>
              <a:t>{</a:t>
            </a:r>
            <a:r>
              <a:rPr dirty="0" err="1" smtClean="0">
                <a:latin typeface="PMingLiU"/>
                <a:cs typeface="PMingLiU"/>
              </a:rPr>
              <a:t>请单击</a:t>
            </a:r>
            <a:r>
              <a:rPr dirty="0" smtClean="0">
                <a:latin typeface="PMingLiU"/>
                <a:cs typeface="PMingLiU"/>
              </a:rPr>
              <a:t>}</a:t>
            </a:r>
            <a:r>
              <a:rPr dirty="0" err="1" smtClean="0">
                <a:latin typeface="PMingLiU"/>
                <a:cs typeface="PMingLiU"/>
              </a:rPr>
              <a:t>和由一个单一的想法联合在一起:我们服务</a:t>
            </a:r>
            <a:endParaRPr lang="zh-TW"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zh-TW" dirty="0"/>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1002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653874"/>
            <a:ext cx="8229600" cy="451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5/25/2017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5/25/2017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a:t>Click to edit Master title style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5/25/2017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80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5/25/2017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5/25/2017</a:t>
            </a:fld>
            <a:endParaRPr lang="en-US" dirty="0">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en-US" sz="4800" b="0" dirty="0" err="1" smtClean="0">
                <a:latin typeface="PMingLiU"/>
                <a:cs typeface="PMingLiU"/>
              </a:rPr>
              <a:t>国际狮子会的故事</a:t>
            </a:r>
            <a:endParaRPr lang="zh-TW" sz="4800" b="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latin typeface="PMingLiU"/>
                <a:cs typeface="PMingLiU"/>
              </a:rPr>
              <a:t>庆祝百年庆</a:t>
            </a:r>
            <a:r>
              <a:rPr dirty="0" smtClean="0">
                <a:latin typeface="PMingLiU"/>
                <a:cs typeface="PMingLiU"/>
              </a:rPr>
              <a:t>!</a:t>
            </a:r>
            <a:endParaRPr dirty="0">
              <a:latin typeface="PMingLiU"/>
              <a:cs typeface="PMingLiU"/>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zh-TW"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latin typeface="PMingLiU"/>
                <a:cs typeface="PMingLiU"/>
              </a:rPr>
              <a:t>与</a:t>
            </a:r>
            <a:r>
              <a:rPr lang="zh-CN" altLang="en-US" b="1" dirty="0" smtClean="0">
                <a:solidFill>
                  <a:schemeClr val="tx2">
                    <a:lumMod val="75000"/>
                  </a:schemeClr>
                </a:solidFill>
                <a:latin typeface="PMingLiU"/>
                <a:cs typeface="PMingLiU"/>
              </a:rPr>
              <a:t>社</a:t>
            </a:r>
            <a:r>
              <a:rPr lang="en-US" b="1" dirty="0" err="1" smtClean="0">
                <a:solidFill>
                  <a:schemeClr val="tx2">
                    <a:lumMod val="75000"/>
                  </a:schemeClr>
                </a:solidFill>
                <a:latin typeface="PMingLiU"/>
                <a:cs typeface="PMingLiU"/>
              </a:rPr>
              <a:t>区连</a:t>
            </a:r>
            <a:r>
              <a:rPr lang="zh-CN" altLang="en-US" b="1" dirty="0" smtClean="0">
                <a:solidFill>
                  <a:schemeClr val="tx2">
                    <a:lumMod val="75000"/>
                  </a:schemeClr>
                </a:solidFill>
                <a:latin typeface="PMingLiU"/>
                <a:cs typeface="PMingLiU"/>
              </a:rPr>
              <a:t>接</a:t>
            </a:r>
            <a:endParaRPr lang="zh-TW" b="1" dirty="0">
              <a:solidFill>
                <a:schemeClr val="tx2">
                  <a:lumMod val="75000"/>
                </a:schemeClr>
              </a:solidFill>
            </a:endParaRPr>
          </a:p>
        </p:txBody>
      </p:sp>
      <p:sp>
        <p:nvSpPr>
          <p:cNvPr id="6" name="Content Placeholder 1"/>
          <p:cNvSpPr txBox="1">
            <a:spLocks/>
          </p:cNvSpPr>
          <p:nvPr/>
        </p:nvSpPr>
        <p:spPr>
          <a:xfrm>
            <a:off x="3203863"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err="1" smtClean="0">
                <a:solidFill>
                  <a:schemeClr val="tx2">
                    <a:lumMod val="75000"/>
                  </a:schemeClr>
                </a:solidFill>
                <a:latin typeface="PMingLiU"/>
                <a:cs typeface="PMingLiU"/>
              </a:rPr>
              <a:t>邀请产生影响</a:t>
            </a:r>
            <a:endParaRPr lang="zh-TW" b="1" dirty="0">
              <a:solidFill>
                <a:schemeClr val="tx2">
                  <a:lumMod val="75000"/>
                </a:schemeClr>
              </a:solidFill>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zh-CN" altLang="en-US" b="1" dirty="0" smtClean="0">
                <a:solidFill>
                  <a:schemeClr val="tx2">
                    <a:lumMod val="75000"/>
                  </a:schemeClr>
                </a:solidFill>
                <a:latin typeface="PMingLiU"/>
                <a:cs typeface="PMingLiU"/>
              </a:rPr>
              <a:t>通</a:t>
            </a:r>
            <a:r>
              <a:rPr lang="en-US" b="1" dirty="0" err="1" smtClean="0">
                <a:solidFill>
                  <a:schemeClr val="tx2">
                    <a:lumMod val="75000"/>
                  </a:schemeClr>
                </a:solidFill>
                <a:latin typeface="PMingLiU"/>
                <a:cs typeface="PMingLiU"/>
              </a:rPr>
              <a:t>过服务领导</a:t>
            </a:r>
            <a:endParaRPr lang="zh-TW" b="1" dirty="0">
              <a:solidFill>
                <a:schemeClr val="tx2">
                  <a:lumMod val="75000"/>
                </a:schemeClr>
              </a:solidFill>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62126"/>
            <a:ext cx="7772400" cy="1781474"/>
          </a:xfrm>
        </p:spPr>
        <p:txBody>
          <a:bodyPr>
            <a:normAutofit/>
          </a:bodyPr>
          <a:lstStyle/>
          <a:p>
            <a:r>
              <a:rPr lang="en-US" sz="4000" b="0" dirty="0" err="1" smtClean="0">
                <a:latin typeface="PMingLiU"/>
                <a:cs typeface="PMingLiU"/>
              </a:rPr>
              <a:t>国际狮子会的故事</a:t>
            </a:r>
            <a:endParaRPr lang="zh-TW" sz="40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422004"/>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54798"/>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a:bodyPr>
          <a:lstStyle/>
          <a:p>
            <a:pPr marL="0" indent="0" algn="ctr">
              <a:buNone/>
            </a:pPr>
            <a:r>
              <a:rPr lang="en-US" sz="2400" dirty="0" err="1" smtClean="0">
                <a:latin typeface="PMingLiU"/>
                <a:cs typeface="PMingLiU"/>
              </a:rPr>
              <a:t>茂文钟士，创始人</a:t>
            </a:r>
            <a:endParaRPr lang="zh-TW"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zh-TW"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dirty="0" err="1" smtClean="0">
                <a:solidFill>
                  <a:schemeClr val="bg1"/>
                </a:solidFill>
                <a:latin typeface="PMingLiU"/>
                <a:cs typeface="PMingLiU"/>
              </a:rPr>
              <a:t>狮子会的创立</a:t>
            </a:r>
            <a:endParaRPr lang="zh-TW" dirty="0"/>
          </a:p>
        </p:txBody>
      </p:sp>
      <p:sp>
        <p:nvSpPr>
          <p:cNvPr id="7" name="TextBox 6"/>
          <p:cNvSpPr txBox="1"/>
          <p:nvPr/>
        </p:nvSpPr>
        <p:spPr>
          <a:xfrm>
            <a:off x="381000" y="1776759"/>
            <a:ext cx="4343400" cy="3416320"/>
          </a:xfrm>
          <a:prstGeom prst="rect">
            <a:avLst/>
          </a:prstGeom>
          <a:noFill/>
        </p:spPr>
        <p:txBody>
          <a:bodyPr wrap="square" rtlCol="0">
            <a:spAutoFit/>
          </a:bodyPr>
          <a:lstStyle/>
          <a:p>
            <a:pPr algn="ctr"/>
            <a:r>
              <a:rPr lang="en-US" sz="5400" dirty="0" smtClean="0">
                <a:latin typeface="PMingLiU"/>
                <a:cs typeface="PMingLiU"/>
              </a:rPr>
              <a:t>“</a:t>
            </a:r>
            <a:r>
              <a:rPr lang="en-US" sz="5400" dirty="0" err="1" smtClean="0">
                <a:latin typeface="PMingLiU"/>
                <a:cs typeface="PMingLiU"/>
              </a:rPr>
              <a:t>直到您开始为别人付出，您才可能成就大事</a:t>
            </a:r>
            <a:r>
              <a:rPr lang="en-US" sz="5400" dirty="0" smtClean="0">
                <a:latin typeface="PMingLiU"/>
                <a:cs typeface="PMingLiU"/>
              </a:rPr>
              <a:t>”</a:t>
            </a:r>
            <a:r>
              <a:rPr lang="en-US" sz="5400" dirty="0">
                <a:latin typeface="PMingLiU"/>
                <a:cs typeface="PMingLiU"/>
              </a:rPr>
              <a:t> </a:t>
            </a:r>
          </a:p>
        </p:txBody>
      </p:sp>
      <p:pic>
        <p:nvPicPr>
          <p:cNvPr id="9" name="Content Placeholder 4" descr="茂文鐘士為國際獅子會的創始人及秘書長。"/>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latin typeface="PMingLiU"/>
                <a:cs typeface="PMingLiU"/>
              </a:rPr>
              <a:t>狮子会的第一</a:t>
            </a:r>
            <a:endParaRPr lang="zh-TW" dirty="0"/>
          </a:p>
        </p:txBody>
      </p:sp>
      <p:sp>
        <p:nvSpPr>
          <p:cNvPr id="3" name="Content Placeholder 2"/>
          <p:cNvSpPr>
            <a:spLocks noGrp="1"/>
          </p:cNvSpPr>
          <p:nvPr>
            <p:ph idx="1"/>
          </p:nvPr>
        </p:nvSpPr>
        <p:spPr>
          <a:xfrm>
            <a:off x="381000" y="5100472"/>
            <a:ext cx="2741915" cy="1300227"/>
          </a:xfrm>
        </p:spPr>
        <p:txBody>
          <a:bodyPr>
            <a:noAutofit/>
          </a:bodyPr>
          <a:lstStyle/>
          <a:p>
            <a:pPr marL="0" indent="0" algn="ctr" defTabSz="914400">
              <a:spcBef>
                <a:spcPts val="0"/>
              </a:spcBef>
              <a:buNone/>
            </a:pPr>
            <a:r>
              <a:rPr lang="en-US" sz="2400" dirty="0" err="1" smtClean="0">
                <a:solidFill>
                  <a:prstClr val="black"/>
                </a:solidFill>
                <a:latin typeface="PMingLiU"/>
                <a:cs typeface="PMingLiU"/>
              </a:rPr>
              <a:t>第一次年会</a:t>
            </a:r>
            <a:r>
              <a:rPr lang="en-US" sz="2400" dirty="0" smtClean="0">
                <a:solidFill>
                  <a:prstClr val="black"/>
                </a:solidFill>
                <a:latin typeface="PMingLiU"/>
                <a:cs typeface="PMingLiU"/>
              </a:rPr>
              <a:t>: </a:t>
            </a:r>
            <a:r>
              <a:rPr dirty="0"/>
              <a:t/>
            </a:r>
            <a:br>
              <a:rPr dirty="0"/>
            </a:br>
            <a:r>
              <a:rPr lang="en-US" sz="2400" dirty="0">
                <a:solidFill>
                  <a:prstClr val="black"/>
                </a:solidFill>
                <a:latin typeface="PMingLiU"/>
                <a:cs typeface="PMingLiU"/>
              </a:rPr>
              <a:t>1917年10月8-10日</a:t>
            </a:r>
          </a:p>
          <a:p>
            <a:pPr marL="0" lvl="0" indent="0" algn="ctr" defTabSz="914400">
              <a:spcBef>
                <a:spcPts val="0"/>
              </a:spcBef>
              <a:buNone/>
            </a:pPr>
            <a:r>
              <a:rPr lang="en-US" sz="2400" dirty="0" err="1" smtClean="0">
                <a:solidFill>
                  <a:prstClr val="black"/>
                </a:solidFill>
                <a:latin typeface="PMingLiU"/>
                <a:cs typeface="PMingLiU"/>
              </a:rPr>
              <a:t>美国得克萨斯州，达拉斯</a:t>
            </a:r>
            <a:r>
              <a:rPr lang="en-US" sz="2400" dirty="0" smtClean="0">
                <a:solidFill>
                  <a:prstClr val="black"/>
                </a:solidFill>
                <a:latin typeface="PMingLiU"/>
                <a:cs typeface="PMingLiU"/>
              </a:rPr>
              <a:t> </a:t>
            </a:r>
            <a:endParaRPr lang="zh-TW" sz="2400" dirty="0">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zh-TW"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en-US" sz="2400" dirty="0" smtClean="0">
                  <a:latin typeface="PMingLiU"/>
                  <a:cs typeface="PMingLiU"/>
                </a:rPr>
                <a:t>第一次会议1917 年 6 月 7 日</a:t>
              </a:r>
            </a:p>
            <a:p>
              <a:pPr algn="ctr"/>
              <a:r>
                <a:rPr lang="en-US" sz="2400" dirty="0" err="1" smtClean="0">
                  <a:latin typeface="PMingLiU"/>
                  <a:cs typeface="PMingLiU"/>
                </a:rPr>
                <a:t>美国伊利诺伊州，</a:t>
              </a:r>
              <a:r>
                <a:rPr lang="en-US" sz="2400" dirty="0" err="1">
                  <a:latin typeface="PMingLiU"/>
                  <a:cs typeface="PMingLiU"/>
                </a:rPr>
                <a:t>芝加哥</a:t>
              </a:r>
              <a:endParaRPr lang="zh-TW"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9" y="1437180"/>
            <a:ext cx="2514600" cy="3203817"/>
            <a:chOff x="5245289" y="1437180"/>
            <a:chExt cx="2514600" cy="3203817"/>
          </a:xfrm>
        </p:grpSpPr>
        <p:pic>
          <p:nvPicPr>
            <p:cNvPr id="10" name="Content Placeholder 7" descr="W.P 伍德醫師於 1917 年當選國際獅子會第一任總會長。"/>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9" y="3810000"/>
              <a:ext cx="2514600" cy="830997"/>
            </a:xfrm>
            <a:prstGeom prst="rect">
              <a:avLst/>
            </a:prstGeom>
            <a:noFill/>
          </p:spPr>
          <p:txBody>
            <a:bodyPr wrap="square" rtlCol="0">
              <a:spAutoFit/>
            </a:bodyPr>
            <a:lstStyle/>
            <a:p>
              <a:pPr algn="ctr"/>
              <a:r>
                <a:rPr lang="en-US" sz="2400" dirty="0" err="1" smtClean="0">
                  <a:latin typeface="PMingLiU"/>
                  <a:cs typeface="PMingLiU"/>
                </a:rPr>
                <a:t>第一位总会长</a:t>
              </a:r>
              <a:r>
                <a:rPr lang="en-US" sz="2400" dirty="0" smtClean="0">
                  <a:latin typeface="PMingLiU"/>
                  <a:cs typeface="PMingLiU"/>
                </a:rPr>
                <a:t>: </a:t>
              </a:r>
              <a:r>
                <a:rPr dirty="0"/>
                <a:t/>
              </a:r>
              <a:br>
                <a:rPr dirty="0"/>
              </a:br>
              <a:r>
                <a:rPr lang="en-US" sz="2400" dirty="0" err="1" smtClean="0">
                  <a:latin typeface="PMingLiU"/>
                  <a:cs typeface="PMingLiU"/>
                </a:rPr>
                <a:t>威廉</a:t>
              </a:r>
              <a:r>
                <a:rPr lang="en-US" sz="2400" dirty="0" smtClean="0">
                  <a:latin typeface="PMingLiU"/>
                  <a:cs typeface="PMingLiU"/>
                </a:rPr>
                <a:t> · </a:t>
              </a:r>
              <a:r>
                <a:rPr lang="en-US" sz="2400" dirty="0" err="1" smtClean="0">
                  <a:latin typeface="PMingLiU"/>
                  <a:cs typeface="PMingLiU"/>
                </a:rPr>
                <a:t>伍德医师</a:t>
              </a:r>
              <a:r>
                <a:rPr lang="en-US" sz="2400" dirty="0" smtClean="0">
                  <a:latin typeface="PMingLiU"/>
                  <a:cs typeface="PMingLiU"/>
                </a:rPr>
                <a:t> </a:t>
              </a:r>
              <a:endParaRPr lang="zh-TW" sz="2400" dirty="0"/>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dirty="0" err="1" smtClean="0">
                <a:latin typeface="PMingLiU"/>
                <a:cs typeface="PMingLiU"/>
              </a:rPr>
              <a:t>国际性扩张</a:t>
            </a:r>
            <a:endParaRPr lang="zh-TW"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12711" y="1676401"/>
            <a:ext cx="6831289" cy="4431340"/>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zh-TW" dirty="0">
              <a:solidFill>
                <a:prstClr val="black">
                  <a:lumMod val="50000"/>
                  <a:lumOff val="50000"/>
                </a:prstClr>
              </a:solidFill>
            </a:endParaRPr>
          </a:p>
        </p:txBody>
      </p:sp>
      <p:sp>
        <p:nvSpPr>
          <p:cNvPr id="8" name="Content Placeholder 2"/>
          <p:cNvSpPr txBox="1">
            <a:spLocks/>
          </p:cNvSpPr>
          <p:nvPr/>
        </p:nvSpPr>
        <p:spPr>
          <a:xfrm>
            <a:off x="76200" y="1676400"/>
            <a:ext cx="23622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a:latin typeface="PMingLiU"/>
                <a:cs typeface="PMingLiU"/>
              </a:rPr>
              <a:t>1920 年：加拿大</a:t>
            </a:r>
          </a:p>
          <a:p>
            <a:pPr marL="0" indent="0">
              <a:spcBef>
                <a:spcPts val="1200"/>
              </a:spcBef>
              <a:spcAft>
                <a:spcPts val="1200"/>
              </a:spcAft>
              <a:buFont typeface="Arial"/>
              <a:buNone/>
            </a:pPr>
            <a:r>
              <a:rPr lang="en-US" sz="2400" dirty="0">
                <a:latin typeface="PMingLiU"/>
                <a:cs typeface="PMingLiU"/>
              </a:rPr>
              <a:t>1927 年：墨西哥</a:t>
            </a:r>
          </a:p>
          <a:p>
            <a:pPr marL="0" indent="0">
              <a:spcBef>
                <a:spcPts val="1200"/>
              </a:spcBef>
              <a:spcAft>
                <a:spcPts val="1200"/>
              </a:spcAft>
              <a:buNone/>
            </a:pPr>
            <a:r>
              <a:rPr lang="en-US" sz="2400" dirty="0">
                <a:latin typeface="PMingLiU"/>
                <a:cs typeface="PMingLiU"/>
              </a:rPr>
              <a:t>1947 </a:t>
            </a:r>
            <a:r>
              <a:rPr lang="en-US" sz="2400" dirty="0" err="1">
                <a:latin typeface="PMingLiU"/>
                <a:cs typeface="PMingLiU"/>
              </a:rPr>
              <a:t>年：澳</a:t>
            </a:r>
            <a:r>
              <a:rPr lang="zh-TW" altLang="en-US" sz="2400" dirty="0">
                <a:latin typeface="PMingLiU"/>
                <a:cs typeface="PMingLiU"/>
              </a:rPr>
              <a:t>洲</a:t>
            </a:r>
            <a:endParaRPr lang="en-US" sz="2400" dirty="0">
              <a:latin typeface="PMingLiU"/>
              <a:cs typeface="PMingLiU"/>
            </a:endParaRPr>
          </a:p>
          <a:p>
            <a:pPr marL="0" indent="0">
              <a:spcBef>
                <a:spcPts val="1200"/>
              </a:spcBef>
              <a:spcAft>
                <a:spcPts val="1200"/>
              </a:spcAft>
              <a:buFont typeface="Arial"/>
              <a:buNone/>
            </a:pPr>
            <a:r>
              <a:rPr lang="en-US" sz="2400" dirty="0">
                <a:latin typeface="PMingLiU"/>
                <a:cs typeface="PMingLiU"/>
              </a:rPr>
              <a:t>1948 年：瑞典</a:t>
            </a:r>
          </a:p>
          <a:p>
            <a:pPr marL="0" indent="0">
              <a:spcBef>
                <a:spcPts val="1200"/>
              </a:spcBef>
              <a:spcAft>
                <a:spcPts val="1200"/>
              </a:spcAft>
              <a:buFont typeface="Arial"/>
              <a:buNone/>
            </a:pPr>
            <a:r>
              <a:rPr lang="en-US" sz="2400" dirty="0" smtClean="0">
                <a:latin typeface="PMingLiU"/>
                <a:cs typeface="PMingLiU"/>
              </a:rPr>
              <a:t>1949 </a:t>
            </a:r>
            <a:r>
              <a:rPr lang="en-US" sz="2400" dirty="0" err="1" smtClean="0">
                <a:latin typeface="PMingLiU"/>
                <a:cs typeface="PMingLiU"/>
              </a:rPr>
              <a:t>年：菲律宾</a:t>
            </a:r>
            <a:endParaRPr lang="en-US" sz="2400" dirty="0" smtClean="0">
              <a:latin typeface="PMingLiU"/>
              <a:cs typeface="PMingLiU"/>
            </a:endParaRPr>
          </a:p>
          <a:p>
            <a:pPr marL="0" indent="0">
              <a:spcBef>
                <a:spcPts val="1200"/>
              </a:spcBef>
              <a:spcAft>
                <a:spcPts val="1200"/>
              </a:spcAft>
              <a:buFont typeface="Arial"/>
              <a:buNone/>
            </a:pPr>
            <a:r>
              <a:rPr lang="en-US" sz="2400" dirty="0" smtClean="0">
                <a:latin typeface="PMingLiU"/>
                <a:cs typeface="PMingLiU"/>
              </a:rPr>
              <a:t>1953 </a:t>
            </a:r>
            <a:r>
              <a:rPr lang="en-US" sz="2400" dirty="0">
                <a:latin typeface="PMingLiU"/>
                <a:cs typeface="PMingLiU"/>
              </a:rPr>
              <a:t>年：摩洛哥</a:t>
            </a:r>
          </a:p>
          <a:p>
            <a:pPr marL="0" indent="0">
              <a:spcBef>
                <a:spcPts val="1200"/>
              </a:spcBef>
              <a:spcAft>
                <a:spcPts val="1200"/>
              </a:spcAft>
              <a:buFont typeface="Arial"/>
              <a:buNone/>
            </a:pPr>
            <a:r>
              <a:rPr lang="en-US" sz="2400" dirty="0" smtClean="0">
                <a:latin typeface="PMingLiU"/>
                <a:cs typeface="PMingLiU"/>
              </a:rPr>
              <a:t>1957 </a:t>
            </a:r>
            <a:r>
              <a:rPr lang="en-US" sz="2400" dirty="0" err="1" smtClean="0">
                <a:latin typeface="PMingLiU"/>
                <a:cs typeface="PMingLiU"/>
              </a:rPr>
              <a:t>年：南极洲</a:t>
            </a:r>
            <a:endParaRPr lang="en-US" sz="2400" dirty="0">
              <a:latin typeface="PMingLiU"/>
              <a:cs typeface="PMingLiU"/>
            </a:endParaRP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latin typeface="PMingLiU"/>
                <a:cs typeface="PMingLiU"/>
              </a:rPr>
              <a:t>狮友成为"盲人的骑士</a:t>
            </a:r>
            <a:r>
              <a:rPr lang="en-US" dirty="0" smtClean="0">
                <a:solidFill>
                  <a:schemeClr val="bg1"/>
                </a:solidFill>
                <a:latin typeface="PMingLiU"/>
                <a:cs typeface="PMingLiU"/>
              </a:rPr>
              <a:t>"。</a:t>
            </a:r>
            <a:endParaRPr lang="zh-TW" dirty="0"/>
          </a:p>
        </p:txBody>
      </p:sp>
      <p:sp>
        <p:nvSpPr>
          <p:cNvPr id="3" name="Content Placeholder 2"/>
          <p:cNvSpPr>
            <a:spLocks noGrp="1"/>
          </p:cNvSpPr>
          <p:nvPr>
            <p:ph idx="1"/>
          </p:nvPr>
        </p:nvSpPr>
        <p:spPr>
          <a:xfrm>
            <a:off x="304800" y="4724400"/>
            <a:ext cx="8546224" cy="1752600"/>
          </a:xfrm>
        </p:spPr>
        <p:txBody>
          <a:bodyPr>
            <a:noAutofit/>
          </a:bodyPr>
          <a:lstStyle/>
          <a:p>
            <a:pPr marL="0" indent="0">
              <a:spcBef>
                <a:spcPts val="600"/>
              </a:spcBef>
              <a:spcAft>
                <a:spcPts val="1200"/>
              </a:spcAft>
              <a:buNone/>
            </a:pPr>
            <a:r>
              <a:rPr lang="en-US" sz="2400" dirty="0" smtClean="0">
                <a:latin typeface="PMingLiU"/>
                <a:cs typeface="PMingLiU"/>
              </a:rPr>
              <a:t>1925 年：1925年海伦凯勒挑战狮友成为 “</a:t>
            </a:r>
            <a:r>
              <a:rPr lang="en-US" sz="2400" dirty="0" err="1" smtClean="0">
                <a:latin typeface="PMingLiU"/>
                <a:cs typeface="PMingLiU"/>
              </a:rPr>
              <a:t>盲人的骑士</a:t>
            </a:r>
            <a:r>
              <a:rPr lang="en-US" sz="2400" dirty="0" smtClean="0">
                <a:latin typeface="PMingLiU"/>
                <a:cs typeface="PMingLiU"/>
              </a:rPr>
              <a:t> 。”</a:t>
            </a:r>
            <a:endParaRPr lang="en-US" sz="2400" dirty="0">
              <a:latin typeface="PMingLiU"/>
              <a:cs typeface="PMingLiU"/>
            </a:endParaRPr>
          </a:p>
          <a:p>
            <a:pPr marL="0" indent="0">
              <a:spcBef>
                <a:spcPts val="600"/>
              </a:spcBef>
              <a:spcAft>
                <a:spcPts val="1200"/>
              </a:spcAft>
              <a:buNone/>
            </a:pPr>
            <a:r>
              <a:rPr lang="en-US" sz="2400" dirty="0" smtClean="0">
                <a:latin typeface="PMingLiU"/>
                <a:cs typeface="PMingLiU"/>
              </a:rPr>
              <a:t>1930 </a:t>
            </a:r>
            <a:r>
              <a:rPr lang="en-US" sz="2400" dirty="0" err="1" smtClean="0">
                <a:latin typeface="PMingLiU"/>
                <a:cs typeface="PMingLiU"/>
              </a:rPr>
              <a:t>年：乔治</a:t>
            </a:r>
            <a:r>
              <a:rPr lang="en-US" sz="2400" dirty="0" smtClean="0">
                <a:latin typeface="PMingLiU"/>
                <a:cs typeface="PMingLiU"/>
              </a:rPr>
              <a:t> · </a:t>
            </a:r>
            <a:r>
              <a:rPr lang="en-US" sz="2400" dirty="0" err="1" smtClean="0">
                <a:latin typeface="PMingLiU"/>
                <a:cs typeface="PMingLiU"/>
              </a:rPr>
              <a:t>伯翰</a:t>
            </a:r>
            <a:r>
              <a:rPr lang="en-US" sz="2400" dirty="0" smtClean="0">
                <a:latin typeface="PMingLiU"/>
                <a:cs typeface="PMingLiU"/>
              </a:rPr>
              <a:t> </a:t>
            </a:r>
            <a:r>
              <a:rPr lang="en-US" sz="2400" dirty="0" err="1" smtClean="0">
                <a:latin typeface="PMingLiU"/>
                <a:cs typeface="PMingLiU"/>
              </a:rPr>
              <a:t>狮友在一根白色手杖画上一圈红色带</a:t>
            </a:r>
            <a:r>
              <a:rPr lang="en-US" sz="2400" dirty="0" smtClean="0">
                <a:latin typeface="PMingLiU"/>
                <a:cs typeface="PMingLiU"/>
              </a:rPr>
              <a:t> </a:t>
            </a:r>
            <a:endParaRPr lang="zh-TW" sz="2400" dirty="0"/>
          </a:p>
          <a:p>
            <a:pPr marL="0" indent="0">
              <a:spcBef>
                <a:spcPts val="600"/>
              </a:spcBef>
              <a:spcAft>
                <a:spcPts val="1200"/>
              </a:spcAft>
              <a:buNone/>
            </a:pPr>
            <a:r>
              <a:rPr lang="en-US" sz="2400" dirty="0" smtClean="0">
                <a:latin typeface="PMingLiU"/>
                <a:cs typeface="PMingLiU"/>
              </a:rPr>
              <a:t>1939 </a:t>
            </a:r>
            <a:r>
              <a:rPr lang="en-US" sz="2400" dirty="0" err="1" smtClean="0">
                <a:latin typeface="PMingLiU"/>
                <a:cs typeface="PMingLiU"/>
              </a:rPr>
              <a:t>年：底特律上城狮子会开始一导盲犬学校</a:t>
            </a:r>
            <a:endParaRPr lang="zh-TW" sz="2400" dirty="0"/>
          </a:p>
          <a:p>
            <a:pPr marL="0" indent="0">
              <a:spcBef>
                <a:spcPts val="600"/>
              </a:spcBef>
              <a:spcAft>
                <a:spcPts val="600"/>
              </a:spcAft>
              <a:buNone/>
            </a:pPr>
            <a:endParaRPr lang="zh-TW"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zh-TW" dirty="0">
              <a:solidFill>
                <a:prstClr val="black">
                  <a:lumMod val="50000"/>
                  <a:lumOff val="50000"/>
                </a:prstClr>
              </a:solidFill>
            </a:endParaRPr>
          </a:p>
        </p:txBody>
      </p:sp>
      <p:pic>
        <p:nvPicPr>
          <p:cNvPr id="5" name="Picture 4" descr="海倫凱勒邀請獅友成為「對抗黑暗的盲人的騎士」。"/>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latin typeface="PMingLiU"/>
                <a:cs typeface="PMingLiU"/>
              </a:rPr>
              <a:t>更值得注意的贡献</a:t>
            </a:r>
            <a:endParaRPr lang="zh-TW" dirty="0"/>
          </a:p>
        </p:txBody>
      </p:sp>
      <p:sp>
        <p:nvSpPr>
          <p:cNvPr id="3" name="Content Placeholder 2"/>
          <p:cNvSpPr>
            <a:spLocks noGrp="1"/>
          </p:cNvSpPr>
          <p:nvPr>
            <p:ph idx="1"/>
          </p:nvPr>
        </p:nvSpPr>
        <p:spPr>
          <a:xfrm>
            <a:off x="228600" y="1828800"/>
            <a:ext cx="4343400" cy="1144270"/>
          </a:xfrm>
        </p:spPr>
        <p:txBody>
          <a:bodyPr>
            <a:noAutofit/>
          </a:bodyPr>
          <a:lstStyle/>
          <a:p>
            <a:pPr marL="0" indent="0">
              <a:spcBef>
                <a:spcPts val="600"/>
              </a:spcBef>
              <a:spcAft>
                <a:spcPts val="600"/>
              </a:spcAft>
              <a:buNone/>
            </a:pPr>
            <a:r>
              <a:rPr lang="en-US" sz="2400" dirty="0" smtClean="0">
                <a:latin typeface="PMingLiU"/>
                <a:cs typeface="PMingLiU"/>
              </a:rPr>
              <a:t>1926 </a:t>
            </a:r>
            <a:r>
              <a:rPr lang="en-US" sz="2400" dirty="0" err="1" smtClean="0">
                <a:latin typeface="PMingLiU"/>
                <a:cs typeface="PMingLiU"/>
              </a:rPr>
              <a:t>年：海军上将理查德</a:t>
            </a:r>
            <a:r>
              <a:rPr lang="en-US" sz="2400" dirty="0" smtClean="0">
                <a:latin typeface="PMingLiU"/>
                <a:cs typeface="PMingLiU"/>
              </a:rPr>
              <a:t> E.  </a:t>
            </a:r>
            <a:r>
              <a:rPr lang="en-US" sz="2400" dirty="0" err="1" smtClean="0">
                <a:latin typeface="PMingLiU"/>
                <a:cs typeface="PMingLiU"/>
              </a:rPr>
              <a:t>伯德，狮友</a:t>
            </a:r>
            <a:r>
              <a:rPr lang="zh-TW" altLang="en-US" sz="2400" dirty="0" smtClean="0">
                <a:latin typeface="PMingLiU"/>
                <a:cs typeface="PMingLiU"/>
              </a:rPr>
              <a:t>、</a:t>
            </a:r>
            <a:r>
              <a:rPr lang="en-US" sz="2400" dirty="0" err="1" smtClean="0">
                <a:latin typeface="PMingLiU"/>
                <a:cs typeface="PMingLiU"/>
              </a:rPr>
              <a:t>探险家</a:t>
            </a:r>
            <a:r>
              <a:rPr lang="zh-TW" altLang="en-US" sz="2400" dirty="0" smtClean="0">
                <a:latin typeface="PMingLiU"/>
                <a:cs typeface="PMingLiU"/>
              </a:rPr>
              <a:t>、</a:t>
            </a:r>
            <a:r>
              <a:rPr lang="en-US" sz="2400" dirty="0" err="1" smtClean="0">
                <a:latin typeface="PMingLiU"/>
                <a:cs typeface="PMingLiU"/>
              </a:rPr>
              <a:t>宣传家</a:t>
            </a:r>
            <a:endParaRPr lang="zh-TW" sz="24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zh-TW"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4958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dirty="0" smtClean="0">
                <a:latin typeface="PMingLiU"/>
                <a:cs typeface="PMingLiU"/>
              </a:rPr>
              <a:t>1977 </a:t>
            </a:r>
            <a:r>
              <a:rPr lang="en-US" sz="2400" dirty="0" err="1" smtClean="0">
                <a:latin typeface="PMingLiU"/>
                <a:cs typeface="PMingLiU"/>
              </a:rPr>
              <a:t>年：吉米</a:t>
            </a:r>
            <a:r>
              <a:rPr lang="en-US" sz="2400" dirty="0" smtClean="0">
                <a:latin typeface="PMingLiU"/>
                <a:cs typeface="PMingLiU"/>
              </a:rPr>
              <a:t> · </a:t>
            </a:r>
            <a:r>
              <a:rPr lang="en-US" sz="2400" dirty="0" err="1" smtClean="0">
                <a:latin typeface="PMingLiU"/>
                <a:cs typeface="PMingLiU"/>
              </a:rPr>
              <a:t>卡特狮友</a:t>
            </a:r>
            <a:r>
              <a:rPr lang="en-US" sz="2400" dirty="0" smtClean="0">
                <a:latin typeface="PMingLiU"/>
                <a:cs typeface="PMingLiU"/>
              </a:rPr>
              <a:t> （左）
</a:t>
            </a:r>
            <a:r>
              <a:rPr lang="en-US" sz="2400" dirty="0" err="1" smtClean="0">
                <a:latin typeface="PMingLiU"/>
                <a:cs typeface="PMingLiU"/>
              </a:rPr>
              <a:t>成为美国总统</a:t>
            </a:r>
            <a:endParaRPr lang="en-US" sz="2400" dirty="0">
              <a:latin typeface="PMingLiU"/>
              <a:cs typeface="PMingLiU"/>
            </a:endParaRPr>
          </a:p>
          <a:p>
            <a:pPr marL="0" indent="0">
              <a:spcBef>
                <a:spcPts val="0"/>
              </a:spcBef>
              <a:buFont typeface="Arial"/>
              <a:buNone/>
            </a:pPr>
            <a:endParaRPr lang="en-US" sz="2400" dirty="0">
              <a:latin typeface="PMingLiU"/>
              <a:cs typeface="PMingLiU"/>
            </a:endParaRPr>
          </a:p>
          <a:p>
            <a:pPr marL="0" indent="0">
              <a:spcBef>
                <a:spcPts val="600"/>
              </a:spcBef>
              <a:spcAft>
                <a:spcPts val="600"/>
              </a:spcAft>
              <a:buNone/>
            </a:pPr>
            <a:r>
              <a:rPr lang="en-US" sz="2400" dirty="0">
                <a:latin typeface="PMingLiU"/>
                <a:cs typeface="PMingLiU"/>
              </a:rPr>
              <a:t>1999 </a:t>
            </a:r>
            <a:r>
              <a:rPr lang="en-US" sz="2400" dirty="0" err="1" smtClean="0">
                <a:latin typeface="PMingLiU"/>
                <a:cs typeface="PMingLiU"/>
              </a:rPr>
              <a:t>年：狮友与合作伙伴</a:t>
            </a:r>
            <a:r>
              <a:rPr dirty="0"/>
              <a:t/>
            </a:r>
            <a:br>
              <a:rPr dirty="0"/>
            </a:br>
            <a:r>
              <a:rPr lang="en-US" sz="2400" dirty="0" err="1" smtClean="0">
                <a:latin typeface="PMingLiU"/>
                <a:cs typeface="PMingLiU"/>
              </a:rPr>
              <a:t>卡特中心打击可预防性失明</a:t>
            </a:r>
            <a:r>
              <a:rPr lang="en-US" sz="2400" dirty="0" smtClean="0">
                <a:latin typeface="PMingLiU"/>
                <a:cs typeface="PMingLiU"/>
              </a:rPr>
              <a:t>            </a:t>
            </a:r>
            <a:endParaRPr lang="zh-TW" sz="2400" dirty="0"/>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err="1" smtClean="0">
                <a:latin typeface="PMingLiU"/>
                <a:cs typeface="PMingLiU"/>
              </a:rPr>
              <a:t>发展的地标</a:t>
            </a:r>
            <a:endParaRPr lang="zh-TW"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zh-TW"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74466427"/>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latin typeface="PMingLiU"/>
                <a:cs typeface="PMingLiU"/>
              </a:rPr>
              <a:t>一种理解的精神</a:t>
            </a:r>
            <a:endParaRPr lang="zh-TW" dirty="0"/>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en-US" sz="2400" dirty="0" err="1" smtClean="0">
                <a:latin typeface="PMingLiU"/>
                <a:cs typeface="PMingLiU"/>
              </a:rPr>
              <a:t>联合国伙伴关系</a:t>
            </a:r>
            <a:endParaRPr lang="en-US" sz="2400" dirty="0">
              <a:latin typeface="PMingLiU"/>
              <a:cs typeface="PMingLiU"/>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zh-TW"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923555"/>
            <a:chOff x="117970" y="3652505"/>
            <a:chExt cx="3082430" cy="2923555"/>
          </a:xfrm>
        </p:grpSpPr>
        <p:pic>
          <p:nvPicPr>
            <p:cNvPr id="1026" name="Picture 2" descr="北山廣親"/>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9976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err="1" smtClean="0">
                  <a:latin typeface="PMingLiU"/>
                  <a:cs typeface="PMingLiU"/>
                </a:rPr>
                <a:t>分会结盟和青少年</a:t>
              </a:r>
              <a:r>
                <a:rPr lang="en-US" sz="2400" dirty="0" smtClean="0">
                  <a:latin typeface="PMingLiU"/>
                  <a:cs typeface="PMingLiU"/>
                </a:rPr>
                <a:t>  </a:t>
              </a:r>
              <a:r>
                <a:rPr lang="en-US" sz="2400" dirty="0" err="1" smtClean="0">
                  <a:latin typeface="PMingLiU"/>
                  <a:cs typeface="PMingLiU"/>
                </a:rPr>
                <a:t>交换活动</a:t>
              </a:r>
              <a:endParaRPr lang="zh-TW" sz="2400" dirty="0"/>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541858" y="5699760"/>
            <a:ext cx="2221142"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err="1" smtClean="0">
                <a:latin typeface="PMingLiU"/>
                <a:cs typeface="PMingLiU"/>
              </a:rPr>
              <a:t>和平海报及</a:t>
            </a:r>
            <a:r>
              <a:rPr lang="en-US" sz="2400" dirty="0" smtClean="0">
                <a:latin typeface="PMingLiU"/>
                <a:cs typeface="PMingLiU"/>
              </a:rPr>
              <a:t>   </a:t>
            </a:r>
            <a:r>
              <a:rPr lang="en-US" sz="2400" dirty="0" err="1" smtClean="0">
                <a:latin typeface="PMingLiU"/>
                <a:cs typeface="PMingLiU"/>
              </a:rPr>
              <a:t>征文比赛</a:t>
            </a:r>
            <a:endParaRPr lang="zh-TW" sz="2400" dirty="0"/>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latin typeface="PMingLiU"/>
                <a:cs typeface="PMingLiU"/>
              </a:rPr>
              <a:t>今日的狮子会</a:t>
            </a:r>
            <a:endParaRPr dirty="0">
              <a:latin typeface="PMingLiU"/>
              <a:cs typeface="PMingLiU"/>
            </a:endParaRPr>
          </a:p>
        </p:txBody>
      </p:sp>
      <p:sp>
        <p:nvSpPr>
          <p:cNvPr id="3" name="Content Placeholder 2"/>
          <p:cNvSpPr>
            <a:spLocks noGrp="1"/>
          </p:cNvSpPr>
          <p:nvPr>
            <p:ph idx="1"/>
          </p:nvPr>
        </p:nvSpPr>
        <p:spPr/>
        <p:txBody>
          <a:bodyPr>
            <a:noAutofit/>
          </a:bodyPr>
          <a:lstStyle/>
          <a:p>
            <a:pPr marL="0" indent="0">
              <a:spcBef>
                <a:spcPts val="1800"/>
              </a:spcBef>
              <a:spcAft>
                <a:spcPts val="2400"/>
              </a:spcAft>
              <a:buNone/>
            </a:pPr>
            <a:r>
              <a:rPr lang="en-US" sz="3600" dirty="0" smtClean="0">
                <a:latin typeface="PMingLiU"/>
                <a:cs typeface="PMingLiU"/>
              </a:rPr>
              <a:t>140 </a:t>
            </a:r>
            <a:r>
              <a:rPr lang="en-US" sz="3600" dirty="0" err="1" smtClean="0">
                <a:latin typeface="PMingLiU"/>
                <a:cs typeface="PMingLiU"/>
              </a:rPr>
              <a:t>万位狮友</a:t>
            </a:r>
            <a:endParaRPr lang="zh-TW" sz="3600" dirty="0"/>
          </a:p>
          <a:p>
            <a:pPr marL="0" indent="0">
              <a:spcBef>
                <a:spcPts val="1800"/>
              </a:spcBef>
              <a:spcAft>
                <a:spcPts val="2400"/>
              </a:spcAft>
              <a:buNone/>
            </a:pPr>
            <a:r>
              <a:rPr lang="en-US" sz="3600" dirty="0" smtClean="0">
                <a:latin typeface="PMingLiU"/>
                <a:cs typeface="PMingLiU"/>
              </a:rPr>
              <a:t>46,000个分会</a:t>
            </a:r>
            <a:endParaRPr lang="zh-TW" sz="3600" dirty="0"/>
          </a:p>
          <a:p>
            <a:pPr marL="0" indent="0">
              <a:spcBef>
                <a:spcPts val="1800"/>
              </a:spcBef>
              <a:buNone/>
            </a:pPr>
            <a:r>
              <a:rPr lang="en-US" sz="3600" dirty="0" smtClean="0">
                <a:latin typeface="PMingLiU"/>
                <a:cs typeface="PMingLiU"/>
              </a:rPr>
              <a:t>200多个国家与 </a:t>
            </a:r>
            <a:br>
              <a:rPr lang="en-US" sz="3600" dirty="0" smtClean="0">
                <a:latin typeface="PMingLiU"/>
                <a:cs typeface="PMingLiU"/>
              </a:rPr>
            </a:br>
            <a:r>
              <a:rPr lang="en-US" sz="3600" dirty="0" err="1" smtClean="0">
                <a:latin typeface="PMingLiU"/>
                <a:cs typeface="PMingLiU"/>
              </a:rPr>
              <a:t>地理区域</a:t>
            </a:r>
            <a:endParaRPr lang="zh-TW" sz="3600" dirty="0"/>
          </a:p>
          <a:p>
            <a:pPr marL="0" indent="0">
              <a:spcBef>
                <a:spcPts val="1800"/>
              </a:spcBef>
              <a:spcAft>
                <a:spcPts val="2400"/>
              </a:spcAft>
              <a:buNone/>
            </a:pPr>
            <a:r>
              <a:rPr lang="en-US" sz="3600" dirty="0" err="1" smtClean="0">
                <a:latin typeface="PMingLiU"/>
                <a:cs typeface="PMingLiU"/>
              </a:rPr>
              <a:t>因一个想法结合</a:t>
            </a:r>
            <a:endParaRPr lang="zh-TW" sz="3600" dirty="0"/>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zh-TW"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3799</TotalTime>
  <Words>467</Words>
  <Application>Microsoft Office PowerPoint</Application>
  <PresentationFormat>On-screen Show (4:3)</PresentationFormat>
  <Paragraphs>139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PMingLiU</vt:lpstr>
      <vt:lpstr>PMingLiU</vt:lpstr>
      <vt:lpstr>宋体</vt:lpstr>
      <vt:lpstr>Arial</vt:lpstr>
      <vt:lpstr>Calibri</vt:lpstr>
      <vt:lpstr>1_Office Theme</vt:lpstr>
      <vt:lpstr>国际狮子会的故事</vt:lpstr>
      <vt:lpstr>狮子会的创立</vt:lpstr>
      <vt:lpstr>狮子会的第一</vt:lpstr>
      <vt:lpstr>国际性扩张</vt:lpstr>
      <vt:lpstr>狮友成为"盲人的骑士"。</vt:lpstr>
      <vt:lpstr>更值得注意的贡献</vt:lpstr>
      <vt:lpstr>发展的地标</vt:lpstr>
      <vt:lpstr>一种理解的精神</vt:lpstr>
      <vt:lpstr>今日的狮子会</vt:lpstr>
      <vt:lpstr>庆祝百年庆!</vt:lpstr>
      <vt:lpstr>国际狮子会的故事</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Luo, Apollo</cp:lastModifiedBy>
  <cp:revision>441</cp:revision>
  <cp:lastPrinted>2016-01-26T16:51:57Z</cp:lastPrinted>
  <dcterms:created xsi:type="dcterms:W3CDTF">2015-03-05T14:31:36Z</dcterms:created>
  <dcterms:modified xsi:type="dcterms:W3CDTF">2017-05-25T19:32:20Z</dcterms:modified>
</cp:coreProperties>
</file>