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82062" autoAdjust="0"/>
  </p:normalViewPr>
  <p:slideViewPr>
    <p:cSldViewPr>
      <p:cViewPr varScale="1">
        <p:scale>
          <a:sx n="70" d="100"/>
          <a:sy n="70" d="100"/>
        </p:scale>
        <p:origin x="-131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pPr marL="0" indent="0"/>
          <a:r>
            <a:rPr lang="en-US" sz="2800" dirty="0" smtClean="0"/>
            <a:t>Lema elegido “Nosotros servimos” </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Se funda el primer club Leo</a:t>
          </a:r>
          <a:endParaRPr lang="es-ES"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Se establece la fundación de LCI</a:t>
          </a:r>
          <a:endParaRPr lang="es-ES"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smtClean="0"/>
            <a:t>Las mujeres pueden afiliarse</a:t>
          </a:r>
          <a:endParaRPr lang="es-ES"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pPr>
          <a:r>
            <a:rPr lang="en-US" sz="2800" kern="1200" dirty="0" smtClean="0"/>
            <a:t>Lema elegido “Nosotros servimos” </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 funda el primer club Leo</a:t>
          </a:r>
          <a:endParaRPr lang="es-ES"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 establece la fundación de LCI</a:t>
          </a:r>
          <a:endParaRPr lang="es-ES"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Las mujeres pueden afiliarse</a:t>
          </a:r>
          <a:endParaRPr lang="es-ES"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es-E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es-ES"/>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Como parte de nuestra celebración del Centenario, me gustaría compartir la historia de la Asociación Internacional de Clubes de Leones. </a:t>
            </a:r>
            <a:endParaRPr lang="es-ES"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es-ES">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Todos los Leones, al aproximarse el 100 aniversario de los clubes de Leones deben celebrar nuestro Centenario:  </a:t>
            </a:r>
          </a:p>
          <a:p>
            <a:endParaRPr lang="es-ES" baseline="0" dirty="0" smtClean="0"/>
          </a:p>
          <a:p>
            <a:r>
              <a:rPr lang="en-US" b="1" baseline="0" dirty="0" smtClean="0"/>
              <a:t>Dirigiendo a través del servicio: </a:t>
            </a:r>
            <a:r>
              <a:rPr dirty="0" smtClean="0"/>
              <a:t>Ayuda a 100 millones de personas al realizar proyectos de desafío de servicio del </a:t>
            </a:r>
            <a:r>
              <a:rPr dirty="0" err="1" smtClean="0"/>
              <a:t>Centenario</a:t>
            </a:r>
            <a:r>
              <a:rPr dirty="0" smtClean="0"/>
              <a:t> </a:t>
            </a:r>
            <a:r>
              <a:rPr lang="es-ES" dirty="0" smtClean="0"/>
              <a:t>relacionados</a:t>
            </a:r>
            <a:r>
              <a:rPr lang="es-ES" baseline="0" dirty="0" smtClean="0"/>
              <a:t> con </a:t>
            </a:r>
            <a:r>
              <a:rPr dirty="0" smtClean="0"/>
              <a:t>la juventud, la vista, el hambre y el medio ambiente.</a:t>
            </a:r>
          </a:p>
          <a:p>
            <a:pPr marL="0" indent="0">
              <a:buNone/>
            </a:pPr>
            <a:endParaRPr lang="es-ES" baseline="0" dirty="0" smtClean="0"/>
          </a:p>
          <a:p>
            <a:pPr marL="0" indent="0">
              <a:buNone/>
            </a:pPr>
            <a:r>
              <a:rPr lang="en-US" b="1" baseline="0" dirty="0" smtClean="0"/>
              <a:t>Invitando para tener mayor impacto:</a:t>
            </a:r>
            <a:r>
              <a:rPr lang="en-US" b="0" baseline="0" dirty="0" smtClean="0"/>
              <a:t> Un León sirve a un promedio de 50 personas cada año. </a:t>
            </a:r>
            <a:r>
              <a:rPr dirty="0" smtClean="0"/>
              <a:t>El añadir a nuevos socios y clubes quiere decir que más personas que nunca antes recibirán servicios. </a:t>
            </a:r>
          </a:p>
          <a:p>
            <a:pPr marL="0" indent="0">
              <a:buNone/>
            </a:pPr>
            <a:endParaRPr lang="es-ES" baseline="0" dirty="0" smtClean="0"/>
          </a:p>
          <a:p>
            <a:pPr marL="0" indent="0">
              <a:buNone/>
            </a:pPr>
            <a:r>
              <a:rPr lang="en-US" b="1" baseline="0" dirty="0" smtClean="0"/>
              <a:t>Conectarse con la comunidad: </a:t>
            </a:r>
            <a:r>
              <a:rPr lang="en-US" b="0" baseline="0" dirty="0" smtClean="0"/>
              <a:t>Su club puede tener un impacto duradero en la comunidad a través de actividades como la donación del banco de un parque, crear un jardín para la comunidad o construir una clínica como proyecto de legado para la comunidad.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es-ES"/>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Melvin Jones una vez describió el logo de los Leones diciendo </a:t>
            </a:r>
            <a:r>
              <a:rPr lang="en-US" sz="1200" kern="1200" dirty="0" smtClean="0">
                <a:solidFill>
                  <a:schemeClr val="tx1"/>
                </a:solidFill>
                <a:effectLst/>
                <a:latin typeface="+mn-lt"/>
              </a:rPr>
              <a:t>“Representa un león mirando hacia el pasado con orgullo y hacia el futuro con seguridad, mirando en todas las direcciones para brindar servicio ”.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El legado de los clubes de Leones son los millones de personas que se han beneficiado del servicio de los Leones en todo el mundo. </a:t>
            </a:r>
            <a:endParaRPr lang="es-ES" sz="1200" kern="1200" dirty="0" smtClean="0">
              <a:solidFill>
                <a:schemeClr val="tx1"/>
              </a:solidFill>
              <a:effectLst/>
              <a:latin typeface="+mn-lt"/>
              <a:ea typeface="+mn-ea"/>
              <a:cs typeface="+mn-cs"/>
            </a:endParaRPr>
          </a:p>
          <a:p>
            <a:endParaRPr lang="es-ES" dirty="0" smtClean="0"/>
          </a:p>
          <a:p>
            <a:r>
              <a:rPr dirty="0" smtClean="0"/>
              <a:t>{click}</a:t>
            </a:r>
          </a:p>
          <a:p>
            <a:endParaRPr lang="es-ES" dirty="0" smtClean="0"/>
          </a:p>
          <a:p>
            <a:r>
              <a:rPr dirty="0" smtClean="0"/>
              <a:t>Espero que hayan disfrutado de la historia de la Asociación Internacional de Clubes de Leones y que al igual que yo estén deseosos de expandir nuestros servicios en los próximos 100 años de nuestra asociación.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es-ES"/>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En 1917, Melvin Jones era propietario de una agencia de seguros y miembro del Business Circle de Chicago.  </a:t>
            </a:r>
          </a:p>
          <a:p>
            <a:endParaRPr lang="es-ES" baseline="0" dirty="0" smtClean="0"/>
          </a:p>
          <a:p>
            <a:r>
              <a:rPr dirty="0" smtClean="0"/>
              <a:t>Animó a sus compañeros a expandirse más allá de sus propios intereses comerciales y a buscar la mejora de la comunidad, diciendo: “No pueden llegar muy lejos hasta que no empiecen a hacer algo por alguien más”.</a:t>
            </a:r>
          </a:p>
          <a:p>
            <a:endParaRPr lang="es-ES" baseline="0" dirty="0" smtClean="0"/>
          </a:p>
          <a:p>
            <a:r>
              <a:rPr dirty="0" smtClean="0"/>
              <a:t>También se puso en contacto con grupos similares, invitándolos a reunirse y a hablar sobre formar una nueva organización.</a:t>
            </a:r>
            <a:r>
              <a:rPr lang="en-US"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es-ES"/>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Esa reunión organizativa tuvo lugar el 7 de junio de 1917 en Chicago, Illinois, EE.UU.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Debido al éxito de esa reunión, la primera convención de Lions Clubs tuvo lugar en Dallas, Texas en octubre de ese año, donde el Dr. William Woods de Evansville, Indiana fue elegido primer </a:t>
            </a:r>
            <a:r>
              <a:rPr lang="en-US" dirty="0" err="1" smtClean="0"/>
              <a:t>p</a:t>
            </a:r>
            <a:r>
              <a:rPr dirty="0" err="1" smtClean="0"/>
              <a:t>residente</a:t>
            </a:r>
            <a:r>
              <a:rPr dirty="0" smtClean="0"/>
              <a:t>. </a:t>
            </a:r>
          </a:p>
          <a:p>
            <a:endParaRPr lang="es-ES" baseline="0" dirty="0" smtClean="0"/>
          </a:p>
          <a:p>
            <a:r>
              <a:rPr dirty="0" smtClean="0"/>
              <a:t>Melvin Jones fue nombrado secretario tesorero y autorizado a establecer la sede en Chicago. </a:t>
            </a:r>
            <a:endParaRPr lang="es-ES"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es-ES"/>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Nuestra nueva asociación se expandió rápidamente, haciéndose internacional en 1920 al añadir a un club en Windsor, Canadá. </a:t>
            </a:r>
          </a:p>
          <a:p>
            <a:endParaRPr lang="es-ES" baseline="0" dirty="0" smtClean="0"/>
          </a:p>
          <a:p>
            <a:r>
              <a:rPr dirty="0" smtClean="0"/>
              <a:t>En 1927, el club de Nuevo Laredo se formó en México y una serie de clubes en América Latina le siguieron.</a:t>
            </a:r>
          </a:p>
          <a:p>
            <a:endParaRPr lang="es-ES" baseline="0" dirty="0" smtClean="0"/>
          </a:p>
          <a:p>
            <a:r>
              <a:rPr dirty="0" smtClean="0"/>
              <a:t>Al añadir clubes de Leones en Lismore, Australia; Estocolmo, Suecia; y Manila en las Filipinas en los años 40, los Leones ya tenían una presencia internacional. </a:t>
            </a:r>
          </a:p>
          <a:p>
            <a:endParaRPr lang="es-ES" baseline="0" dirty="0" smtClean="0"/>
          </a:p>
          <a:p>
            <a:r>
              <a:rPr dirty="0" smtClean="0"/>
              <a:t>En 1950 </a:t>
            </a:r>
            <a:r>
              <a:rPr dirty="0" err="1" smtClean="0"/>
              <a:t>había</a:t>
            </a:r>
            <a:r>
              <a:rPr dirty="0" smtClean="0"/>
              <a:t> más de 400.000 Leones en 31 países y pronto incluiríamos a todos los continentes al fundar un club en Casablanca, Marruecos en 1953 y uno fundado por científicos investigadores en Antártica en 1957.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es-ES"/>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En 1925, Helen Keller habló en la convención de los Leones y los desafió a que se convirtieran en  “paladines de los ciegos”. Los Leones aceptaron el desafío con entusiasmo, expandiendo sus servicios a las personas con discapacidades de la vista. </a:t>
            </a:r>
            <a:endParaRPr lang="es-ES" baseline="0" dirty="0" smtClean="0"/>
          </a:p>
          <a:p>
            <a:endParaRPr lang="es-ES" baseline="0" dirty="0" smtClean="0"/>
          </a:p>
          <a:p>
            <a:r>
              <a:rPr dirty="0" smtClean="0"/>
              <a:t>Para permitirle a los ciegos desplazarse por las calles con mayor seguridad, el León George Bonham </a:t>
            </a:r>
            <a:r>
              <a:rPr dirty="0" err="1" smtClean="0"/>
              <a:t>pintó</a:t>
            </a:r>
            <a:r>
              <a:rPr dirty="0" smtClean="0"/>
              <a:t> un</a:t>
            </a:r>
            <a:r>
              <a:rPr lang="en-US" dirty="0" smtClean="0"/>
              <a:t> </a:t>
            </a:r>
            <a:r>
              <a:rPr lang="en-US" dirty="0" err="1" smtClean="0"/>
              <a:t>bastón</a:t>
            </a:r>
            <a:r>
              <a:rPr lang="en-US" dirty="0" smtClean="0"/>
              <a:t> </a:t>
            </a:r>
            <a:r>
              <a:rPr dirty="0" smtClean="0"/>
              <a:t>blanc</a:t>
            </a:r>
            <a:r>
              <a:rPr lang="es-ES" dirty="0" smtClean="0"/>
              <a:t>o</a:t>
            </a:r>
            <a:r>
              <a:rPr dirty="0" smtClean="0"/>
              <a:t> con una banda roja en 1930, innovación que todavía se usa hoy en día.</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Y en 1939, Los miembros del club de Leones Detroit Uptown convirtieron una finca en una escuela para perros guía, ayudando a darle popularidad a la idea de los perros guía.  </a:t>
            </a: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Muchos clubes continúan ofreciendo perros guía y otros servicios relacionados con la vista, como el reciclaje de gafas, l</a:t>
            </a:r>
            <a:r>
              <a:rPr lang="es-ES" dirty="0" smtClean="0"/>
              <a:t>os exámenes </a:t>
            </a:r>
            <a:r>
              <a:rPr dirty="0" smtClean="0"/>
              <a:t>de la vista, y los bancos de ojos. A través de esos esfuerzos, los Leones han ganado reconocimiento internacional por mejorar las vidas de los ciegos y los discapacitados de la vista.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es-ES"/>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Más  Leones contribuyentes notables: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El Almirante Richard E. Byrd, León y </a:t>
            </a:r>
            <a:r>
              <a:rPr dirty="0" err="1" smtClean="0"/>
              <a:t>explorador</a:t>
            </a:r>
            <a:r>
              <a:rPr dirty="0" smtClean="0"/>
              <a:t> le dio publicidad a la asociación en sus viajes al polo norte y al polo </a:t>
            </a:r>
            <a:r>
              <a:rPr dirty="0" err="1" smtClean="0"/>
              <a:t>sur</a:t>
            </a:r>
            <a:r>
              <a:rPr lang="es-ES" baseline="0" dirty="0" smtClean="0"/>
              <a:t> al escribir</a:t>
            </a:r>
            <a:r>
              <a:rPr dirty="0" smtClean="0"/>
              <a:t>: “Llevamos la bandera del club de Leones con nosotros hasta la cima del mundo y nos sentimos que era el honor mayor posible el hacerlo”.</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En 1977, el León Jimmy Carter se convirtió en presidente de los Estados Unidos.  Su asociación con los Leones continúa, y en 1999 los clubes de Leones y el Centro Carter formaron una asociación para erradicar la ceguera prevenible en África y en América Latina.</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es-ES"/>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Otros hitos en el desarrollo de la asociación incluyen: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En 1954 se elige el lema “Nosotros servimos”.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En 1957 se funda el primer club Leo, dándole a los jóvenes la oportunidad de servir.   Hoy en día hay más de 6700 clubes Leo en más de 140 países.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En 1968 se establece la Fundación de  Lions Clubs International. La fundación, que proporciona fondos para ayuda con los desastres naturales, la juventud, la vista y otros proyectos humanitarios, ahora otorga millones de dólares en subvenciones cada año, principalmente debido a la generosidad de los Leones.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En 1987, se permite que las mujeres se hagan socias. Hoy en día las mujeres componen el 30% de nuestra afiliación y son el segmento de socios de más rápido crecimiento.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es-ES"/>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Uno de los propósito de los clubes de Leones es “crear y fomentar el espíritu de entendimiento entre los pueblos del mundo”.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Además del alcance global de nuestra misión de servicio, los clubes de Leones también: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aseline="0" dirty="0" err="1" smtClean="0"/>
              <a:t>Fomentan</a:t>
            </a:r>
            <a:r>
              <a:rPr lang="en-US" sz="1200" baseline="0" dirty="0" smtClean="0"/>
              <a:t> el hermanamiento entre los clubes y </a:t>
            </a:r>
            <a:r>
              <a:rPr lang="en-US" sz="1200" baseline="0" dirty="0" err="1" smtClean="0"/>
              <a:t>entablan</a:t>
            </a:r>
            <a:r>
              <a:rPr lang="en-US" sz="1200" baseline="0" dirty="0" smtClean="0"/>
              <a:t> </a:t>
            </a:r>
            <a:r>
              <a:rPr lang="en-US" sz="1200" baseline="0" dirty="0" err="1" smtClean="0"/>
              <a:t>amistades</a:t>
            </a:r>
            <a:r>
              <a:rPr lang="en-US" sz="1200" baseline="0" dirty="0" smtClean="0"/>
              <a:t> con clubes en otros países, </a:t>
            </a:r>
            <a:r>
              <a:rPr lang="en-US" sz="1200" baseline="0" dirty="0" err="1" smtClean="0"/>
              <a:t>aprenden</a:t>
            </a:r>
            <a:r>
              <a:rPr lang="en-US" sz="1200" baseline="0" dirty="0" smtClean="0"/>
              <a:t> sobre diferentes culturas e </a:t>
            </a:r>
            <a:r>
              <a:rPr lang="en-US" sz="1200" baseline="0" dirty="0" err="1" smtClean="0"/>
              <a:t>intercambian</a:t>
            </a:r>
            <a:r>
              <a:rPr lang="en-US" sz="1200" baseline="0" dirty="0" smtClean="0"/>
              <a:t> experiencias e ideas acerca de lo que significa ser León.  </a:t>
            </a: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rPr>
              <a:t>- </a:t>
            </a:r>
            <a:r>
              <a:rPr lang="en-US" sz="1200" b="0" i="0" kern="1200" baseline="0" dirty="0" err="1" smtClean="0">
                <a:solidFill>
                  <a:schemeClr val="tx1"/>
                </a:solidFill>
                <a:effectLst/>
                <a:latin typeface="+mn-lt"/>
              </a:rPr>
              <a:t>Ofrecen</a:t>
            </a:r>
            <a:r>
              <a:rPr lang="en-US" sz="1200" b="0" i="0" kern="1200" baseline="0" dirty="0" smtClean="0">
                <a:solidFill>
                  <a:schemeClr val="tx1"/>
                </a:solidFill>
                <a:effectLst/>
                <a:latin typeface="+mn-lt"/>
              </a:rPr>
              <a:t> </a:t>
            </a:r>
            <a:r>
              <a:rPr lang="en-US" sz="1200" b="1" i="0" kern="1200" baseline="0" dirty="0" smtClean="0">
                <a:solidFill>
                  <a:schemeClr val="tx1"/>
                </a:solidFill>
                <a:effectLst/>
                <a:latin typeface="+mn-lt"/>
              </a:rPr>
              <a:t>programas de campamentos e intercambios juveniles </a:t>
            </a:r>
            <a:r>
              <a:rPr lang="en-US" sz="1200" b="0" i="0" kern="1200" baseline="0" dirty="0" smtClean="0">
                <a:solidFill>
                  <a:schemeClr val="tx1"/>
                </a:solidFill>
                <a:effectLst/>
                <a:latin typeface="+mn-lt"/>
              </a:rPr>
              <a:t>para formar </a:t>
            </a:r>
            <a:r>
              <a:rPr lang="en-US" sz="1200" kern="1200" dirty="0" smtClean="0">
                <a:solidFill>
                  <a:schemeClr val="tx1"/>
                </a:solidFill>
                <a:effectLst/>
                <a:latin typeface="+mn-lt"/>
              </a:rPr>
              <a:t>a miles de jóvenes ciudadanos internacionales al fomentar la paz y el entendimiento internacional.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 </a:t>
            </a:r>
            <a:r>
              <a:rPr lang="es-ES" dirty="0" smtClean="0"/>
              <a:t>Apoyan</a:t>
            </a:r>
            <a:r>
              <a:rPr lang="es-ES" baseline="0" dirty="0" smtClean="0"/>
              <a:t> </a:t>
            </a:r>
            <a:r>
              <a:rPr dirty="0" smtClean="0"/>
              <a:t>a las </a:t>
            </a:r>
            <a:r>
              <a:rPr lang="en-US" b="1" baseline="0" dirty="0" smtClean="0"/>
              <a:t>Naciones Unidas </a:t>
            </a:r>
            <a:r>
              <a:rPr dirty="0" smtClean="0"/>
              <a:t>desde su fundación y </a:t>
            </a:r>
            <a:r>
              <a:rPr lang="es-ES" dirty="0" smtClean="0"/>
              <a:t>siguen</a:t>
            </a:r>
            <a:r>
              <a:rPr lang="es-ES" baseline="0" dirty="0" smtClean="0"/>
              <a:t> </a:t>
            </a:r>
            <a:r>
              <a:rPr dirty="0" err="1" smtClean="0"/>
              <a:t>colaborando</a:t>
            </a:r>
            <a:r>
              <a:rPr dirty="0" smtClean="0"/>
              <a:t> con las agencias de la ONU hoy en día.  Cada año el Día de los Leones con la ONU le da a los Leones la oportunidad de demostrar cómo la ONU y los Leones pueden continuar ayudando a los necesitados a escala mundial.</a:t>
            </a: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También creamos los </a:t>
            </a:r>
            <a:r>
              <a:rPr lang="en-US" sz="1200" b="1" baseline="0" dirty="0" smtClean="0"/>
              <a:t>concursos del Cartel de la Paz y de Redacción,</a:t>
            </a:r>
            <a:r>
              <a:rPr lang="en-US" sz="1200" dirty="0" smtClean="0"/>
              <a:t> proporcionando así una plataforma para que millones de jóvenes en todo el mundo expresen su visión de la paz.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es-ES"/>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Hoy,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hay 1.4 millón de Leones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más de 46.000 clubes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en más de 200 países y áreas geográficas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{click} Y todos unidos por una sola idea:  Nosotros servimos</a:t>
            </a:r>
            <a:endParaRPr lang="es-ES"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es-ES"/>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6.wdp"/><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066800"/>
          </a:xfrm>
        </p:spPr>
        <p:txBody>
          <a:bodyPr>
            <a:noAutofit/>
          </a:bodyPr>
          <a:lstStyle/>
          <a:p>
            <a:r>
              <a:rPr lang="en-US" sz="4000" b="0" dirty="0" smtClean="0"/>
              <a:t>La historia de la Asociación Internacional de Clubes de Leones</a:t>
            </a:r>
            <a:endParaRPr lang="es-ES" sz="40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6858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Celebrar el Centenario</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es-ES"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Conectarse con la comunidad</a:t>
            </a:r>
            <a:endParaRPr lang="es-ES"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Invitar para mayor impacto</a:t>
            </a:r>
            <a:endParaRPr lang="es-ES"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Dirigir a través del servicio</a:t>
            </a:r>
            <a:endParaRPr lang="es-ES"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772400" cy="1066800"/>
          </a:xfrm>
        </p:spPr>
        <p:txBody>
          <a:bodyPr>
            <a:normAutofit/>
          </a:bodyPr>
          <a:lstStyle/>
          <a:p>
            <a:r>
              <a:rPr lang="en-US" sz="3200" b="0" dirty="0" smtClean="0"/>
              <a:t>La historia de la Asociación </a:t>
            </a:r>
            <a:r>
              <a:rPr lang="en-US" sz="3200" b="0" dirty="0" err="1" smtClean="0"/>
              <a:t>Internacional</a:t>
            </a:r>
            <a:r>
              <a:rPr lang="en-US" sz="3200" b="0" dirty="0" smtClean="0"/>
              <a:t> </a:t>
            </a:r>
            <a:r>
              <a:rPr lang="en-US" sz="3200" b="0" dirty="0" smtClean="0"/>
              <a:t/>
            </a:r>
            <a:br>
              <a:rPr lang="en-US" sz="3200" b="0" dirty="0" smtClean="0"/>
            </a:br>
            <a:r>
              <a:rPr lang="en-US" sz="3200" b="0" dirty="0" smtClean="0"/>
              <a:t>de </a:t>
            </a:r>
            <a:r>
              <a:rPr lang="en-US" sz="3200" b="0" dirty="0" smtClean="0"/>
              <a:t>Clubes de Leones</a:t>
            </a:r>
            <a:endParaRPr lang="es-ES" sz="32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43100" y="1672879"/>
            <a:ext cx="5257799" cy="241051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5317" y="1066800"/>
            <a:ext cx="4733365" cy="3657600"/>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en-US" sz="2400" dirty="0"/>
              <a:t>Melvin Jones, fundador</a:t>
            </a:r>
            <a:endParaRPr lang="es-E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es-ES" dirty="0">
              <a:solidFill>
                <a:prstClr val="black">
                  <a:lumMod val="50000"/>
                  <a:lumOff val="50000"/>
                </a:prstClr>
              </a:solidFill>
            </a:endParaRPr>
          </a:p>
        </p:txBody>
      </p:sp>
      <p:sp>
        <p:nvSpPr>
          <p:cNvPr id="2" name="Title 1"/>
          <p:cNvSpPr>
            <a:spLocks noGrp="1"/>
          </p:cNvSpPr>
          <p:nvPr>
            <p:ph type="title"/>
          </p:nvPr>
        </p:nvSpPr>
        <p:spPr/>
        <p:txBody>
          <a:bodyPr>
            <a:normAutofit fontScale="90000"/>
          </a:bodyPr>
          <a:lstStyle/>
          <a:p>
            <a:r>
              <a:rPr lang="en-US" dirty="0">
                <a:solidFill>
                  <a:schemeClr val="bg1"/>
                </a:solidFill>
              </a:rPr>
              <a:t>Fundación de la Asociación Internacional de Clubes de Leones</a:t>
            </a:r>
            <a:endParaRPr lang="es-ES" dirty="0"/>
          </a:p>
        </p:txBody>
      </p:sp>
      <p:sp>
        <p:nvSpPr>
          <p:cNvPr id="7" name="TextBox 6"/>
          <p:cNvSpPr txBox="1"/>
          <p:nvPr/>
        </p:nvSpPr>
        <p:spPr>
          <a:xfrm>
            <a:off x="457200" y="1772483"/>
            <a:ext cx="3962400" cy="4247317"/>
          </a:xfrm>
          <a:prstGeom prst="rect">
            <a:avLst/>
          </a:prstGeom>
          <a:noFill/>
        </p:spPr>
        <p:txBody>
          <a:bodyPr wrap="square" rtlCol="0">
            <a:spAutoFit/>
          </a:bodyPr>
          <a:lstStyle/>
          <a:p>
            <a:pPr algn="ctr"/>
            <a:r>
              <a:rPr lang="en-US" sz="5400" dirty="0" smtClean="0">
                <a:latin typeface="Rage Italic" panose="03070502040507070304" pitchFamily="66" charset="0"/>
              </a:rPr>
              <a:t>“No llegarán muy lejos hasta que no empiecen a hacer algo por alguien más" </a:t>
            </a:r>
          </a:p>
        </p:txBody>
      </p:sp>
      <p:pic>
        <p:nvPicPr>
          <p:cNvPr id="9" name="Content Placeholder 4" descr="Melvin Jones, fundador y secretario general de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Primicias de Lions Clubs</a:t>
            </a:r>
            <a:endParaRPr lang="es-ES" dirty="0"/>
          </a:p>
        </p:txBody>
      </p:sp>
      <p:sp>
        <p:nvSpPr>
          <p:cNvPr id="3" name="Content Placeholder 2"/>
          <p:cNvSpPr>
            <a:spLocks noGrp="1"/>
          </p:cNvSpPr>
          <p:nvPr>
            <p:ph idx="1"/>
          </p:nvPr>
        </p:nvSpPr>
        <p:spPr>
          <a:xfrm>
            <a:off x="381000" y="5100472"/>
            <a:ext cx="2741915" cy="1447700"/>
          </a:xfrm>
        </p:spPr>
        <p:txBody>
          <a:bodyPr>
            <a:noAutofit/>
          </a:bodyPr>
          <a:lstStyle/>
          <a:p>
            <a:pPr marL="0" indent="0" algn="ctr" defTabSz="914400">
              <a:spcBef>
                <a:spcPts val="0"/>
              </a:spcBef>
              <a:buNone/>
            </a:pPr>
            <a:r>
              <a:rPr lang="en-US" sz="2300" dirty="0" smtClean="0">
                <a:solidFill>
                  <a:prstClr val="black"/>
                </a:solidFill>
              </a:rPr>
              <a:t>Primera Convención: </a:t>
            </a:r>
            <a:r>
              <a:rPr sz="2300" dirty="0"/>
              <a:t/>
            </a:r>
            <a:br>
              <a:rPr sz="2300" dirty="0"/>
            </a:br>
            <a:r>
              <a:rPr lang="en-US" sz="2300" dirty="0" smtClean="0">
                <a:solidFill>
                  <a:prstClr val="black"/>
                </a:solidFill>
              </a:rPr>
              <a:t>8-10 de octubre de 1917</a:t>
            </a:r>
          </a:p>
          <a:p>
            <a:pPr marL="0" lvl="0" indent="0" algn="ctr" defTabSz="914400">
              <a:spcBef>
                <a:spcPts val="0"/>
              </a:spcBef>
              <a:buNone/>
            </a:pPr>
            <a:r>
              <a:rPr lang="en-US" sz="2300" dirty="0" smtClean="0">
                <a:solidFill>
                  <a:prstClr val="black"/>
                </a:solidFill>
              </a:rPr>
              <a:t>Dallas, texas EE.UU</a:t>
            </a:r>
            <a:r>
              <a:rPr lang="en-US" sz="2400" dirty="0" smtClean="0">
                <a:solidFill>
                  <a:prstClr val="black"/>
                </a:solidFill>
              </a:rPr>
              <a:t>. </a:t>
            </a:r>
            <a:endParaRPr lang="es-ES"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es-ES" dirty="0">
              <a:solidFill>
                <a:prstClr val="black">
                  <a:lumMod val="50000"/>
                  <a:lumOff val="50000"/>
                </a:prstClr>
              </a:solidFill>
            </a:endParaRPr>
          </a:p>
        </p:txBody>
      </p:sp>
      <p:grpSp>
        <p:nvGrpSpPr>
          <p:cNvPr id="7" name="Group 6"/>
          <p:cNvGrpSpPr/>
          <p:nvPr/>
        </p:nvGrpSpPr>
        <p:grpSpPr>
          <a:xfrm>
            <a:off x="284728" y="1478280"/>
            <a:ext cx="4168140" cy="3039606"/>
            <a:chOff x="284728" y="1478280"/>
            <a:chExt cx="4168140" cy="3039606"/>
          </a:xfrm>
        </p:grpSpPr>
        <p:sp>
          <p:nvSpPr>
            <p:cNvPr id="6" name="TextBox 5"/>
            <p:cNvSpPr txBox="1"/>
            <p:nvPr/>
          </p:nvSpPr>
          <p:spPr>
            <a:xfrm>
              <a:off x="284728" y="3810000"/>
              <a:ext cx="4168140" cy="707886"/>
            </a:xfrm>
            <a:prstGeom prst="rect">
              <a:avLst/>
            </a:prstGeom>
            <a:noFill/>
          </p:spPr>
          <p:txBody>
            <a:bodyPr wrap="square" rtlCol="0">
              <a:spAutoFit/>
            </a:bodyPr>
            <a:lstStyle/>
            <a:p>
              <a:pPr algn="ctr"/>
              <a:r>
                <a:rPr lang="en-US" sz="2000" dirty="0" smtClean="0"/>
                <a:t>Primera reunión: 7 de junio de 1917</a:t>
              </a:r>
            </a:p>
            <a:p>
              <a:pPr algn="ctr"/>
              <a:r>
                <a:rPr lang="en-US" sz="2000" dirty="0" smtClean="0"/>
                <a:t>Chicago, Illinois EE.UU.</a:t>
              </a:r>
              <a:endParaRPr lang="es-ES" sz="2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Dr. W.P. Woods fue elegido primer presidente de Lions Clubs International e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en-US" sz="2400" dirty="0" smtClean="0"/>
                <a:t>Primer Presidente: </a:t>
              </a:r>
              <a:r>
                <a:t/>
              </a:r>
              <a:br/>
              <a:r>
                <a:rPr lang="en-US" sz="2400" dirty="0" smtClean="0"/>
                <a:t>Dr. William Woods </a:t>
              </a:r>
              <a:endParaRPr lang="es-ES"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smtClean="0"/>
              <a:t>Expansión Internacional</a:t>
            </a:r>
            <a:endParaRPr lang="es-E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es-ES" dirty="0">
              <a:solidFill>
                <a:prstClr val="black">
                  <a:lumMod val="50000"/>
                  <a:lumOff val="50000"/>
                </a:prstClr>
              </a:solidFill>
            </a:endParaRPr>
          </a:p>
        </p:txBody>
      </p:sp>
      <p:sp>
        <p:nvSpPr>
          <p:cNvPr id="8" name="Content Placeholder 2"/>
          <p:cNvSpPr txBox="1">
            <a:spLocks/>
          </p:cNvSpPr>
          <p:nvPr/>
        </p:nvSpPr>
        <p:spPr>
          <a:xfrm>
            <a:off x="76200" y="1676400"/>
            <a:ext cx="2743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smtClean="0"/>
              <a:t>1920: Canadá</a:t>
            </a:r>
          </a:p>
          <a:p>
            <a:pPr marL="0" indent="0">
              <a:spcBef>
                <a:spcPts val="1200"/>
              </a:spcBef>
              <a:spcAft>
                <a:spcPts val="1200"/>
              </a:spcAft>
              <a:buFont typeface="Arial"/>
              <a:buNone/>
            </a:pPr>
            <a:r>
              <a:rPr lang="en-US" sz="2400" dirty="0" smtClean="0"/>
              <a:t>1927: México</a:t>
            </a:r>
          </a:p>
          <a:p>
            <a:pPr marL="0" indent="0">
              <a:spcBef>
                <a:spcPts val="1200"/>
              </a:spcBef>
              <a:spcAft>
                <a:spcPts val="1200"/>
              </a:spcAft>
              <a:buNone/>
            </a:pPr>
            <a:r>
              <a:rPr lang="en-US" sz="2400" dirty="0"/>
              <a:t>1947: Australia</a:t>
            </a:r>
          </a:p>
          <a:p>
            <a:pPr marL="0" indent="0">
              <a:spcBef>
                <a:spcPts val="1200"/>
              </a:spcBef>
              <a:spcAft>
                <a:spcPts val="1200"/>
              </a:spcAft>
              <a:buFont typeface="Arial"/>
              <a:buNone/>
            </a:pPr>
            <a:r>
              <a:rPr lang="en-US" sz="2400" dirty="0" smtClean="0"/>
              <a:t>1948: Suecia</a:t>
            </a:r>
          </a:p>
          <a:p>
            <a:pPr marL="0" indent="0">
              <a:spcBef>
                <a:spcPts val="1200"/>
              </a:spcBef>
              <a:spcAft>
                <a:spcPts val="1200"/>
              </a:spcAft>
              <a:buFont typeface="Arial"/>
              <a:buNone/>
            </a:pPr>
            <a:r>
              <a:rPr lang="en-US" sz="2400" dirty="0" smtClean="0"/>
              <a:t>1949: </a:t>
            </a:r>
            <a:r>
              <a:rPr lang="en-US" sz="2400" dirty="0" smtClean="0"/>
              <a:t>Las Filipinas</a:t>
            </a:r>
            <a:endParaRPr lang="en-US" sz="2400" dirty="0" smtClean="0"/>
          </a:p>
          <a:p>
            <a:pPr marL="0" indent="0">
              <a:spcBef>
                <a:spcPts val="1200"/>
              </a:spcBef>
              <a:spcAft>
                <a:spcPts val="1200"/>
              </a:spcAft>
              <a:buFont typeface="Arial"/>
              <a:buNone/>
            </a:pPr>
            <a:r>
              <a:rPr lang="en-US" sz="2400" dirty="0" smtClean="0"/>
              <a:t>1953: Marruecos</a:t>
            </a:r>
          </a:p>
          <a:p>
            <a:pPr marL="0" indent="0">
              <a:spcBef>
                <a:spcPts val="1200"/>
              </a:spcBef>
              <a:spcAft>
                <a:spcPts val="1200"/>
              </a:spcAft>
              <a:buFont typeface="Arial"/>
              <a:buNone/>
            </a:pPr>
            <a:r>
              <a:rPr lang="en-US" sz="2400" dirty="0" smtClean="0"/>
              <a:t>1957: Antártica</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Los Leones se convierten en “paladines de los ciegos”</a:t>
            </a:r>
            <a:endParaRPr lang="es-ES" dirty="0"/>
          </a:p>
        </p:txBody>
      </p:sp>
      <p:sp>
        <p:nvSpPr>
          <p:cNvPr id="3" name="Content Placeholder 2"/>
          <p:cNvSpPr>
            <a:spLocks noGrp="1"/>
          </p:cNvSpPr>
          <p:nvPr>
            <p:ph idx="1"/>
          </p:nvPr>
        </p:nvSpPr>
        <p:spPr>
          <a:xfrm>
            <a:off x="228600" y="4724400"/>
            <a:ext cx="8915400" cy="1752600"/>
          </a:xfrm>
        </p:spPr>
        <p:txBody>
          <a:bodyPr>
            <a:noAutofit/>
          </a:bodyPr>
          <a:lstStyle/>
          <a:p>
            <a:pPr marL="0" indent="0">
              <a:spcBef>
                <a:spcPts val="600"/>
              </a:spcBef>
              <a:spcAft>
                <a:spcPts val="1200"/>
              </a:spcAft>
              <a:buNone/>
            </a:pPr>
            <a:r>
              <a:rPr lang="en-US" sz="2200" dirty="0" smtClean="0"/>
              <a:t>1925: Helen Keller </a:t>
            </a:r>
            <a:r>
              <a:rPr lang="en-US" sz="2200" dirty="0" err="1" smtClean="0"/>
              <a:t>desafió</a:t>
            </a:r>
            <a:r>
              <a:rPr lang="en-US" sz="2200" dirty="0" smtClean="0"/>
              <a:t> a los Leones a </a:t>
            </a:r>
            <a:r>
              <a:rPr lang="en-US" sz="2200" dirty="0" err="1" smtClean="0"/>
              <a:t>ser</a:t>
            </a:r>
            <a:r>
              <a:rPr lang="en-US" sz="2200" dirty="0" smtClean="0"/>
              <a:t>  “</a:t>
            </a:r>
            <a:r>
              <a:rPr lang="en-US" sz="2200" dirty="0" err="1" smtClean="0"/>
              <a:t>paladines</a:t>
            </a:r>
            <a:r>
              <a:rPr lang="en-US" sz="2200" dirty="0" smtClean="0"/>
              <a:t> de los </a:t>
            </a:r>
            <a:r>
              <a:rPr lang="en-US" sz="2200" dirty="0" err="1" smtClean="0"/>
              <a:t>ciegos</a:t>
            </a:r>
            <a:r>
              <a:rPr lang="en-US" sz="2200" dirty="0" smtClean="0"/>
              <a:t>”</a:t>
            </a:r>
          </a:p>
          <a:p>
            <a:pPr marL="0" indent="0">
              <a:spcBef>
                <a:spcPts val="600"/>
              </a:spcBef>
              <a:spcAft>
                <a:spcPts val="1200"/>
              </a:spcAft>
              <a:buNone/>
            </a:pPr>
            <a:r>
              <a:rPr lang="en-US" sz="2200" dirty="0" smtClean="0"/>
              <a:t>1930: El León George Bonham </a:t>
            </a:r>
            <a:r>
              <a:rPr lang="en-US" sz="2200" dirty="0" err="1" smtClean="0"/>
              <a:t>pintó</a:t>
            </a:r>
            <a:r>
              <a:rPr lang="en-US" sz="2200" dirty="0" smtClean="0"/>
              <a:t> un </a:t>
            </a:r>
            <a:r>
              <a:rPr lang="en-US" sz="2200" dirty="0" err="1" smtClean="0"/>
              <a:t>bastón</a:t>
            </a:r>
            <a:r>
              <a:rPr lang="en-US" sz="2200" dirty="0" smtClean="0"/>
              <a:t> </a:t>
            </a:r>
            <a:r>
              <a:rPr lang="en-US" sz="2200" dirty="0" err="1" smtClean="0"/>
              <a:t>blanco</a:t>
            </a:r>
            <a:r>
              <a:rPr lang="en-US" sz="2200" dirty="0" smtClean="0"/>
              <a:t> con </a:t>
            </a:r>
            <a:r>
              <a:rPr lang="en-US" sz="2200" dirty="0" err="1" smtClean="0"/>
              <a:t>una</a:t>
            </a:r>
            <a:r>
              <a:rPr lang="en-US" sz="2200" dirty="0" smtClean="0"/>
              <a:t> </a:t>
            </a:r>
            <a:r>
              <a:rPr lang="en-US" sz="2200" dirty="0" err="1" smtClean="0"/>
              <a:t>banda</a:t>
            </a:r>
            <a:r>
              <a:rPr lang="en-US" sz="2200" dirty="0" smtClean="0"/>
              <a:t> </a:t>
            </a:r>
            <a:r>
              <a:rPr lang="en-US" sz="2200" dirty="0" err="1" smtClean="0"/>
              <a:t>roja</a:t>
            </a:r>
            <a:r>
              <a:rPr lang="en-US" sz="2200" dirty="0" smtClean="0"/>
              <a:t> </a:t>
            </a:r>
            <a:endParaRPr lang="es-ES" sz="2200" dirty="0" smtClean="0"/>
          </a:p>
          <a:p>
            <a:pPr marL="0" indent="0">
              <a:spcBef>
                <a:spcPts val="600"/>
              </a:spcBef>
              <a:spcAft>
                <a:spcPts val="1200"/>
              </a:spcAft>
              <a:buNone/>
            </a:pPr>
            <a:r>
              <a:rPr lang="en-US" sz="2200" dirty="0" smtClean="0"/>
              <a:t>1939: El club de Leones Detroit Uptown </a:t>
            </a:r>
            <a:r>
              <a:rPr lang="en-US" sz="2200" dirty="0" err="1" smtClean="0"/>
              <a:t>fundó</a:t>
            </a:r>
            <a:r>
              <a:rPr lang="en-US" sz="2200" dirty="0" smtClean="0"/>
              <a:t> </a:t>
            </a:r>
            <a:r>
              <a:rPr lang="en-US" sz="2200" dirty="0" err="1" smtClean="0"/>
              <a:t>una</a:t>
            </a:r>
            <a:r>
              <a:rPr lang="en-US" sz="2200" dirty="0" smtClean="0"/>
              <a:t> </a:t>
            </a:r>
            <a:r>
              <a:rPr lang="en-US" sz="2200" dirty="0" err="1" smtClean="0"/>
              <a:t>escuela</a:t>
            </a:r>
            <a:r>
              <a:rPr lang="en-US" sz="2200" dirty="0" smtClean="0"/>
              <a:t> para </a:t>
            </a:r>
            <a:r>
              <a:rPr lang="en-US" sz="2200" dirty="0" err="1" smtClean="0"/>
              <a:t>perros</a:t>
            </a:r>
            <a:r>
              <a:rPr lang="en-US" sz="2200" dirty="0" smtClean="0"/>
              <a:t> </a:t>
            </a:r>
            <a:r>
              <a:rPr lang="en-US" sz="2200" dirty="0" err="1" smtClean="0"/>
              <a:t>guía</a:t>
            </a:r>
            <a:endParaRPr lang="es-ES" sz="2200" dirty="0" smtClean="0"/>
          </a:p>
          <a:p>
            <a:pPr marL="0" indent="0">
              <a:spcBef>
                <a:spcPts val="600"/>
              </a:spcBef>
              <a:spcAft>
                <a:spcPts val="600"/>
              </a:spcAft>
              <a:buNone/>
            </a:pPr>
            <a:endParaRPr lang="es-E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es-ES" dirty="0">
              <a:solidFill>
                <a:prstClr val="black">
                  <a:lumMod val="50000"/>
                  <a:lumOff val="50000"/>
                </a:prstClr>
              </a:solidFill>
            </a:endParaRPr>
          </a:p>
        </p:txBody>
      </p:sp>
      <p:pic>
        <p:nvPicPr>
          <p:cNvPr id="5" name="Picture 4" descr="Helen Keller desafió a los Leones para que se convirtieran en &quot;paladines de los ciegos en la crusada contra la oscuridad&quot;."/>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Contribuciones más notables</a:t>
            </a:r>
            <a:endParaRPr lang="es-ES" dirty="0"/>
          </a:p>
        </p:txBody>
      </p:sp>
      <p:sp>
        <p:nvSpPr>
          <p:cNvPr id="3" name="Content Placeholder 2"/>
          <p:cNvSpPr>
            <a:spLocks noGrp="1"/>
          </p:cNvSpPr>
          <p:nvPr>
            <p:ph idx="1"/>
          </p:nvPr>
        </p:nvSpPr>
        <p:spPr>
          <a:xfrm>
            <a:off x="152400" y="1981200"/>
            <a:ext cx="4419600" cy="1144270"/>
          </a:xfrm>
        </p:spPr>
        <p:txBody>
          <a:bodyPr>
            <a:noAutofit/>
          </a:bodyPr>
          <a:lstStyle/>
          <a:p>
            <a:pPr marL="0" indent="0">
              <a:spcBef>
                <a:spcPts val="600"/>
              </a:spcBef>
              <a:spcAft>
                <a:spcPts val="600"/>
              </a:spcAft>
              <a:buNone/>
            </a:pPr>
            <a:r>
              <a:rPr lang="en-US" sz="2300" dirty="0" smtClean="0"/>
              <a:t>1926: El Almirante Richard E. </a:t>
            </a:r>
            <a:r>
              <a:rPr lang="en-US" sz="2300" dirty="0" smtClean="0"/>
              <a:t>Byrd</a:t>
            </a:r>
            <a:r>
              <a:rPr lang="en-US" sz="2300" dirty="0" smtClean="0"/>
              <a:t>, </a:t>
            </a:r>
            <a:r>
              <a:rPr sz="2300" dirty="0"/>
              <a:t/>
            </a:r>
            <a:br>
              <a:rPr sz="2300" dirty="0"/>
            </a:br>
            <a:r>
              <a:rPr lang="en-US" sz="2300" dirty="0" smtClean="0"/>
              <a:t>León, </a:t>
            </a:r>
            <a:r>
              <a:rPr lang="en-US" sz="2400" dirty="0" smtClean="0"/>
              <a:t>explorador, publicista</a:t>
            </a:r>
            <a:endParaRPr lang="es-E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es-ES"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300" dirty="0" smtClean="0"/>
              <a:t>1977: El León Jimmy Carter (</a:t>
            </a:r>
            <a:r>
              <a:rPr lang="en-US" sz="2300" dirty="0" err="1" smtClean="0"/>
              <a:t>izquierda</a:t>
            </a:r>
            <a:r>
              <a:rPr lang="en-US" sz="2300" dirty="0" smtClean="0"/>
              <a:t>) </a:t>
            </a:r>
            <a:r>
              <a:rPr lang="en-US" sz="2300" dirty="0" err="1" smtClean="0"/>
              <a:t>es</a:t>
            </a:r>
            <a:r>
              <a:rPr lang="en-US" sz="2300" dirty="0" smtClean="0"/>
              <a:t> Presidente de EE.UU.</a:t>
            </a:r>
          </a:p>
          <a:p>
            <a:pPr marL="0" indent="0">
              <a:spcBef>
                <a:spcPts val="0"/>
              </a:spcBef>
              <a:buNone/>
            </a:pPr>
            <a:r>
              <a:rPr lang="en-US" sz="2300" dirty="0" smtClean="0"/>
              <a:t>1999: </a:t>
            </a:r>
            <a:r>
              <a:rPr lang="en-US" sz="2200" dirty="0" smtClean="0"/>
              <a:t>Los Leones colaboran con  </a:t>
            </a:r>
            <a:r>
              <a:rPr sz="2200" dirty="0"/>
              <a:t/>
            </a:r>
            <a:br>
              <a:rPr sz="2200" dirty="0"/>
            </a:br>
            <a:r>
              <a:rPr lang="en-US" sz="2200" dirty="0" smtClean="0"/>
              <a:t>            El Centro Carter para  </a:t>
            </a:r>
          </a:p>
          <a:p>
            <a:pPr marL="0" indent="0">
              <a:spcBef>
                <a:spcPts val="0"/>
              </a:spcBef>
              <a:buNone/>
            </a:pPr>
            <a:r>
              <a:rPr lang="en-US" sz="2200" dirty="0"/>
              <a:t> </a:t>
            </a:r>
            <a:r>
              <a:rPr lang="en-US" sz="2200" dirty="0" smtClean="0"/>
              <a:t>           </a:t>
            </a:r>
            <a:r>
              <a:rPr lang="en-US" sz="2200" dirty="0" err="1" smtClean="0"/>
              <a:t>erradicar</a:t>
            </a:r>
            <a:r>
              <a:rPr lang="en-US" sz="2200" dirty="0" smtClean="0"/>
              <a:t> la </a:t>
            </a:r>
            <a:r>
              <a:rPr lang="en-US" sz="2200" dirty="0" err="1" smtClean="0"/>
              <a:t>ceguera</a:t>
            </a:r>
            <a:r>
              <a:rPr lang="en-US" sz="2200" dirty="0" smtClean="0"/>
              <a:t> </a:t>
            </a:r>
            <a:r>
              <a:rPr lang="en-US" sz="2200" dirty="0" err="1" smtClean="0"/>
              <a:t>prevenible</a:t>
            </a:r>
            <a:endParaRPr lang="es-ES" sz="22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Hitos de desarrollo</a:t>
            </a:r>
            <a:endParaRPr lang="es-E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es-ES"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903718499"/>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9359"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836986" y="4229665"/>
            <a:ext cx="1997842" cy="8757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738609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386097"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Un espíritu de comprensión</a:t>
            </a:r>
            <a:endParaRPr lang="es-ES"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smtClean="0"/>
              <a:t>Colaboración con la ONU</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276601"/>
            <a:ext cx="3082430" cy="3581399"/>
            <a:chOff x="117970" y="3652505"/>
            <a:chExt cx="3082430" cy="3173373"/>
          </a:xfrm>
        </p:grpSpPr>
        <p:pic>
          <p:nvPicPr>
            <p:cNvPr id="1026" name="Picture 2" descr="HIROCHIKA KITAYAMA"/>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502195"/>
              <a:ext cx="3082430" cy="1323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300" dirty="0" smtClean="0"/>
                <a:t>Programas de Hermanamiento de Clubes y de Intercambio Juvenil</a:t>
              </a:r>
              <a:endParaRPr lang="es-ES" sz="2300" dirty="0"/>
            </a:p>
          </p:txBody>
        </p:sp>
      </p:gr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541858" y="5699760"/>
            <a:ext cx="2221142"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a:t>Concursos del Cartel de la Paz y de </a:t>
            </a:r>
            <a:r>
              <a:rPr lang="en-US" sz="2400" dirty="0" err="1" smtClean="0"/>
              <a:t>Redacción</a:t>
            </a:r>
            <a:endParaRPr lang="es-ES" sz="2400" dirty="0"/>
          </a:p>
        </p:txBody>
      </p:sp>
      <p:pic>
        <p:nvPicPr>
          <p:cNvPr id="9" name="Picture 8"/>
          <p:cNvPicPr>
            <a:picLocks noChangeAspect="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52500" y="1079382"/>
            <a:ext cx="7239000" cy="2519336"/>
          </a:xfrm>
          <a:prstGeom prst="rect">
            <a:avLst/>
          </a:prstGeom>
        </p:spPr>
      </p:pic>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Los clubes de Leones hoy en día</a:t>
            </a:r>
          </a:p>
        </p:txBody>
      </p:sp>
      <p:sp>
        <p:nvSpPr>
          <p:cNvPr id="3" name="Content Placeholder 2"/>
          <p:cNvSpPr>
            <a:spLocks noGrp="1"/>
          </p:cNvSpPr>
          <p:nvPr>
            <p:ph idx="1"/>
          </p:nvPr>
        </p:nvSpPr>
        <p:spPr>
          <a:xfrm>
            <a:off x="304800" y="1653874"/>
            <a:ext cx="8229600" cy="4518325"/>
          </a:xfrm>
        </p:spPr>
        <p:txBody>
          <a:bodyPr>
            <a:noAutofit/>
          </a:bodyPr>
          <a:lstStyle/>
          <a:p>
            <a:pPr marL="0" indent="0">
              <a:spcBef>
                <a:spcPts val="1800"/>
              </a:spcBef>
              <a:spcAft>
                <a:spcPts val="2400"/>
              </a:spcAft>
              <a:buNone/>
            </a:pPr>
            <a:r>
              <a:rPr lang="en-US" sz="3400" dirty="0"/>
              <a:t>1.4 millón de Leones</a:t>
            </a:r>
            <a:endParaRPr lang="es-ES" sz="3400" dirty="0"/>
          </a:p>
          <a:p>
            <a:pPr marL="0" indent="0">
              <a:spcBef>
                <a:spcPts val="1800"/>
              </a:spcBef>
              <a:spcAft>
                <a:spcPts val="2400"/>
              </a:spcAft>
              <a:buNone/>
            </a:pPr>
            <a:r>
              <a:rPr lang="en-US" sz="3400" dirty="0"/>
              <a:t>46.000 clubes</a:t>
            </a:r>
            <a:endParaRPr lang="es-ES" sz="3400" dirty="0"/>
          </a:p>
          <a:p>
            <a:pPr marL="0" indent="0">
              <a:spcBef>
                <a:spcPts val="0"/>
              </a:spcBef>
              <a:buNone/>
            </a:pPr>
            <a:r>
              <a:rPr lang="en-US" sz="3400" dirty="0" smtClean="0"/>
              <a:t>200 países y </a:t>
            </a:r>
            <a:r>
              <a:rPr lang="en-US" sz="3400" dirty="0" err="1" smtClean="0"/>
              <a:t>áreas</a:t>
            </a:r>
            <a:r>
              <a:rPr lang="en-US" sz="3400" dirty="0"/>
              <a:t> </a:t>
            </a:r>
            <a:r>
              <a:rPr lang="en-US" sz="3400" dirty="0" smtClean="0"/>
              <a:t/>
            </a:r>
            <a:br>
              <a:rPr lang="en-US" sz="3400" dirty="0" smtClean="0"/>
            </a:br>
            <a:r>
              <a:rPr lang="en-US" sz="3400" dirty="0" err="1" smtClean="0"/>
              <a:t>geográficas</a:t>
            </a:r>
            <a:r>
              <a:rPr lang="en-US" sz="3400" dirty="0" smtClean="0"/>
              <a:t> </a:t>
            </a:r>
            <a:endParaRPr lang="es-ES" sz="3400" dirty="0"/>
          </a:p>
          <a:p>
            <a:pPr marL="0" indent="0">
              <a:spcBef>
                <a:spcPts val="1800"/>
              </a:spcBef>
              <a:spcAft>
                <a:spcPts val="2400"/>
              </a:spcAft>
              <a:buNone/>
            </a:pPr>
            <a:r>
              <a:rPr lang="en-US" sz="3400" dirty="0" smtClean="0"/>
              <a:t>Unidos por 1 idea</a:t>
            </a:r>
            <a:endParaRPr lang="es-ES" sz="3400"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es-ES"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1482</Words>
  <Application>Microsoft Office PowerPoint</Application>
  <PresentationFormat>On-screen Show (4:3)</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La historia de la Asociación Internacional de Clubes de Leones</vt:lpstr>
      <vt:lpstr>Fundación de la Asociación Internacional de Clubes de Leones</vt:lpstr>
      <vt:lpstr>Primicias de Lions Clubs</vt:lpstr>
      <vt:lpstr>Expansión Internacional</vt:lpstr>
      <vt:lpstr>Los Leones se convierten en “paladines de los ciegos”</vt:lpstr>
      <vt:lpstr>Contribuciones más notables</vt:lpstr>
      <vt:lpstr>Hitos de desarrollo</vt:lpstr>
      <vt:lpstr>Un espíritu de comprensión</vt:lpstr>
      <vt:lpstr>Los clubes de Leones hoy en día</vt:lpstr>
      <vt:lpstr>Celebrar el Centenario</vt:lpstr>
      <vt:lpstr>La historia de la Asociación Internacional  de Clubes de Leones</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443</cp:revision>
  <cp:lastPrinted>2016-01-26T16:51:57Z</cp:lastPrinted>
  <dcterms:created xsi:type="dcterms:W3CDTF">2015-03-05T14:31:36Z</dcterms:created>
  <dcterms:modified xsi:type="dcterms:W3CDTF">2016-09-08T03:12:29Z</dcterms:modified>
</cp:coreProperties>
</file>