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71763" autoAdjust="0"/>
  </p:normalViewPr>
  <p:slideViewPr>
    <p:cSldViewPr showGuides="1">
      <p:cViewPr varScale="1">
        <p:scale>
          <a:sx n="65" d="100"/>
          <a:sy n="65" d="100"/>
        </p:scale>
        <p:origin x="797"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7/30/2018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Es un honor compartir con usted la celebración del Centenario de la Asociación Internacional de Clubes de Leones.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smtClean="0">
                <a:solidFill>
                  <a:schemeClr val="tx1"/>
                </a:solidFill>
                <a:latin typeface="+mn-lt"/>
                <a:ea typeface="ヒラギノ角ゴ Pro W3" charset="0"/>
                <a:cs typeface="ヒラギノ角ゴ Pro W3" charset="0"/>
              </a:rPr>
              <a:t>Los</a:t>
            </a:r>
            <a:r>
              <a:rPr lang="es-ES" sz="1200" baseline="0" dirty="0" smtClean="0">
                <a:solidFill>
                  <a:schemeClr val="tx1"/>
                </a:solidFill>
                <a:latin typeface="+mn-lt"/>
                <a:ea typeface="ヒラギノ角ゴ Pro W3" charset="0"/>
                <a:cs typeface="ヒラギノ角ゴ Pro W3" charset="0"/>
              </a:rPr>
              <a:t> Leones y </a:t>
            </a:r>
            <a:r>
              <a:rPr lang="es-ES" sz="1200" baseline="0" dirty="0" err="1" smtClean="0">
                <a:solidFill>
                  <a:schemeClr val="tx1"/>
                </a:solidFill>
                <a:latin typeface="+mn-lt"/>
                <a:ea typeface="ヒラギノ角ゴ Pro W3" charset="0"/>
                <a:cs typeface="ヒラギノ角ゴ Pro W3" charset="0"/>
              </a:rPr>
              <a:t>Leos</a:t>
            </a:r>
            <a:r>
              <a:rPr lang="es-ES" sz="1200" baseline="0" dirty="0" smtClean="0">
                <a:solidFill>
                  <a:schemeClr val="tx1"/>
                </a:solidFill>
                <a:latin typeface="+mn-lt"/>
                <a:ea typeface="ヒラギノ角ゴ Pro W3" charset="0"/>
                <a:cs typeface="ヒラギノ角ゴ Pro W3" charset="0"/>
              </a:rPr>
              <a:t> t</a:t>
            </a:r>
            <a:r>
              <a:rPr lang="es-ES" sz="1200" dirty="0" smtClean="0">
                <a:solidFill>
                  <a:schemeClr val="tx1"/>
                </a:solidFill>
                <a:latin typeface="+mn-lt"/>
                <a:ea typeface="ヒラギノ角ゴ Pro W3" charset="0"/>
                <a:cs typeface="ヒラギノ角ゴ Pro W3" charset="0"/>
              </a:rPr>
              <a:t>ambién </a:t>
            </a:r>
            <a:r>
              <a:rPr lang="es-ES" sz="1200" dirty="0">
                <a:solidFill>
                  <a:schemeClr val="tx1"/>
                </a:solidFill>
                <a:latin typeface="+mn-lt"/>
                <a:ea typeface="ヒラギノ角ゴ Pro W3" charset="0"/>
                <a:cs typeface="ヒラギノ角ゴ Pro W3" charset="0"/>
              </a:rPr>
              <a:t>nos hemos divertido bastante </a:t>
            </a:r>
            <a:r>
              <a:rPr lang="es-ES" sz="1200" dirty="0" smtClean="0">
                <a:solidFill>
                  <a:schemeClr val="tx1"/>
                </a:solidFill>
                <a:latin typeface="+mn-lt"/>
                <a:ea typeface="ヒラギノ角ゴ Pro W3" charset="0"/>
                <a:cs typeface="ヒラギノ角ゴ Pro W3" charset="0"/>
              </a:rPr>
              <a:t>al </a:t>
            </a:r>
            <a:r>
              <a:rPr lang="es-ES" sz="1200" dirty="0">
                <a:solidFill>
                  <a:schemeClr val="tx1"/>
                </a:solidFill>
                <a:latin typeface="+mn-lt"/>
                <a:ea typeface="ヒラギノ角ゴ Pro W3" charset="0"/>
                <a:cs typeface="ヒラギノ角ゴ Pro W3" charset="0"/>
              </a:rPr>
              <a:t>celebrar desde el fondo del mar hasta la cima del Monte Everest. </a:t>
            </a:r>
          </a:p>
          <a:p>
            <a:endParaRPr lang="en-US" sz="1200" kern="1200" dirty="0" smtClean="0">
              <a:solidFill>
                <a:schemeClr val="tx1"/>
              </a:solidFill>
              <a:effectLst/>
              <a:latin typeface="+mn-lt"/>
            </a:endParaRPr>
          </a:p>
          <a:p>
            <a:r>
              <a:rPr lang="es-ES" sz="1200" dirty="0">
                <a:solidFill>
                  <a:schemeClr val="tx1"/>
                </a:solidFill>
                <a:latin typeface="+mn-lt"/>
              </a:rPr>
              <a:t>Participamos en desfiles, creamos una colcha del Centenario, preparamos tortas de celebración, nos pusimos el atuendo distintivo de los Leones y  enarbolamos las banderas </a:t>
            </a:r>
            <a:r>
              <a:rPr lang="es-ES" sz="1200" dirty="0" err="1">
                <a:solidFill>
                  <a:schemeClr val="tx1"/>
                </a:solidFill>
                <a:latin typeface="+mn-lt"/>
              </a:rPr>
              <a:t>Leonísticas</a:t>
            </a:r>
            <a:r>
              <a:rPr lang="es-ES" sz="1200" dirty="0">
                <a:solidFill>
                  <a:schemeClr val="tx1"/>
                </a:solidFill>
                <a:latin typeface="+mn-lt"/>
              </a:rPr>
              <a:t> con orgullo.</a:t>
            </a:r>
            <a:r>
              <a:rPr lang="es-ES" sz="1200" baseline="0" dirty="0">
                <a:solidFill>
                  <a:schemeClr val="tx1"/>
                </a:solidFill>
                <a:latin typeface="+mn-lt"/>
              </a:rPr>
              <a:t> </a:t>
            </a:r>
          </a:p>
          <a:p>
            <a:endParaRPr lang="en-US" sz="1200" kern="1200" baseline="0" dirty="0" smtClean="0">
              <a:solidFill>
                <a:schemeClr val="tx1"/>
              </a:solidFill>
              <a:effectLst/>
              <a:latin typeface="+mn-lt"/>
            </a:endParaRPr>
          </a:p>
          <a:p>
            <a:r>
              <a:rPr lang="es-ES" sz="1200" baseline="0" dirty="0">
                <a:solidFill>
                  <a:schemeClr val="tx1"/>
                </a:solidFill>
                <a:latin typeface="+mn-lt"/>
              </a:rPr>
              <a:t>Incluso hubo edificios que se iluminaron en honor a los clubes de Leones. </a:t>
            </a: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Los Leones </a:t>
            </a:r>
            <a:r>
              <a:rPr lang="es-ES" dirty="0"/>
              <a:t>y </a:t>
            </a:r>
            <a:r>
              <a:rPr lang="es-ES" dirty="0" err="1"/>
              <a:t>Leos</a:t>
            </a:r>
            <a:r>
              <a:rPr lang="es-ES" dirty="0"/>
              <a:t> viajaron desde todo el mundo a Chicago, Illinois, cuna de los clubes de Leones para asistir a la Convención Internacional de los clubes de Leones.</a:t>
            </a:r>
            <a:r>
              <a:rPr lang="es-ES" baseline="0" dirty="0"/>
              <a:t> </a:t>
            </a:r>
          </a:p>
          <a:p>
            <a:endParaRPr lang="en-US" baseline="0" dirty="0" smtClean="0"/>
          </a:p>
          <a:p>
            <a:r>
              <a:rPr lang="es-ES" baseline="0" dirty="0"/>
              <a:t>La convención incluyó una exposición interactiva sobre el Centenario para que los asistentes pudieran experimentar el pasado, presente y futuro de los clubes de Leones. </a:t>
            </a:r>
          </a:p>
          <a:p>
            <a:endParaRPr lang="en-US" baseline="0" dirty="0" smtClean="0"/>
          </a:p>
          <a:p>
            <a:r>
              <a:rPr lang="es-ES" baseline="0" dirty="0"/>
              <a:t>Muchas de las piezas de la exposición </a:t>
            </a:r>
            <a:r>
              <a:rPr lang="es-ES" baseline="0" dirty="0" smtClean="0"/>
              <a:t>serán readaptadas y utilizadas en </a:t>
            </a:r>
            <a:r>
              <a:rPr lang="es-ES" baseline="0" dirty="0"/>
              <a:t>nuestra sede para disfrutar de ellas en años venideros.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Nuestro estandarte del Centenario </a:t>
            </a:r>
            <a:r>
              <a:rPr lang="es-ES" dirty="0" smtClean="0"/>
              <a:t>estuvo</a:t>
            </a:r>
            <a:r>
              <a:rPr lang="es-ES" baseline="0" dirty="0" smtClean="0"/>
              <a:t> formado por</a:t>
            </a:r>
            <a:r>
              <a:rPr lang="es-ES" dirty="0" smtClean="0"/>
              <a:t> </a:t>
            </a:r>
            <a:r>
              <a:rPr lang="es-ES" dirty="0"/>
              <a:t>48 secciones individuales firmadas por Leones y </a:t>
            </a:r>
            <a:r>
              <a:rPr lang="es-ES" dirty="0" err="1"/>
              <a:t>Leos</a:t>
            </a:r>
            <a:r>
              <a:rPr lang="es-ES" dirty="0"/>
              <a:t> de toda nuestra comunidad internacional.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¿Quién firmó el estandarte del Centenario?</a:t>
            </a:r>
            <a:r>
              <a:rPr lang="es-ES" baseline="0" dirty="0"/>
              <a:t> </a:t>
            </a:r>
            <a:r>
              <a:rPr lang="es-ES" dirty="0"/>
              <a:t>{wave}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Fue magnífico, abarcando el salón principal de la Convención del Centenario, 48 pies de ancho </a:t>
            </a:r>
            <a:r>
              <a:rPr lang="es-ES" dirty="0" smtClean="0"/>
              <a:t>por </a:t>
            </a:r>
            <a:r>
              <a:rPr lang="es-ES" dirty="0"/>
              <a:t>28 pies de alto (o 14,6 metros de ancho por 8,5 metros de largo).-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Casa de la Moneda de los Estados Unidos creó una moneda </a:t>
            </a:r>
            <a:r>
              <a:rPr lang="es-ES" dirty="0" smtClean="0"/>
              <a:t>de </a:t>
            </a:r>
            <a:r>
              <a:rPr lang="es-ES" dirty="0"/>
              <a:t>plata de 1 </a:t>
            </a:r>
            <a:r>
              <a:rPr lang="es-ES" dirty="0" smtClean="0"/>
              <a:t>onza para el Centenario. </a:t>
            </a:r>
            <a:r>
              <a:rPr lang="es-ES" dirty="0"/>
              <a:t>Tres de nuestros expresidentes internacionales participaron en una ceremonia en la Casa de la Moneda </a:t>
            </a:r>
            <a:r>
              <a:rPr lang="es-ES" dirty="0" smtClean="0"/>
              <a:t>donde</a:t>
            </a:r>
            <a:r>
              <a:rPr lang="es-ES" baseline="0" dirty="0" smtClean="0"/>
              <a:t> imprimieron</a:t>
            </a:r>
            <a:r>
              <a:rPr lang="es-ES" dirty="0" smtClean="0"/>
              <a:t> </a:t>
            </a:r>
            <a:r>
              <a:rPr lang="es-ES" dirty="0"/>
              <a:t>las primeras monedas.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¿Quién compró uno de estos valiosos recuerdos del Centenario?</a:t>
            </a:r>
            <a:r>
              <a:rPr lang="es-ES" baseline="0" dirty="0"/>
              <a:t> </a:t>
            </a:r>
            <a:r>
              <a:rPr lang="es-ES" dirty="0"/>
              <a:t>{wave}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s-ES" dirty="0"/>
              <a:t>Debe saber que su compra contribuyó a una donación de 855.000 dólares para financiar nuestros servicios humanitarios futuros. </a:t>
            </a:r>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Leones entusiastas </a:t>
            </a:r>
            <a:r>
              <a:rPr lang="es-ES" sz="1200" dirty="0" smtClean="0">
                <a:solidFill>
                  <a:schemeClr val="tx1"/>
                </a:solidFill>
                <a:latin typeface="+mn-lt"/>
                <a:ea typeface="ヒラギノ角ゴ Pro W3" charset="0"/>
                <a:cs typeface="ヒラギノ角ゴ Pro W3" charset="0"/>
              </a:rPr>
              <a:t>de</a:t>
            </a:r>
            <a:r>
              <a:rPr lang="es-ES" sz="1200" baseline="0" dirty="0" smtClean="0">
                <a:solidFill>
                  <a:schemeClr val="tx1"/>
                </a:solidFill>
                <a:latin typeface="+mn-lt"/>
                <a:ea typeface="ヒラギノ角ゴ Pro W3" charset="0"/>
                <a:cs typeface="ヒラギノ角ゴ Pro W3" charset="0"/>
              </a:rPr>
              <a:t> todo</a:t>
            </a:r>
            <a:r>
              <a:rPr lang="es-ES" sz="1200" dirty="0" smtClean="0">
                <a:solidFill>
                  <a:schemeClr val="tx1"/>
                </a:solidFill>
                <a:latin typeface="+mn-lt"/>
                <a:ea typeface="ヒラギノ角ゴ Pro W3" charset="0"/>
                <a:cs typeface="ヒラギノ角ゴ Pro W3" charset="0"/>
              </a:rPr>
              <a:t> </a:t>
            </a:r>
            <a:r>
              <a:rPr lang="es-ES" sz="1200" dirty="0">
                <a:solidFill>
                  <a:schemeClr val="tx1"/>
                </a:solidFill>
                <a:latin typeface="+mn-lt"/>
                <a:ea typeface="ヒラギノ角ゴ Pro W3" charset="0"/>
                <a:cs typeface="ヒラギノ角ゴ Pro W3" charset="0"/>
              </a:rPr>
              <a:t>el mundo pidieron a sus oficinas de correos locales que crearan un sello homenajeando al Centenario de los Leones para </a:t>
            </a:r>
            <a:r>
              <a:rPr lang="es-ES" sz="1200" dirty="0" smtClean="0">
                <a:solidFill>
                  <a:schemeClr val="tx1"/>
                </a:solidFill>
                <a:latin typeface="+mn-lt"/>
                <a:ea typeface="ヒラギノ角ゴ Pro W3" charset="0"/>
                <a:cs typeface="ヒラギノ角ゴ Pro W3" charset="0"/>
              </a:rPr>
              <a:t>así compartir </a:t>
            </a:r>
            <a:r>
              <a:rPr lang="es-ES" sz="1200" dirty="0">
                <a:solidFill>
                  <a:schemeClr val="tx1"/>
                </a:solidFill>
                <a:latin typeface="+mn-lt"/>
                <a:ea typeface="ヒラギノ角ゴ Pro W3" charset="0"/>
                <a:cs typeface="ヒラギノ角ゴ Pro W3" charset="0"/>
              </a:rPr>
              <a:t>nuestra </a:t>
            </a:r>
            <a:r>
              <a:rPr lang="es-ES" sz="1200" dirty="0" smtClean="0">
                <a:solidFill>
                  <a:schemeClr val="tx1"/>
                </a:solidFill>
                <a:latin typeface="+mn-lt"/>
                <a:ea typeface="ヒラギノ角ゴ Pro W3" charset="0"/>
                <a:cs typeface="ヒラギノ角ゴ Pro W3" charset="0"/>
              </a:rPr>
              <a:t>celebración. </a:t>
            </a:r>
            <a:endParaRPr lang="es-ES" sz="1200" dirty="0">
              <a:solidFill>
                <a:schemeClr val="tx1"/>
              </a:solidFill>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¿No son estos un homenaje maravilloso? Y excelente publicidad también.</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Muchos Leones y </a:t>
            </a:r>
            <a:r>
              <a:rPr lang="es-ES" sz="1200" dirty="0" err="1">
                <a:solidFill>
                  <a:schemeClr val="tx1"/>
                </a:solidFill>
                <a:latin typeface="+mn-lt"/>
                <a:ea typeface="ヒラギノ角ゴ Pro W3" charset="0"/>
                <a:cs typeface="ヒラギノ角ゴ Pro W3" charset="0"/>
              </a:rPr>
              <a:t>Leos</a:t>
            </a:r>
            <a:r>
              <a:rPr lang="es-ES" sz="1200" dirty="0">
                <a:solidFill>
                  <a:schemeClr val="tx1"/>
                </a:solidFill>
                <a:latin typeface="+mn-lt"/>
                <a:ea typeface="ヒラギノ角ゴ Pro W3" charset="0"/>
                <a:cs typeface="ヒラギノ角ゴ Pro W3" charset="0"/>
              </a:rPr>
              <a:t> marcaron sus </a:t>
            </a:r>
            <a:r>
              <a:rPr lang="es-ES" sz="1200" dirty="0" smtClean="0">
                <a:solidFill>
                  <a:schemeClr val="tx1"/>
                </a:solidFill>
                <a:latin typeface="+mn-lt"/>
                <a:ea typeface="ヒラギノ角ゴ Pro W3" charset="0"/>
                <a:cs typeface="ヒラギノ角ゴ Pro W3" charset="0"/>
              </a:rPr>
              <a:t>anécdotas </a:t>
            </a:r>
            <a:r>
              <a:rPr lang="es-ES" sz="1200" dirty="0">
                <a:solidFill>
                  <a:schemeClr val="tx1"/>
                </a:solidFill>
                <a:latin typeface="+mn-lt"/>
                <a:ea typeface="ヒラギノ角ゴ Pro W3" charset="0"/>
                <a:cs typeface="ヒラギノ角ゴ Pro W3" charset="0"/>
              </a:rPr>
              <a:t>con la etiqueta </a:t>
            </a:r>
            <a:r>
              <a:rPr lang="es-ES" sz="1200" b="1" dirty="0">
                <a:solidFill>
                  <a:schemeClr val="tx1"/>
                </a:solidFill>
                <a:latin typeface="+mn-lt"/>
                <a:ea typeface="ヒラギノ角ゴ Pro W3" charset="0"/>
                <a:cs typeface="ヒラギノ角ゴ Pro W3" charset="0"/>
              </a:rPr>
              <a:t>#Lions100</a:t>
            </a:r>
            <a:r>
              <a:rPr lang="es-ES" sz="1200" dirty="0">
                <a:solidFill>
                  <a:schemeClr val="tx1"/>
                </a:solidFill>
                <a:latin typeface="+mn-lt"/>
                <a:ea typeface="ヒラギノ角ゴ Pro W3" charset="0"/>
                <a:cs typeface="ヒラギノ角ゴ Pro W3" charset="0"/>
              </a:rPr>
              <a:t> y compartieron sus logros del Centenario en Facebook, Twitter y otras plataformas sociales.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¿Tenemos a algunos Leones o </a:t>
            </a:r>
            <a:r>
              <a:rPr lang="es-ES" sz="1200" dirty="0" err="1">
                <a:solidFill>
                  <a:schemeClr val="tx1"/>
                </a:solidFill>
                <a:latin typeface="+mn-lt"/>
                <a:ea typeface="ヒラギノ角ゴ Pro W3" charset="0"/>
                <a:cs typeface="ヒラギノ角ゴ Pro W3" charset="0"/>
              </a:rPr>
              <a:t>Leos</a:t>
            </a:r>
            <a:r>
              <a:rPr lang="es-ES" sz="1200" dirty="0">
                <a:solidFill>
                  <a:schemeClr val="tx1"/>
                </a:solidFill>
                <a:latin typeface="+mn-lt"/>
                <a:ea typeface="ヒラギノ角ゴ Pro W3" charset="0"/>
                <a:cs typeface="ヒラギノ角ゴ Pro W3" charset="0"/>
              </a:rPr>
              <a:t> aquí que usan </a:t>
            </a:r>
            <a:r>
              <a:rPr lang="es-ES" sz="1200" dirty="0" smtClean="0">
                <a:solidFill>
                  <a:schemeClr val="tx1"/>
                </a:solidFill>
                <a:latin typeface="+mn-lt"/>
                <a:ea typeface="ヒラギノ角ゴ Pro W3" charset="0"/>
                <a:cs typeface="ヒラギノ角ゴ Pro W3" charset="0"/>
              </a:rPr>
              <a:t>los medios </a:t>
            </a:r>
            <a:r>
              <a:rPr lang="es-ES" sz="1200" dirty="0">
                <a:solidFill>
                  <a:schemeClr val="tx1"/>
                </a:solidFill>
                <a:latin typeface="+mn-lt"/>
                <a:ea typeface="ヒラギノ角ゴ Pro W3" charset="0"/>
                <a:cs typeface="ヒラギノ角ゴ Pro W3" charset="0"/>
              </a:rPr>
              <a:t>de comunicación social?</a:t>
            </a:r>
            <a:r>
              <a:rPr lang="es-ES" sz="1200" baseline="0" dirty="0">
                <a:solidFill>
                  <a:schemeClr val="tx1"/>
                </a:solidFill>
                <a:latin typeface="+mn-lt"/>
                <a:ea typeface="ヒラギノ角ゴ Pro W3" charset="0"/>
                <a:cs typeface="ヒラギノ角ゴ Pro W3" charset="0"/>
              </a:rPr>
              <a:t> {wave} Gracias por contarnos lo que han hecho.</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mn-lt"/>
                <a:ea typeface="ヒラギノ角ゴ Pro W3" charset="0"/>
                <a:cs typeface="ヒラギノ角ゴ Pro W3" charset="0"/>
              </a:rPr>
              <a:t>Los Leones y </a:t>
            </a:r>
            <a:r>
              <a:rPr lang="es-ES" sz="1200" dirty="0" err="1">
                <a:solidFill>
                  <a:schemeClr val="tx1"/>
                </a:solidFill>
                <a:latin typeface="+mn-lt"/>
                <a:ea typeface="ヒラギノ角ゴ Pro W3" charset="0"/>
                <a:cs typeface="ヒラギノ角ゴ Pro W3" charset="0"/>
              </a:rPr>
              <a:t>Leos</a:t>
            </a:r>
            <a:r>
              <a:rPr lang="es-ES" sz="1200" dirty="0">
                <a:solidFill>
                  <a:schemeClr val="tx1"/>
                </a:solidFill>
                <a:latin typeface="+mn-lt"/>
                <a:ea typeface="ヒラギノ角ゴ Pro W3" charset="0"/>
                <a:cs typeface="ヒラギノ角ゴ Pro W3" charset="0"/>
              </a:rPr>
              <a:t> se inspiraron de nuestras antorchas del Centenario que viajaron a todas las áreas estatutarias y a África a muchas celebraciones locales. </a:t>
            </a:r>
          </a:p>
          <a:p>
            <a:endParaRPr lang="en-US" sz="1200" kern="1200" dirty="0" smtClean="0">
              <a:solidFill>
                <a:schemeClr val="tx1"/>
              </a:solidFill>
              <a:effectLst/>
              <a:latin typeface="+mn-lt"/>
              <a:ea typeface="ヒラギノ角ゴ Pro W3" charset="0"/>
              <a:cs typeface="ヒラギノ角ゴ Pro W3" charset="0"/>
            </a:endParaRPr>
          </a:p>
          <a:p>
            <a:r>
              <a:rPr lang="es-ES" sz="1200" dirty="0">
                <a:solidFill>
                  <a:schemeClr val="tx1"/>
                </a:solidFill>
                <a:latin typeface="+mn-lt"/>
                <a:ea typeface="ヒラギノ角ゴ Pro W3" charset="0"/>
                <a:cs typeface="ヒラギノ角ゴ Pro W3" charset="0"/>
              </a:rPr>
              <a:t>Se unieron todas las antorchas en la ceremonia de iluminación </a:t>
            </a:r>
            <a:r>
              <a:rPr lang="es-ES" sz="1200" dirty="0" smtClean="0">
                <a:solidFill>
                  <a:schemeClr val="tx1"/>
                </a:solidFill>
                <a:latin typeface="+mn-lt"/>
                <a:ea typeface="ヒラギノ角ゴ Pro W3" charset="0"/>
                <a:cs typeface="ヒラギノ角ゴ Pro W3" charset="0"/>
              </a:rPr>
              <a:t>de la caldera </a:t>
            </a:r>
            <a:r>
              <a:rPr lang="es-ES" sz="1200" dirty="0">
                <a:solidFill>
                  <a:schemeClr val="tx1"/>
                </a:solidFill>
                <a:latin typeface="+mn-lt"/>
                <a:ea typeface="ヒラギノ角ゴ Pro W3" charset="0"/>
                <a:cs typeface="ヒラギノ角ゴ Pro W3" charset="0"/>
              </a:rPr>
              <a:t>del Centenario en la Convención del Centenario.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El conjunto de antorchas ahora </a:t>
            </a:r>
            <a:r>
              <a:rPr lang="es-ES" sz="1200" dirty="0" smtClean="0">
                <a:solidFill>
                  <a:schemeClr val="tx1"/>
                </a:solidFill>
                <a:latin typeface="+mn-lt"/>
                <a:ea typeface="ヒラギノ角ゴ Pro W3" charset="0"/>
                <a:cs typeface="ヒラギノ角ゴ Pro W3" charset="0"/>
              </a:rPr>
              <a:t>se</a:t>
            </a:r>
            <a:r>
              <a:rPr lang="es-ES" sz="1200" baseline="0" dirty="0" smtClean="0">
                <a:solidFill>
                  <a:schemeClr val="tx1"/>
                </a:solidFill>
                <a:latin typeface="+mn-lt"/>
                <a:ea typeface="ヒラギノ角ゴ Pro W3" charset="0"/>
                <a:cs typeface="ヒラギノ角ゴ Pro W3" charset="0"/>
              </a:rPr>
              <a:t> encuentra</a:t>
            </a:r>
            <a:r>
              <a:rPr lang="es-ES" sz="1200" dirty="0" smtClean="0">
                <a:solidFill>
                  <a:schemeClr val="tx1"/>
                </a:solidFill>
                <a:latin typeface="+mn-lt"/>
                <a:ea typeface="ヒラギノ角ゴ Pro W3" charset="0"/>
                <a:cs typeface="ヒラギノ角ゴ Pro W3" charset="0"/>
              </a:rPr>
              <a:t> </a:t>
            </a:r>
            <a:r>
              <a:rPr lang="es-ES" sz="1200" dirty="0">
                <a:solidFill>
                  <a:schemeClr val="tx1"/>
                </a:solidFill>
                <a:latin typeface="+mn-lt"/>
                <a:ea typeface="ヒラギノ角ゴ Pro W3" charset="0"/>
                <a:cs typeface="ヒラギノ角ゴ Pro W3" charset="0"/>
              </a:rPr>
              <a:t>en nuestra sede internacional en </a:t>
            </a:r>
            <a:r>
              <a:rPr lang="es-ES" sz="1200" dirty="0" smtClean="0">
                <a:solidFill>
                  <a:schemeClr val="tx1"/>
                </a:solidFill>
                <a:latin typeface="+mn-lt"/>
                <a:ea typeface="ヒラギノ角ゴ Pro W3" charset="0"/>
                <a:cs typeface="ヒラギノ角ゴ Pro W3" charset="0"/>
              </a:rPr>
              <a:t>una</a:t>
            </a:r>
            <a:r>
              <a:rPr lang="es-ES" sz="1200" baseline="0" dirty="0" smtClean="0">
                <a:solidFill>
                  <a:schemeClr val="tx1"/>
                </a:solidFill>
                <a:latin typeface="+mn-lt"/>
                <a:ea typeface="ヒラギノ角ゴ Pro W3" charset="0"/>
                <a:cs typeface="ヒラギノ角ゴ Pro W3" charset="0"/>
              </a:rPr>
              <a:t> vitrina</a:t>
            </a:r>
            <a:r>
              <a:rPr lang="es-ES" sz="1200" dirty="0" smtClean="0">
                <a:solidFill>
                  <a:schemeClr val="tx1"/>
                </a:solidFill>
                <a:latin typeface="+mn-lt"/>
                <a:ea typeface="ヒラギノ角ゴ Pro W3" charset="0"/>
                <a:cs typeface="ヒラギノ角ゴ Pro W3" charset="0"/>
              </a:rPr>
              <a:t> </a:t>
            </a:r>
            <a:r>
              <a:rPr lang="es-ES" sz="1200" dirty="0">
                <a:solidFill>
                  <a:schemeClr val="tx1"/>
                </a:solidFill>
                <a:latin typeface="+mn-lt"/>
                <a:ea typeface="ヒラギノ角ゴ Pro W3" charset="0"/>
                <a:cs typeface="ヒラギノ角ゴ Pro W3" charset="0"/>
              </a:rPr>
              <a:t>con la inscripción: “Iluminando el camino hacia nuestro segundo siglo de servicio.”</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Todas nuestras actividades del Centenario han producido grandes recursos para compartir con socios potenciales, nuestros clubes y comunidades.</a:t>
            </a:r>
            <a:r>
              <a:rPr lang="es-ES" baseline="0" dirty="0"/>
              <a:t> </a:t>
            </a:r>
          </a:p>
          <a:p>
            <a:endParaRPr lang="en-US" baseline="0" dirty="0" smtClean="0"/>
          </a:p>
          <a:p>
            <a:r>
              <a:rPr lang="es-ES" baseline="0" dirty="0"/>
              <a:t>Puede usar nuestra </a:t>
            </a:r>
            <a:r>
              <a:rPr lang="es-ES" baseline="0" dirty="0" smtClean="0"/>
              <a:t>función - </a:t>
            </a:r>
            <a:r>
              <a:rPr lang="es-ES" baseline="0" dirty="0"/>
              <a:t>Localizador de Recursos </a:t>
            </a:r>
            <a:r>
              <a:rPr lang="es-ES" baseline="0" dirty="0" smtClean="0"/>
              <a:t>- en </a:t>
            </a:r>
            <a:r>
              <a:rPr lang="es-ES" baseline="0" dirty="0"/>
              <a:t>nuestro nuevo sitio web LionsClubs.org para encontrar excelentes historias sobre el Centenario y compartirlas, incluyendo el folleto de puntos destacados del Centenario, un vídeo con un resumen del Centenario y esta presentación. </a:t>
            </a:r>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No </a:t>
            </a:r>
            <a:r>
              <a:rPr lang="es-ES" sz="1200" dirty="0" smtClean="0">
                <a:solidFill>
                  <a:schemeClr val="tx1"/>
                </a:solidFill>
                <a:latin typeface="+mn-lt"/>
                <a:ea typeface="ヒラギノ角ゴ Pro W3" charset="0"/>
                <a:cs typeface="ヒラギノ角ゴ Pro W3" charset="0"/>
              </a:rPr>
              <a:t>sé</a:t>
            </a:r>
            <a:r>
              <a:rPr lang="es-ES" sz="1200" baseline="0" dirty="0" smtClean="0">
                <a:solidFill>
                  <a:schemeClr val="tx1"/>
                </a:solidFill>
                <a:latin typeface="+mn-lt"/>
                <a:ea typeface="ヒラギノ角ゴ Pro W3" charset="0"/>
                <a:cs typeface="ヒラギノ角ゴ Pro W3" charset="0"/>
              </a:rPr>
              <a:t> </a:t>
            </a:r>
            <a:r>
              <a:rPr lang="es-ES" sz="1200" dirty="0" smtClean="0">
                <a:solidFill>
                  <a:schemeClr val="tx1"/>
                </a:solidFill>
                <a:latin typeface="+mn-lt"/>
                <a:ea typeface="ヒラギノ角ゴ Pro W3" charset="0"/>
                <a:cs typeface="ヒラギノ角ゴ Pro W3" charset="0"/>
              </a:rPr>
              <a:t>cuántos </a:t>
            </a:r>
            <a:r>
              <a:rPr lang="es-ES" sz="1200" dirty="0">
                <a:solidFill>
                  <a:schemeClr val="tx1"/>
                </a:solidFill>
                <a:latin typeface="+mn-lt"/>
                <a:ea typeface="ヒラギノ角ゴ Pro W3" charset="0"/>
                <a:cs typeface="ヒラギノ角ゴ Pro W3" charset="0"/>
              </a:rPr>
              <a:t>de nosotros estaremos aquí para </a:t>
            </a:r>
            <a:r>
              <a:rPr lang="es-ES" sz="1200" dirty="0" smtClean="0">
                <a:solidFill>
                  <a:schemeClr val="tx1"/>
                </a:solidFill>
                <a:latin typeface="+mn-lt"/>
                <a:ea typeface="ヒラギノ角ゴ Pro W3" charset="0"/>
                <a:cs typeface="ヒラギノ角ゴ Pro W3" charset="0"/>
              </a:rPr>
              <a:t>celebrar nuestro </a:t>
            </a:r>
            <a:r>
              <a:rPr lang="es-ES" sz="1200" dirty="0">
                <a:solidFill>
                  <a:schemeClr val="tx1"/>
                </a:solidFill>
                <a:latin typeface="+mn-lt"/>
                <a:ea typeface="ヒラギノ角ゴ Pro W3" charset="0"/>
                <a:cs typeface="ヒラギノ角ゴ Pro W3" charset="0"/>
              </a:rPr>
              <a:t>200º aniversario, pero me imagino que los Leones que abran </a:t>
            </a:r>
            <a:r>
              <a:rPr lang="es-ES" sz="1200" dirty="0" smtClean="0">
                <a:solidFill>
                  <a:schemeClr val="tx1"/>
                </a:solidFill>
                <a:latin typeface="+mn-lt"/>
                <a:ea typeface="ヒラギノ角ゴ Pro W3" charset="0"/>
                <a:cs typeface="ヒラギノ角ゴ Pro W3" charset="0"/>
              </a:rPr>
              <a:t>la </a:t>
            </a:r>
            <a:r>
              <a:rPr lang="es-ES" sz="1200" dirty="0">
                <a:solidFill>
                  <a:schemeClr val="tx1"/>
                </a:solidFill>
                <a:latin typeface="+mn-lt"/>
                <a:ea typeface="ヒラギノ角ゴ Pro W3" charset="0"/>
                <a:cs typeface="ヒラギノ角ゴ Pro W3" charset="0"/>
              </a:rPr>
              <a:t>cápsula de tiempo del centenario se </a:t>
            </a:r>
            <a:r>
              <a:rPr lang="es-ES" sz="1200" dirty="0" smtClean="0">
                <a:solidFill>
                  <a:schemeClr val="tx1"/>
                </a:solidFill>
                <a:latin typeface="+mn-lt"/>
                <a:ea typeface="ヒラギノ角ゴ Pro W3" charset="0"/>
                <a:cs typeface="ヒラギノ角ゴ Pro W3" charset="0"/>
              </a:rPr>
              <a:t>sentirán </a:t>
            </a:r>
            <a:r>
              <a:rPr lang="es-ES" sz="1200" dirty="0">
                <a:solidFill>
                  <a:schemeClr val="tx1"/>
                </a:solidFill>
                <a:latin typeface="+mn-lt"/>
                <a:ea typeface="ヒラギノ角ゴ Pro W3" charset="0"/>
                <a:cs typeface="ヒラギノ角ゴ Pro W3" charset="0"/>
              </a:rPr>
              <a:t>inspirados con todo lo que hemos logrado.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Con una celebración tan exitosa, </a:t>
            </a:r>
            <a:r>
              <a:rPr lang="es-ES" dirty="0" smtClean="0"/>
              <a:t>deseo</a:t>
            </a:r>
            <a:r>
              <a:rPr lang="es-ES" baseline="0" dirty="0" smtClean="0"/>
              <a:t> iniciar</a:t>
            </a:r>
            <a:r>
              <a:rPr lang="es-ES" dirty="0" smtClean="0"/>
              <a:t> </a:t>
            </a:r>
            <a:r>
              <a:rPr lang="es-ES" dirty="0"/>
              <a:t>el próximo siglo con </a:t>
            </a:r>
            <a:r>
              <a:rPr lang="es-ES" dirty="0" smtClean="0"/>
              <a:t>seguridad,</a:t>
            </a:r>
            <a:r>
              <a:rPr lang="es-ES" baseline="0" dirty="0" smtClean="0"/>
              <a:t> la s</a:t>
            </a:r>
            <a:r>
              <a:rPr lang="es-ES" sz="1200" dirty="0" smtClean="0">
                <a:solidFill>
                  <a:schemeClr val="tx1"/>
                </a:solidFill>
                <a:latin typeface="+mn-lt"/>
                <a:ea typeface="ヒラギノ角ゴ Pro W3" charset="0"/>
                <a:cs typeface="ヒラギノ角ゴ Pro W3" charset="0"/>
              </a:rPr>
              <a:t>eguridad </a:t>
            </a:r>
            <a:r>
              <a:rPr lang="es-ES" sz="1200" dirty="0">
                <a:solidFill>
                  <a:schemeClr val="tx1"/>
                </a:solidFill>
                <a:latin typeface="+mn-lt"/>
                <a:ea typeface="ヒラギノ角ゴ Pro W3" charset="0"/>
                <a:cs typeface="ヒラギノ角ゴ Pro W3" charset="0"/>
              </a:rPr>
              <a:t>de que la Asociación Internacional de Clubes de Leones </a:t>
            </a:r>
            <a:r>
              <a:rPr lang="es-ES" sz="1200" dirty="0" smtClean="0">
                <a:solidFill>
                  <a:schemeClr val="tx1"/>
                </a:solidFill>
                <a:latin typeface="+mn-lt"/>
                <a:ea typeface="ヒラギノ角ゴ Pro W3" charset="0"/>
                <a:cs typeface="ヒラギノ角ゴ Pro W3" charset="0"/>
              </a:rPr>
              <a:t>continuará </a:t>
            </a:r>
            <a:r>
              <a:rPr lang="es-ES" sz="1200" dirty="0">
                <a:solidFill>
                  <a:schemeClr val="tx1"/>
                </a:solidFill>
                <a:latin typeface="+mn-lt"/>
                <a:ea typeface="ヒラギノ角ゴ Pro W3" charset="0"/>
                <a:cs typeface="ヒラギノ角ゴ Pro W3" charset="0"/>
              </a:rPr>
              <a:t>siendo la organización humanitaria más grande del mundo. </a:t>
            </a: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mtClean="0"/>
              <a:t>Nuestro</a:t>
            </a:r>
            <a:r>
              <a:rPr lang="es-ES" baseline="0" smtClean="0"/>
              <a:t> agradecimiento</a:t>
            </a:r>
            <a:r>
              <a:rPr lang="es-ES" smtClean="0"/>
              <a:t> </a:t>
            </a:r>
            <a:r>
              <a:rPr lang="es-ES" dirty="0" smtClean="0"/>
              <a:t>a </a:t>
            </a:r>
            <a:r>
              <a:rPr lang="es-ES" dirty="0"/>
              <a:t>los Asesores de club del Centenario, los Coordinadores del Centenario de Distrito y Distrito Múltiple, el Comité de Acción del Centenario, los Dirigentes Ejecutivos y a todos los Leones y </a:t>
            </a:r>
            <a:r>
              <a:rPr lang="es-ES" dirty="0" err="1"/>
              <a:t>Leos</a:t>
            </a:r>
            <a:r>
              <a:rPr lang="es-ES" dirty="0"/>
              <a:t> que </a:t>
            </a:r>
            <a:r>
              <a:rPr lang="es-ES" dirty="0" smtClean="0"/>
              <a:t>participaron</a:t>
            </a:r>
            <a:r>
              <a:rPr lang="es-ES" baseline="0" dirty="0" smtClean="0"/>
              <a:t> y contribuyeron a nuestro éxito</a:t>
            </a:r>
            <a:r>
              <a:rPr lang="es-ES" dirty="0" smtClean="0"/>
              <a:t> .  </a:t>
            </a:r>
            <a:endParaRPr lang="es-ES" dirty="0"/>
          </a:p>
          <a:p>
            <a:endParaRPr lang="en-US" dirty="0" smtClean="0"/>
          </a:p>
          <a:p>
            <a:r>
              <a:rPr lang="es-ES" dirty="0"/>
              <a:t>Ustedes le mostraron al mundo que “Donde hay una necesidad, hay un León” de forma más grande y más brillante que nunca antes.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dirty="0">
                <a:solidFill>
                  <a:schemeClr val="tx1"/>
                </a:solidFill>
                <a:latin typeface="+mn-lt"/>
                <a:ea typeface="ヒラギノ角ゴ Pro W3" charset="0"/>
                <a:cs typeface="ヒラギノ角ゴ Pro W3" charset="0"/>
              </a:rPr>
              <a:t>Los Leones y los </a:t>
            </a:r>
            <a:r>
              <a:rPr lang="es-ES" sz="1200" dirty="0" err="1">
                <a:solidFill>
                  <a:schemeClr val="tx1"/>
                </a:solidFill>
                <a:latin typeface="+mn-lt"/>
                <a:ea typeface="ヒラギノ角ゴ Pro W3" charset="0"/>
                <a:cs typeface="ヒラギノ角ゴ Pro W3" charset="0"/>
              </a:rPr>
              <a:t>Leos</a:t>
            </a:r>
            <a:r>
              <a:rPr lang="es-ES" sz="1200" dirty="0">
                <a:solidFill>
                  <a:schemeClr val="tx1"/>
                </a:solidFill>
                <a:latin typeface="+mn-lt"/>
                <a:ea typeface="ヒラギノ角ゴ Pro W3" charset="0"/>
                <a:cs typeface="ヒラギノ角ゴ Pro W3" charset="0"/>
              </a:rPr>
              <a:t> de todo el mundo participaron en esta gran celebración desde julio de 2014 hasta junio de 2018, haciendo un homenaje a </a:t>
            </a:r>
            <a:r>
              <a:rPr lang="es-ES" sz="1200" dirty="0" smtClean="0">
                <a:solidFill>
                  <a:schemeClr val="tx1"/>
                </a:solidFill>
                <a:latin typeface="+mn-lt"/>
                <a:ea typeface="ヒラギノ角ゴ Pro W3" charset="0"/>
                <a:cs typeface="ヒラギノ角ゴ Pro W3" charset="0"/>
              </a:rPr>
              <a:t>nuestros </a:t>
            </a:r>
            <a:r>
              <a:rPr lang="es-ES" sz="1200" dirty="0">
                <a:solidFill>
                  <a:schemeClr val="tx1"/>
                </a:solidFill>
                <a:latin typeface="+mn-lt"/>
                <a:ea typeface="ヒラギノ角ゴ Pro W3" charset="0"/>
                <a:cs typeface="ヒラギノ角ゴ Pro W3" charset="0"/>
              </a:rPr>
              <a:t>100 años de servicios humanitarios.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solidFill>
                  <a:schemeClr val="tx1"/>
                </a:solidFill>
                <a:latin typeface="+mn-lt"/>
                <a:ea typeface="ヒラギノ角ゴ Pro W3" charset="0"/>
                <a:cs typeface="ヒラギノ角ゴ Pro W3" charset="0"/>
              </a:rPr>
              <a:t>Para preservar nuestra rica historia, se </a:t>
            </a:r>
            <a:r>
              <a:rPr lang="es-ES" sz="1200" dirty="0" smtClean="0">
                <a:solidFill>
                  <a:schemeClr val="tx1"/>
                </a:solidFill>
                <a:latin typeface="+mn-lt"/>
                <a:ea typeface="ヒラギノ角ゴ Pro W3" charset="0"/>
                <a:cs typeface="ヒラギノ角ゴ Pro W3" charset="0"/>
              </a:rPr>
              <a:t>preparó </a:t>
            </a:r>
            <a:r>
              <a:rPr lang="es-ES" sz="1200" dirty="0">
                <a:solidFill>
                  <a:schemeClr val="tx1"/>
                </a:solidFill>
                <a:latin typeface="+mn-lt"/>
                <a:ea typeface="ヒラギノ角ゴ Pro W3" charset="0"/>
                <a:cs typeface="ヒラギノ角ゴ Pro W3" charset="0"/>
              </a:rPr>
              <a:t>una serie de anécdotas sobre los hitos </a:t>
            </a:r>
            <a:r>
              <a:rPr lang="es-ES" sz="1200" dirty="0" smtClean="0">
                <a:solidFill>
                  <a:schemeClr val="tx1"/>
                </a:solidFill>
                <a:latin typeface="+mn-lt"/>
                <a:ea typeface="ヒラギノ角ゴ Pro W3" charset="0"/>
                <a:cs typeface="ヒラギノ角ゴ Pro W3" charset="0"/>
              </a:rPr>
              <a:t>y </a:t>
            </a:r>
            <a:r>
              <a:rPr lang="es-ES" sz="1200" dirty="0">
                <a:solidFill>
                  <a:schemeClr val="tx1"/>
                </a:solidFill>
                <a:latin typeface="+mn-lt"/>
                <a:ea typeface="ヒラギノ角ゴ Pro W3" charset="0"/>
                <a:cs typeface="ヒラギノ角ゴ Pro W3" charset="0"/>
              </a:rPr>
              <a:t>vídeos sobre la historia del </a:t>
            </a:r>
            <a:r>
              <a:rPr lang="es-ES" sz="1200" dirty="0" err="1">
                <a:solidFill>
                  <a:schemeClr val="tx1"/>
                </a:solidFill>
                <a:latin typeface="+mn-lt"/>
                <a:ea typeface="ヒラギノ角ゴ Pro W3" charset="0"/>
                <a:cs typeface="ヒラギノ角ゴ Pro W3" charset="0"/>
              </a:rPr>
              <a:t>Leonismo</a:t>
            </a:r>
            <a:r>
              <a:rPr lang="es-ES" sz="1200" dirty="0">
                <a:solidFill>
                  <a:schemeClr val="tx1"/>
                </a:solidFill>
                <a:latin typeface="+mn-lt"/>
                <a:ea typeface="ヒラギノ角ゴ Pro W3" charset="0"/>
                <a:cs typeface="ヒラギノ角ゴ Pro W3" charset="0"/>
              </a:rPr>
              <a:t> así como una presentación de diapositivas en </a:t>
            </a:r>
            <a:r>
              <a:rPr lang="es-ES" sz="1200" dirty="0" smtClean="0">
                <a:solidFill>
                  <a:schemeClr val="tx1"/>
                </a:solidFill>
                <a:latin typeface="+mn-lt"/>
                <a:ea typeface="ヒラギノ角ゴ Pro W3" charset="0"/>
                <a:cs typeface="ヒラギノ角ゴ Pro W3" charset="0"/>
              </a:rPr>
              <a:t>línea: </a:t>
            </a:r>
            <a:r>
              <a:rPr lang="es-ES" sz="1200" dirty="0">
                <a:solidFill>
                  <a:schemeClr val="tx1"/>
                </a:solidFill>
                <a:latin typeface="+mn-lt"/>
                <a:ea typeface="ヒラギノ角ゴ Pro W3" charset="0"/>
                <a:cs typeface="ヒラギノ角ゴ Pro W3" charset="0"/>
              </a:rPr>
              <a:t>L</a:t>
            </a:r>
            <a:r>
              <a:rPr lang="es-ES" sz="1200" dirty="0" smtClean="0">
                <a:solidFill>
                  <a:schemeClr val="tx1"/>
                </a:solidFill>
                <a:latin typeface="+mn-lt"/>
                <a:ea typeface="ヒラギノ角ゴ Pro W3" charset="0"/>
                <a:cs typeface="ヒラギノ角ゴ Pro W3" charset="0"/>
              </a:rPr>
              <a:t>a </a:t>
            </a:r>
            <a:r>
              <a:rPr lang="es-ES" sz="1200" dirty="0">
                <a:solidFill>
                  <a:schemeClr val="tx1"/>
                </a:solidFill>
                <a:latin typeface="+mn-lt"/>
                <a:ea typeface="ヒラギノ角ゴ Pro W3" charset="0"/>
                <a:cs typeface="ヒラギノ角ゴ Pro W3" charset="0"/>
              </a:rPr>
              <a:t>Trayectoria </a:t>
            </a:r>
            <a:r>
              <a:rPr lang="es-ES" sz="1200" dirty="0" err="1">
                <a:solidFill>
                  <a:schemeClr val="tx1"/>
                </a:solidFill>
                <a:latin typeface="+mn-lt"/>
                <a:ea typeface="ヒラギノ角ゴ Pro W3" charset="0"/>
                <a:cs typeface="ヒラギノ角ゴ Pro W3" charset="0"/>
              </a:rPr>
              <a:t>Leonística</a:t>
            </a:r>
            <a:r>
              <a:rPr lang="es-ES" sz="1200" dirty="0">
                <a:solidFill>
                  <a:schemeClr val="tx1"/>
                </a:solidFill>
                <a:latin typeface="+mn-lt"/>
                <a:ea typeface="ヒラギノ角ゴ Pro W3" charset="0"/>
                <a:cs typeface="ヒラギノ角ゴ Pro W3" charset="0"/>
              </a:rPr>
              <a:t>. </a:t>
            </a:r>
          </a:p>
          <a:p>
            <a:endParaRPr lang="en-US" sz="1200" kern="1200" dirty="0" smtClean="0">
              <a:solidFill>
                <a:schemeClr val="tx1"/>
              </a:solidFill>
              <a:effectLst/>
              <a:latin typeface="+mn-lt"/>
              <a:ea typeface="ヒラギノ角ゴ Pro W3" charset="0"/>
              <a:cs typeface="ヒラギノ角ゴ Pro W3" charset="0"/>
            </a:endParaRPr>
          </a:p>
          <a:p>
            <a:r>
              <a:rPr lang="es-ES" sz="1200" dirty="0">
                <a:solidFill>
                  <a:schemeClr val="tx1"/>
                </a:solidFill>
                <a:latin typeface="+mn-lt"/>
                <a:ea typeface="ヒラギノ角ゴ Pro W3" charset="0"/>
                <a:cs typeface="ヒラギノ角ゴ Pro W3" charset="0"/>
              </a:rPr>
              <a:t>Los Leones compartieron anécdotas, desde la fundación de nuestra organización hasta nuestra expansión global con sus clubes y comunidades.</a:t>
            </a:r>
            <a:r>
              <a:rPr lang="es-ES" sz="1200" baseline="0" dirty="0">
                <a:solidFill>
                  <a:schemeClr val="tx1"/>
                </a:solidFill>
                <a:latin typeface="+mn-lt"/>
                <a:ea typeface="ヒラギノ角ゴ Pro W3" charset="0"/>
                <a:cs typeface="ヒラギノ角ゴ Pro W3" charset="0"/>
              </a:rPr>
              <a:t> </a:t>
            </a: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Melvin Jones fundó los clubes de </a:t>
            </a:r>
            <a:r>
              <a:rPr lang="es-ES" dirty="0" smtClean="0"/>
              <a:t>Leones </a:t>
            </a:r>
            <a:r>
              <a:rPr lang="es-ES" dirty="0"/>
              <a:t>en 1917.</a:t>
            </a:r>
            <a:r>
              <a:rPr lang="es-ES" baseline="0" dirty="0"/>
              <a:t> </a:t>
            </a:r>
          </a:p>
          <a:p>
            <a:endParaRPr lang="en-US" baseline="0" dirty="0" smtClean="0"/>
          </a:p>
          <a:p>
            <a:r>
              <a:rPr lang="es-ES" dirty="0"/>
              <a:t>En su honor se creó una estatua para nuestra sede internacional y se restauró el monumento a su </a:t>
            </a:r>
            <a:r>
              <a:rPr lang="es-ES" dirty="0" smtClean="0"/>
              <a:t>memoria.</a:t>
            </a:r>
            <a:r>
              <a:rPr lang="es-ES" baseline="0" dirty="0" smtClean="0"/>
              <a:t> </a:t>
            </a:r>
            <a:endParaRPr lang="es-ES" baseline="0" dirty="0"/>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Entrevistamos a cada uno de nuestros Presidentes Internacionales para </a:t>
            </a:r>
            <a:r>
              <a:rPr lang="es-ES" dirty="0" smtClean="0"/>
              <a:t>preservar </a:t>
            </a:r>
            <a:r>
              <a:rPr lang="es-ES" dirty="0"/>
              <a:t>sus opiniones sobre el pasado y el futuro de la asociación. </a:t>
            </a:r>
          </a:p>
          <a:p>
            <a:endParaRPr lang="en-US" dirty="0" smtClean="0"/>
          </a:p>
          <a:p>
            <a:r>
              <a:rPr lang="es-ES" dirty="0"/>
              <a:t>Se han publicado </a:t>
            </a:r>
            <a:r>
              <a:rPr lang="es-ES" dirty="0" smtClean="0"/>
              <a:t>los pensamientos </a:t>
            </a:r>
            <a:r>
              <a:rPr lang="es-ES" dirty="0"/>
              <a:t>clave de cada sesión </a:t>
            </a:r>
            <a:r>
              <a:rPr lang="es-ES" dirty="0" smtClean="0"/>
              <a:t>en </a:t>
            </a:r>
            <a:r>
              <a:rPr lang="es-ES" dirty="0"/>
              <a:t>la serie de vídeos </a:t>
            </a:r>
            <a:r>
              <a:rPr lang="es-ES" i="1" dirty="0"/>
              <a:t>Reflexiones de los Presidentes</a:t>
            </a:r>
            <a:r>
              <a:rPr lang="es-ES" dirty="0"/>
              <a:t>.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El servicio se encuentra al centro del Centenario. </a:t>
            </a:r>
            <a:r>
              <a:rPr lang="es-ES" baseline="0"/>
              <a:t> Durante toda la celebración, los Leones y Leos: </a:t>
            </a:r>
          </a:p>
          <a:p>
            <a:endParaRPr lang="en-US" baseline="0" dirty="0" smtClean="0"/>
          </a:p>
          <a:p>
            <a:r>
              <a:rPr lang="es-ES" baseline="0"/>
              <a:t>Dieron el ejemplo con sus servicios con el Desafío de Servicio del Centenario</a:t>
            </a:r>
          </a:p>
          <a:p>
            <a:endParaRPr lang="en-US" baseline="0" dirty="0" smtClean="0"/>
          </a:p>
          <a:p>
            <a:r>
              <a:rPr lang="es-ES" baseline="0"/>
              <a:t>Ganaron premios por aumento de socios al invitar para tener mayor impacto </a:t>
            </a:r>
          </a:p>
          <a:p>
            <a:endParaRPr lang="en-US" baseline="0" dirty="0" smtClean="0"/>
          </a:p>
          <a:p>
            <a:r>
              <a:rPr lang="es-ES" baseline="0"/>
              <a:t>Y se conectaron con sus comunidades realizando proyectos de legado del Centenario</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Desafío de Servicio del Centenario puso en acción nuestro lema, </a:t>
            </a:r>
            <a:r>
              <a:rPr lang="es-ES" i="1" dirty="0"/>
              <a:t>Nosotros servimos</a:t>
            </a:r>
            <a:r>
              <a:rPr lang="es-ES" dirty="0"/>
              <a:t>, con el objetivo de servir a 100 millones de personas a través de proyectos centrados en la juventud, la visión, el hambre, el medio ambiente y la diabetes.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¿Quién aceptó el reto? {wave}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No solo alcanzamos nuestro objetivo, sino que lo duplicamos, y servimos a más de </a:t>
            </a:r>
            <a:r>
              <a:rPr lang="es-ES" dirty="0" smtClean="0"/>
              <a:t>248 </a:t>
            </a:r>
            <a:r>
              <a:rPr lang="es-ES" dirty="0"/>
              <a:t>millones de personas. {</a:t>
            </a:r>
            <a:r>
              <a:rPr lang="es-ES" dirty="0" err="1"/>
              <a:t>aplause</a:t>
            </a:r>
            <a:r>
              <a:rPr lang="es-ES" dirty="0"/>
              <a:t>}</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Los Premios de Aumento de Socios del Centenario nos inspiraron a invitar a socios nuevos y a formar clubes nuevos para expandir nuestra organización y nuestra misión de servicio. </a:t>
            </a:r>
          </a:p>
          <a:p>
            <a:endParaRPr lang="en-US" dirty="0" smtClean="0"/>
          </a:p>
          <a:p>
            <a:r>
              <a:rPr lang="es-ES" dirty="0"/>
              <a:t>La Asociación Internacional de Clubes de Leones tiene ahora </a:t>
            </a:r>
            <a:r>
              <a:rPr lang="es-ES" dirty="0" smtClean="0"/>
              <a:t>700.000 </a:t>
            </a:r>
            <a:r>
              <a:rPr lang="es-ES" dirty="0"/>
              <a:t>socios nuevos y más de </a:t>
            </a:r>
            <a:r>
              <a:rPr lang="es-ES" dirty="0" smtClean="0"/>
              <a:t>6.600 </a:t>
            </a:r>
            <a:r>
              <a:rPr lang="es-ES" dirty="0"/>
              <a:t>clubes del Centenario para prestar más servicio a la humanidad.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¿Quién es aquí un ganador de un premio por aumento de socios? Gracias. {</a:t>
            </a:r>
            <a:r>
              <a:rPr lang="es-ES" dirty="0" err="1"/>
              <a:t>aplause</a:t>
            </a:r>
            <a:r>
              <a:rPr lang="es-ES" dirty="0"/>
              <a:t>}</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Nuestros proyectos de legado del Centenario nos han conectado más que nunca con las comunidades. Estos proyectos no solo proporcionan un valor real, sino que son un recordatorio visible de las contribuciones </a:t>
            </a:r>
            <a:r>
              <a:rPr lang="es-ES" dirty="0" smtClean="0"/>
              <a:t>de </a:t>
            </a:r>
            <a:r>
              <a:rPr lang="es-ES" dirty="0"/>
              <a:t>los Leones.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¿Quién </a:t>
            </a:r>
            <a:r>
              <a:rPr lang="es-ES" dirty="0" smtClean="0"/>
              <a:t>aportó </a:t>
            </a:r>
            <a:r>
              <a:rPr lang="es-ES" dirty="0"/>
              <a:t>un legado a su comunidad?</a:t>
            </a:r>
            <a:r>
              <a:rPr lang="es-ES" baseline="0" dirty="0"/>
              <a:t> {wave}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Con más de 31.000 proyectos de legado finalizados, los miembros de nuestras comunidades seguirán beneficiándose en los años venideros.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a16="http://schemas.microsoft.com/office/drawing/2014/main" xmlns=""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 xmlns:a16="http://schemas.microsoft.com/office/drawing/2014/main"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SP/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SP/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es-ES"/>
              <a:t>Celebraciones por todo el mundo</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Convención del Centenario</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es-ES" sz="4400">
                <a:solidFill>
                  <a:schemeClr val="accent6">
                    <a:lumMod val="50000"/>
                    <a:lumOff val="50000"/>
                  </a:schemeClr>
                </a:solidFill>
                <a:latin typeface="Helvetica" panose="020B0604020202020204" pitchFamily="34" charset="0"/>
                <a:cs typeface="Helvetica" panose="020B0604020202020204" pitchFamily="34" charset="0"/>
              </a:rPr>
              <a:t> </a:t>
            </a:r>
            <a:r>
              <a:rPr lang="es-ES" sz="4000" b="1">
                <a:solidFill>
                  <a:schemeClr val="tx2"/>
                </a:solidFill>
                <a:latin typeface="Helvetica" panose="020B0604020202020204" pitchFamily="34" charset="0"/>
                <a:cs typeface="Helvetica" panose="020B0604020202020204" pitchFamily="34" charset="0"/>
              </a:rPr>
              <a:t>30,000</a:t>
            </a:r>
          </a:p>
          <a:p>
            <a:pPr algn="ctr"/>
            <a:r>
              <a:rPr lang="es-ES" sz="3000">
                <a:solidFill>
                  <a:schemeClr val="accent6">
                    <a:lumMod val="50000"/>
                    <a:lumOff val="50000"/>
                  </a:schemeClr>
                </a:solidFill>
                <a:latin typeface="Helvetica" panose="020B0604020202020204" pitchFamily="34" charset="0"/>
                <a:cs typeface="Helvetica" panose="020B0604020202020204" pitchFamily="34" charset="0"/>
              </a:rPr>
              <a:t> Los Leones y Leos regresan al lugar de su nacimiento</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Estandarte del centenario</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es-ES" sz="3000">
                <a:solidFill>
                  <a:schemeClr val="accent1"/>
                </a:solidFill>
                <a:latin typeface="Helvetica" panose="020B0604020202020204" pitchFamily="34" charset="0"/>
                <a:cs typeface="Helvetica" panose="020B0604020202020204" pitchFamily="34" charset="0"/>
              </a:rPr>
              <a:t>♦ </a:t>
            </a:r>
            <a:r>
              <a:rPr lang="es-ES" sz="3000">
                <a:solidFill>
                  <a:schemeClr val="accent6">
                    <a:lumMod val="50000"/>
                    <a:lumOff val="50000"/>
                  </a:schemeClr>
                </a:solidFill>
                <a:latin typeface="Helvetica" panose="020B0604020202020204" pitchFamily="34" charset="0"/>
                <a:cs typeface="Helvetica" panose="020B0604020202020204" pitchFamily="34" charset="0"/>
              </a:rPr>
              <a:t>48’ de ancho por 28’ de largo (14.6 m x 8.5 m)</a:t>
            </a: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Moneda del Centenario</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0" y="5953547"/>
            <a:ext cx="12192000" cy="523220"/>
          </a:xfrm>
          <a:prstGeom prst="rect">
            <a:avLst/>
          </a:prstGeom>
          <a:noFill/>
        </p:spPr>
        <p:txBody>
          <a:bodyPr wrap="square" rtlCol="0">
            <a:spAutoFit/>
          </a:bodyPr>
          <a:lstStyle/>
          <a:p>
            <a:pPr algn="ctr"/>
            <a:r>
              <a:rPr lang="es-ES" sz="2800" dirty="0">
                <a:solidFill>
                  <a:schemeClr val="accent1"/>
                </a:solidFill>
                <a:latin typeface="Helvetica" panose="020B0604020202020204" pitchFamily="34" charset="0"/>
                <a:cs typeface="Helvetica" panose="020B0604020202020204" pitchFamily="34" charset="0"/>
              </a:rPr>
              <a:t>♦ </a:t>
            </a:r>
            <a:r>
              <a:rPr lang="es-ES" sz="2800" dirty="0">
                <a:solidFill>
                  <a:schemeClr val="tx2"/>
                </a:solidFill>
                <a:latin typeface="Helvetica" panose="020B0604020202020204" pitchFamily="34" charset="0"/>
                <a:cs typeface="Helvetica" panose="020B0604020202020204" pitchFamily="34" charset="0"/>
              </a:rPr>
              <a:t>855.540</a:t>
            </a:r>
            <a:r>
              <a:rPr lang="es-ES" sz="2800" dirty="0">
                <a:solidFill>
                  <a:schemeClr val="accent6">
                    <a:lumMod val="50000"/>
                    <a:lumOff val="50000"/>
                  </a:schemeClr>
                </a:solidFill>
                <a:latin typeface="Helvetica" panose="020B0604020202020204" pitchFamily="34" charset="0"/>
                <a:cs typeface="Helvetica" panose="020B0604020202020204" pitchFamily="34" charset="0"/>
              </a:rPr>
              <a:t> dólares donados a nuestra Fundación </a:t>
            </a:r>
            <a:r>
              <a:rPr lang="es-ES" sz="2800" dirty="0" smtClean="0">
                <a:solidFill>
                  <a:schemeClr val="accent6">
                    <a:lumMod val="50000"/>
                    <a:lumOff val="50000"/>
                  </a:schemeClr>
                </a:solidFill>
                <a:latin typeface="Helvetica" panose="020B0604020202020204" pitchFamily="34" charset="0"/>
                <a:cs typeface="Helvetica" panose="020B0604020202020204" pitchFamily="34" charset="0"/>
              </a:rPr>
              <a:t>por </a:t>
            </a:r>
            <a:r>
              <a:rPr lang="es-ES" sz="2800" dirty="0">
                <a:solidFill>
                  <a:schemeClr val="accent6">
                    <a:lumMod val="50000"/>
                    <a:lumOff val="50000"/>
                  </a:schemeClr>
                </a:solidFill>
                <a:latin typeface="Helvetica" panose="020B0604020202020204" pitchFamily="34" charset="0"/>
                <a:cs typeface="Helvetica" panose="020B0604020202020204" pitchFamily="34" charset="0"/>
              </a:rPr>
              <a:t>la venta de monedas </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es-ES"/>
              <a:t>Sello del centenario</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Celebraciones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es-ES" sz="6000" b="1">
                <a:solidFill>
                  <a:srgbClr val="FFC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Antorchas del Centenario</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es-ES" sz="3000">
                <a:solidFill>
                  <a:schemeClr val="accent1"/>
                </a:solidFill>
                <a:latin typeface="Helvetica" panose="020B0604020202020204" pitchFamily="34" charset="0"/>
                <a:cs typeface="Helvetica" panose="020B0604020202020204" pitchFamily="34" charset="0"/>
              </a:rPr>
              <a:t>♦ </a:t>
            </a:r>
            <a:r>
              <a:rPr lang="es-ES" sz="3000">
                <a:solidFill>
                  <a:schemeClr val="accent6">
                    <a:lumMod val="50000"/>
                    <a:lumOff val="50000"/>
                  </a:schemeClr>
                </a:solidFill>
                <a:latin typeface="Helvetica" panose="020B0604020202020204" pitchFamily="34" charset="0"/>
                <a:cs typeface="Helvetica" panose="020B0604020202020204" pitchFamily="34" charset="0"/>
              </a:rPr>
              <a:t>Iluminando el camino hacia nuestro segundo siglo de servicio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6839"/>
            <a:ext cx="10667998" cy="533400"/>
          </a:xfrm>
        </p:spPr>
        <p:txBody>
          <a:bodyPr>
            <a:normAutofit fontScale="90000"/>
          </a:bodyPr>
          <a:lstStyle/>
          <a:p>
            <a:r>
              <a:rPr lang="es-ES"/>
              <a:t>LionsClubs.org archive</a:t>
            </a:r>
          </a:p>
        </p:txBody>
      </p:sp>
      <p:sp>
        <p:nvSpPr>
          <p:cNvPr id="3" name="Content Placeholder 2"/>
          <p:cNvSpPr>
            <a:spLocks noGrp="1"/>
          </p:cNvSpPr>
          <p:nvPr>
            <p:ph sz="quarter" idx="11"/>
          </p:nvPr>
        </p:nvSpPr>
        <p:spPr>
          <a:xfrm>
            <a:off x="761999" y="152400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es-ES"/>
              <a:t>Vídeo Un vistazo a los 100 años de Leonismo</a:t>
            </a:r>
          </a:p>
          <a:p>
            <a:pPr indent="-274320">
              <a:lnSpc>
                <a:spcPct val="110000"/>
              </a:lnSpc>
              <a:spcBef>
                <a:spcPts val="600"/>
              </a:spcBef>
              <a:buClr>
                <a:schemeClr val="accent1"/>
              </a:buClr>
              <a:buFont typeface="Arial" panose="020B0604020202020204" pitchFamily="34" charset="0"/>
              <a:buChar char="♦"/>
            </a:pPr>
            <a:r>
              <a:rPr lang="es-ES"/>
              <a:t>Vídeos de la celebración del Centenario</a:t>
            </a:r>
          </a:p>
          <a:p>
            <a:pPr indent="-274320">
              <a:lnSpc>
                <a:spcPct val="110000"/>
              </a:lnSpc>
              <a:spcBef>
                <a:spcPts val="600"/>
              </a:spcBef>
              <a:buClr>
                <a:schemeClr val="accent1"/>
              </a:buClr>
              <a:buFont typeface="Arial" panose="020B0604020202020204" pitchFamily="34" charset="0"/>
              <a:buChar char="♦"/>
            </a:pPr>
            <a:r>
              <a:rPr lang="es-ES"/>
              <a:t>Folleto con puntos destacados del Centenario </a:t>
            </a:r>
          </a:p>
          <a:p>
            <a:pPr indent="-274320">
              <a:lnSpc>
                <a:spcPct val="110000"/>
              </a:lnSpc>
              <a:spcBef>
                <a:spcPts val="600"/>
              </a:spcBef>
              <a:buClr>
                <a:schemeClr val="accent1"/>
              </a:buClr>
              <a:buFont typeface="Arial" panose="020B0604020202020204" pitchFamily="34" charset="0"/>
              <a:buChar char="♦"/>
            </a:pPr>
            <a:r>
              <a:rPr lang="es-ES"/>
              <a:t>Serie de vídeos de la historia del Leonismo</a:t>
            </a:r>
          </a:p>
          <a:p>
            <a:pPr indent="-274320">
              <a:lnSpc>
                <a:spcPct val="110000"/>
              </a:lnSpc>
              <a:spcBef>
                <a:spcPts val="600"/>
              </a:spcBef>
              <a:buClr>
                <a:schemeClr val="accent1"/>
              </a:buClr>
              <a:buFont typeface="Arial" panose="020B0604020202020204" pitchFamily="34" charset="0"/>
              <a:buChar char="♦"/>
            </a:pPr>
            <a:r>
              <a:rPr lang="es-ES"/>
              <a:t>Anécdotas conmovedoras</a:t>
            </a:r>
          </a:p>
          <a:p>
            <a:pPr indent="-274320">
              <a:lnSpc>
                <a:spcPct val="110000"/>
              </a:lnSpc>
              <a:spcBef>
                <a:spcPts val="600"/>
              </a:spcBef>
              <a:buClr>
                <a:schemeClr val="accent1"/>
              </a:buClr>
              <a:buFont typeface="Arial" panose="020B0604020202020204" pitchFamily="34" charset="0"/>
              <a:buChar char="♦"/>
            </a:pPr>
            <a:r>
              <a:rPr lang="es-ES"/>
              <a:t>Celebrar el vídeo de los Leones</a:t>
            </a:r>
          </a:p>
          <a:p>
            <a:pPr indent="-274320">
              <a:lnSpc>
                <a:spcPct val="110000"/>
              </a:lnSpc>
              <a:spcBef>
                <a:spcPts val="600"/>
              </a:spcBef>
              <a:buClr>
                <a:schemeClr val="accent1"/>
              </a:buClr>
              <a:buFont typeface="Arial" panose="020B0604020202020204" pitchFamily="34" charset="0"/>
              <a:buChar char="♦"/>
            </a:pPr>
            <a:r>
              <a:rPr lang="es-ES"/>
              <a:t>Diapositivas de la Trayectoria del Leonismo</a:t>
            </a:r>
          </a:p>
          <a:p>
            <a:pPr indent="-274320">
              <a:lnSpc>
                <a:spcPct val="110000"/>
              </a:lnSpc>
              <a:spcBef>
                <a:spcPts val="600"/>
              </a:spcBef>
              <a:buClr>
                <a:schemeClr val="accent1"/>
              </a:buClr>
              <a:buFont typeface="Arial" panose="020B0604020202020204" pitchFamily="34" charset="0"/>
              <a:buChar char="♦"/>
            </a:pPr>
            <a:r>
              <a:rPr lang="es-ES"/>
              <a:t>Serie de vídeos Reflexiones de los Presidentes</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4760" y="359465"/>
            <a:ext cx="1837976" cy="114704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7746" y="1535892"/>
            <a:ext cx="1471581" cy="1746178"/>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8231614" y="3256880"/>
            <a:ext cx="2123846" cy="1326945"/>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13775" y="444078"/>
            <a:ext cx="1506258" cy="1520255"/>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0365" y="4016894"/>
            <a:ext cx="1955734" cy="102934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066142" y="1546411"/>
            <a:ext cx="1707781" cy="424445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26890" y="4419600"/>
            <a:ext cx="1513720" cy="146911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52561" y="3716569"/>
            <a:ext cx="2010839" cy="106697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
              <a:t>Nuestro próximo siglo</a:t>
            </a:r>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s-ES" sz="6000">
                <a:solidFill>
                  <a:schemeClr val="tx2"/>
                </a:solidFill>
                <a:latin typeface="Helvetica" panose="020B0604020202020204" pitchFamily="34" charset="0"/>
                <a:cs typeface="Helvetica" panose="020B0604020202020204" pitchFamily="34" charset="0"/>
              </a:rPr>
              <a:t>Gracias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1F274-A519-AB45-9B57-D105CE1BFB3B}"/>
              </a:ext>
            </a:extLst>
          </p:cNvPr>
          <p:cNvSpPr>
            <a:spLocks noGrp="1"/>
          </p:cNvSpPr>
          <p:nvPr>
            <p:ph type="title"/>
          </p:nvPr>
        </p:nvSpPr>
        <p:spPr/>
        <p:txBody>
          <a:bodyPr>
            <a:noAutofit/>
          </a:bodyPr>
          <a:lstStyle/>
          <a:p>
            <a:r>
              <a:rPr lang="es-ES" dirty="0"/>
              <a:t>Un homenaje </a:t>
            </a:r>
            <a:r>
              <a:rPr lang="es-ES" dirty="0" smtClean="0"/>
              <a:t>apropiado </a:t>
            </a:r>
            <a:r>
              <a:rPr lang="es-ES" dirty="0"/>
              <a:t>para un León</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es-ES" sz="2400">
                <a:solidFill>
                  <a:schemeClr val="bg1"/>
                </a:solidFill>
                <a:latin typeface="Helvetica" panose="020B0604020202020204" pitchFamily="34" charset="0"/>
                <a:ea typeface="Arial"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es-ES" sz="2400">
                <a:solidFill>
                  <a:schemeClr val="bg1"/>
                </a:solidFill>
                <a:latin typeface="Helvetica" panose="020B0604020202020204" pitchFamily="34" charset="0"/>
                <a:ea typeface="Arial"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es-ES" sz="2400">
                <a:solidFill>
                  <a:schemeClr val="bg1"/>
                </a:solidFill>
                <a:latin typeface="Helvetica" panose="020B0604020202020204" pitchFamily="34" charset="0"/>
                <a:ea typeface="Arial"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es-ES" sz="2400">
                <a:solidFill>
                  <a:schemeClr val="bg1"/>
                </a:solidFill>
                <a:latin typeface="Helvetica" panose="020B0604020202020204" pitchFamily="34" charset="0"/>
                <a:ea typeface="Arial"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t>N</a:t>
            </a:r>
            <a:r>
              <a:rPr lang="es-ES" dirty="0" smtClean="0"/>
              <a:t>uestra </a:t>
            </a:r>
            <a:r>
              <a:rPr lang="es-ES" dirty="0"/>
              <a:t>historia</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1015663"/>
          </a:xfrm>
          <a:prstGeom prst="rect">
            <a:avLst/>
          </a:prstGeom>
          <a:noFill/>
        </p:spPr>
        <p:txBody>
          <a:bodyPr wrap="square" rtlCol="0">
            <a:spAutoFit/>
          </a:bodyPr>
          <a:lstStyle/>
          <a:p>
            <a:pPr algn="ctr"/>
            <a:r>
              <a:rPr lang="es-ES" sz="3000" dirty="0">
                <a:solidFill>
                  <a:schemeClr val="accent1"/>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Hitos </a:t>
            </a:r>
            <a:r>
              <a:rPr lang="es-ES" sz="3000" dirty="0">
                <a:solidFill>
                  <a:schemeClr val="accent1"/>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Vídeos sobre la </a:t>
            </a:r>
            <a:r>
              <a:rPr lang="es-ES" sz="3000" dirty="0" smtClean="0">
                <a:solidFill>
                  <a:schemeClr val="accent6">
                    <a:lumMod val="50000"/>
                    <a:lumOff val="50000"/>
                  </a:schemeClr>
                </a:solidFill>
                <a:latin typeface="Helvetica" panose="020B0604020202020204" pitchFamily="34" charset="0"/>
                <a:cs typeface="Helvetica" panose="020B0604020202020204" pitchFamily="34" charset="0"/>
              </a:rPr>
              <a:t>historia de los Leones </a:t>
            </a:r>
            <a:r>
              <a:rPr lang="es-ES" sz="3000" dirty="0" smtClean="0">
                <a:solidFill>
                  <a:schemeClr val="accent6">
                    <a:lumMod val="50000"/>
                    <a:lumOff val="50000"/>
                  </a:schemeClr>
                </a:solidFill>
                <a:latin typeface="Helvetica" panose="020B0604020202020204" pitchFamily="34" charset="0"/>
                <a:cs typeface="Helvetica" panose="020B0604020202020204" pitchFamily="34" charset="0"/>
              </a:rPr>
              <a:t/>
            </a:r>
            <a:br>
              <a:rPr lang="es-ES" sz="3000" dirty="0" smtClean="0">
                <a:solidFill>
                  <a:schemeClr val="accent6">
                    <a:lumMod val="50000"/>
                    <a:lumOff val="50000"/>
                  </a:schemeClr>
                </a:solidFill>
                <a:latin typeface="Helvetica" panose="020B0604020202020204" pitchFamily="34" charset="0"/>
                <a:cs typeface="Helvetica" panose="020B0604020202020204" pitchFamily="34" charset="0"/>
              </a:rPr>
            </a:br>
            <a:r>
              <a:rPr lang="es-ES" sz="3000" dirty="0" smtClean="0">
                <a:solidFill>
                  <a:schemeClr val="accent1"/>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Imágenes sobre la trayectoria </a:t>
            </a:r>
            <a:r>
              <a:rPr lang="es-ES" sz="3000" dirty="0" err="1">
                <a:solidFill>
                  <a:schemeClr val="accent6">
                    <a:lumMod val="50000"/>
                    <a:lumOff val="50000"/>
                  </a:schemeClr>
                </a:solidFill>
                <a:latin typeface="Helvetica" panose="020B0604020202020204" pitchFamily="34" charset="0"/>
                <a:cs typeface="Helvetica" panose="020B0604020202020204" pitchFamily="34" charset="0"/>
              </a:rPr>
              <a:t>Leonística</a:t>
            </a:r>
            <a:endParaRPr lang="es-ES" sz="3000" dirty="0">
              <a:solidFill>
                <a:schemeClr val="accent6">
                  <a:lumMod val="50000"/>
                  <a:lumOff val="50000"/>
                </a:schemeClr>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Homenaje a nuestro pasado</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5943600"/>
            <a:ext cx="11518445" cy="523220"/>
          </a:xfrm>
          <a:prstGeom prst="rect">
            <a:avLst/>
          </a:prstGeom>
          <a:noFill/>
        </p:spPr>
        <p:txBody>
          <a:bodyPr wrap="square" rtlCol="0">
            <a:spAutoFit/>
          </a:bodyPr>
          <a:lstStyle/>
          <a:p>
            <a:pPr algn="ctr"/>
            <a:r>
              <a:rPr lang="es-ES" sz="2800" dirty="0">
                <a:solidFill>
                  <a:schemeClr val="accent1"/>
                </a:solidFill>
                <a:latin typeface="Helvetica" panose="020B0604020202020204" pitchFamily="34" charset="0"/>
                <a:cs typeface="Helvetica" panose="020B0604020202020204" pitchFamily="34" charset="0"/>
              </a:rPr>
              <a:t>♦ </a:t>
            </a:r>
            <a:r>
              <a:rPr lang="es-ES" sz="2800" dirty="0">
                <a:solidFill>
                  <a:schemeClr val="accent6">
                    <a:lumMod val="50000"/>
                    <a:lumOff val="50000"/>
                  </a:schemeClr>
                </a:solidFill>
                <a:latin typeface="Helvetica" panose="020B0604020202020204" pitchFamily="34" charset="0"/>
                <a:cs typeface="Helvetica" panose="020B0604020202020204" pitchFamily="34" charset="0"/>
              </a:rPr>
              <a:t>Estatua de Melvin Jones   </a:t>
            </a:r>
            <a:r>
              <a:rPr lang="es-ES" sz="2800" dirty="0">
                <a:solidFill>
                  <a:schemeClr val="accent1"/>
                </a:solidFill>
                <a:latin typeface="Helvetica" panose="020B0604020202020204" pitchFamily="34" charset="0"/>
                <a:cs typeface="Helvetica" panose="020B0604020202020204" pitchFamily="34" charset="0"/>
              </a:rPr>
              <a:t>♦ </a:t>
            </a:r>
            <a:r>
              <a:rPr lang="es-ES" sz="2800" dirty="0">
                <a:solidFill>
                  <a:schemeClr val="accent6">
                    <a:lumMod val="50000"/>
                    <a:lumOff val="50000"/>
                  </a:schemeClr>
                </a:solidFill>
                <a:latin typeface="Helvetica" panose="020B0604020202020204" pitchFamily="34" charset="0"/>
                <a:cs typeface="Helvetica" panose="020B0604020202020204" pitchFamily="34" charset="0"/>
              </a:rPr>
              <a:t>Monumento en memoria de Melvin Jones </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Preservar nuestra herencia</a:t>
            </a:r>
          </a:p>
        </p:txBody>
      </p:sp>
      <p:sp>
        <p:nvSpPr>
          <p:cNvPr id="7" name="TextBox 6"/>
          <p:cNvSpPr txBox="1"/>
          <p:nvPr/>
        </p:nvSpPr>
        <p:spPr>
          <a:xfrm>
            <a:off x="762001" y="5943600"/>
            <a:ext cx="10667998" cy="553998"/>
          </a:xfrm>
          <a:prstGeom prst="rect">
            <a:avLst/>
          </a:prstGeom>
          <a:noFill/>
        </p:spPr>
        <p:txBody>
          <a:bodyPr wrap="square" rtlCol="0">
            <a:spAutoFit/>
          </a:bodyPr>
          <a:lstStyle/>
          <a:p>
            <a:pPr algn="ctr"/>
            <a:r>
              <a:rPr lang="es-ES" sz="3000" dirty="0">
                <a:solidFill>
                  <a:schemeClr val="accent1"/>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Entrevistas con todos los Presidentes Internacionales</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es-ES" sz="3200" b="1" i="1">
                <a:solidFill>
                  <a:schemeClr val="tx2"/>
                </a:solidFill>
                <a:effectLst>
                  <a:outerShdw blurRad="63500" dist="63500" dir="2700000" algn="tl">
                    <a:schemeClr val="bg1"/>
                  </a:outerShdw>
                </a:effectLst>
                <a:latin typeface="Helvetica" panose="020B0604020202020204" pitchFamily="34" charset="0"/>
                <a:cs typeface="Helvetica" panose="020B0604020202020204" pitchFamily="34" charset="0"/>
              </a:rPr>
              <a:t>Reflexiones                                     de los                                               Presidentes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Una celebración de servicio</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Desafío de Servicio del Centenario</a:t>
            </a:r>
          </a:p>
        </p:txBody>
      </p:sp>
      <p:sp>
        <p:nvSpPr>
          <p:cNvPr id="6" name="TextBox 5"/>
          <p:cNvSpPr txBox="1"/>
          <p:nvPr/>
        </p:nvSpPr>
        <p:spPr>
          <a:xfrm>
            <a:off x="457200" y="4572000"/>
            <a:ext cx="3352801" cy="1231106"/>
          </a:xfrm>
          <a:prstGeom prst="rect">
            <a:avLst/>
          </a:prstGeom>
          <a:noFill/>
        </p:spPr>
        <p:txBody>
          <a:bodyPr wrap="square" rtlCol="0">
            <a:spAutoFit/>
          </a:bodyPr>
          <a:lstStyle/>
          <a:p>
            <a:pPr algn="ctr"/>
            <a:r>
              <a:rPr lang="es-ES" sz="4400" b="1" dirty="0" smtClean="0">
                <a:solidFill>
                  <a:schemeClr val="tx2"/>
                </a:solidFill>
                <a:latin typeface="Helvetica" panose="020B0604020202020204" pitchFamily="34" charset="0"/>
                <a:cs typeface="Helvetica" panose="020B0604020202020204" pitchFamily="34" charset="0"/>
              </a:rPr>
              <a:t>248,993,525</a:t>
            </a:r>
            <a:r>
              <a:rPr lang="es-ES" sz="30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personas servidas</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1" y="304800"/>
            <a:ext cx="8000999" cy="762000"/>
          </a:xfrm>
        </p:spPr>
        <p:txBody>
          <a:bodyPr>
            <a:normAutofit fontScale="90000"/>
          </a:bodyPr>
          <a:lstStyle/>
          <a:p>
            <a:r>
              <a:rPr lang="es-ES" dirty="0"/>
              <a:t>Premios de Aumento de Socios del Centenario</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1692771"/>
          </a:xfrm>
          <a:prstGeom prst="rect">
            <a:avLst/>
          </a:prstGeom>
          <a:noFill/>
        </p:spPr>
        <p:txBody>
          <a:bodyPr wrap="square" rtlCol="0">
            <a:spAutoFit/>
          </a:bodyPr>
          <a:lstStyle/>
          <a:p>
            <a:pPr algn="ctr"/>
            <a:r>
              <a:rPr lang="es-ES" sz="4400" b="1" dirty="0" smtClean="0">
                <a:solidFill>
                  <a:schemeClr val="tx2"/>
                </a:solidFill>
                <a:latin typeface="Helvetica" panose="020B0604020202020204" pitchFamily="34" charset="0"/>
                <a:cs typeface="Helvetica" panose="020B0604020202020204" pitchFamily="34" charset="0"/>
              </a:rPr>
              <a:t>746</a:t>
            </a:r>
            <a:r>
              <a:rPr lang="es-ES" sz="4400" b="1" dirty="0" smtClean="0">
                <a:solidFill>
                  <a:schemeClr val="tx2"/>
                </a:solidFill>
                <a:latin typeface="Helvetica" panose="020B0604020202020204" pitchFamily="34" charset="0"/>
                <a:cs typeface="Helvetica" panose="020B0604020202020204" pitchFamily="34" charset="0"/>
              </a:rPr>
              <a:t>,041</a:t>
            </a:r>
            <a:r>
              <a:rPr lang="es-ES" sz="4400" b="1" dirty="0" smtClean="0">
                <a:solidFill>
                  <a:schemeClr val="accent1"/>
                </a:solidFill>
                <a:latin typeface="Helvetica" panose="020B0604020202020204" pitchFamily="34" charset="0"/>
                <a:cs typeface="Helvetica" panose="020B0604020202020204" pitchFamily="34" charset="0"/>
              </a:rPr>
              <a:t> </a:t>
            </a:r>
            <a:r>
              <a:rPr lang="es-ES" sz="4000" b="1" dirty="0" smtClean="0">
                <a:solidFill>
                  <a:schemeClr val="accent1"/>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socios del Centenario </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a:t>Proyectos de Legado del Centenario</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692771"/>
          </a:xfrm>
          <a:prstGeom prst="rect">
            <a:avLst/>
          </a:prstGeom>
          <a:noFill/>
        </p:spPr>
        <p:txBody>
          <a:bodyPr wrap="square" rtlCol="0">
            <a:spAutoFit/>
          </a:bodyPr>
          <a:lstStyle/>
          <a:p>
            <a:pPr algn="ctr"/>
            <a:r>
              <a:rPr lang="es-ES" sz="4400" b="1" dirty="0" smtClean="0">
                <a:solidFill>
                  <a:schemeClr val="tx2"/>
                </a:solidFill>
                <a:latin typeface="Helvetica" panose="020B0604020202020204" pitchFamily="34" charset="0"/>
                <a:cs typeface="Helvetica" panose="020B0604020202020204" pitchFamily="34" charset="0"/>
              </a:rPr>
              <a:t>31,853</a:t>
            </a:r>
            <a:r>
              <a:rPr lang="es-ES" sz="4400" dirty="0" smtClean="0">
                <a:solidFill>
                  <a:schemeClr val="accent6">
                    <a:lumMod val="50000"/>
                    <a:lumOff val="50000"/>
                  </a:schemeClr>
                </a:solidFill>
                <a:latin typeface="Helvetica" panose="020B0604020202020204" pitchFamily="34" charset="0"/>
                <a:cs typeface="Helvetica" panose="020B0604020202020204" pitchFamily="34" charset="0"/>
              </a:rPr>
              <a:t> </a:t>
            </a:r>
            <a:r>
              <a:rPr lang="es-ES" sz="3000" dirty="0">
                <a:solidFill>
                  <a:schemeClr val="accent6">
                    <a:lumMod val="50000"/>
                    <a:lumOff val="50000"/>
                  </a:schemeClr>
                </a:solidFill>
                <a:latin typeface="Helvetica" panose="020B0604020202020204" pitchFamily="34" charset="0"/>
                <a:cs typeface="Helvetica" panose="020B0604020202020204" pitchFamily="34" charset="0"/>
              </a:rPr>
              <a:t>proyectos reportados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www.w3.org/XML/1998/namespace"/>
    <ds:schemaRef ds:uri="http://schemas.microsoft.com/office/infopath/2007/PartnerControls"/>
    <ds:schemaRef ds:uri="http://schemas.openxmlformats.org/package/2006/metadata/core-properties"/>
    <ds:schemaRef ds:uri="a7495015-d16d-4dd1-a72f-488cd8119f34"/>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TotalTime>
  <Words>1304</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Un homenaje apropiado para un León</vt:lpstr>
      <vt:lpstr>Nuestra historia</vt:lpstr>
      <vt:lpstr>Homenaje a nuestro pasado</vt:lpstr>
      <vt:lpstr>Preservar nuestra herencia</vt:lpstr>
      <vt:lpstr>Una celebración de servicio</vt:lpstr>
      <vt:lpstr>Desafío de Servicio del Centenario</vt:lpstr>
      <vt:lpstr>Premios de Aumento de Socios del Centenario</vt:lpstr>
      <vt:lpstr>Proyectos de Legado del Centenario</vt:lpstr>
      <vt:lpstr>Celebraciones por todo el mundo</vt:lpstr>
      <vt:lpstr>Convención del Centenario</vt:lpstr>
      <vt:lpstr>Estandarte del centenario</vt:lpstr>
      <vt:lpstr>Moneda del Centenario</vt:lpstr>
      <vt:lpstr>Sello del centenario</vt:lpstr>
      <vt:lpstr>Celebraciones</vt:lpstr>
      <vt:lpstr>Antorchas del Centenario</vt:lpstr>
      <vt:lpstr>LionsClubs.org archive</vt:lpstr>
      <vt:lpstr>Nuestro próximo siglo</vt:lpstr>
      <vt:lpstr>Gracias</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1559</cp:revision>
  <cp:lastPrinted>2017-06-29T03:55:04Z</cp:lastPrinted>
  <dcterms:created xsi:type="dcterms:W3CDTF">2016-11-15T15:12:50Z</dcterms:created>
  <dcterms:modified xsi:type="dcterms:W3CDTF">2018-07-30T20:34:35Z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