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  <p:sldMasterId id="2147483831" r:id="rId7"/>
    <p:sldMasterId id="2147483861" r:id="rId8"/>
    <p:sldMasterId id="2147483882" r:id="rId9"/>
    <p:sldMasterId id="2147483899" r:id="rId10"/>
  </p:sldMasterIdLst>
  <p:notesMasterIdLst>
    <p:notesMasterId r:id="rId40"/>
  </p:notesMasterIdLst>
  <p:handoutMasterIdLst>
    <p:handoutMasterId r:id="rId41"/>
  </p:handoutMasterIdLst>
  <p:sldIdLst>
    <p:sldId id="1987" r:id="rId11"/>
    <p:sldId id="1951" r:id="rId12"/>
    <p:sldId id="1910" r:id="rId13"/>
    <p:sldId id="1988" r:id="rId14"/>
    <p:sldId id="1983" r:id="rId15"/>
    <p:sldId id="1989" r:id="rId16"/>
    <p:sldId id="1960" r:id="rId17"/>
    <p:sldId id="1990" r:id="rId18"/>
    <p:sldId id="1991" r:id="rId19"/>
    <p:sldId id="1992" r:id="rId20"/>
    <p:sldId id="1993" r:id="rId21"/>
    <p:sldId id="1994" r:id="rId22"/>
    <p:sldId id="1995" r:id="rId23"/>
    <p:sldId id="1996" r:id="rId24"/>
    <p:sldId id="1997" r:id="rId25"/>
    <p:sldId id="1998" r:id="rId26"/>
    <p:sldId id="1967" r:id="rId27"/>
    <p:sldId id="1999" r:id="rId28"/>
    <p:sldId id="1968" r:id="rId29"/>
    <p:sldId id="2000" r:id="rId30"/>
    <p:sldId id="2001" r:id="rId31"/>
    <p:sldId id="2002" r:id="rId32"/>
    <p:sldId id="2003" r:id="rId33"/>
    <p:sldId id="2004" r:id="rId34"/>
    <p:sldId id="1110" r:id="rId35"/>
    <p:sldId id="2005" r:id="rId36"/>
    <p:sldId id="2006" r:id="rId37"/>
    <p:sldId id="2064" r:id="rId38"/>
    <p:sldId id="1977" r:id="rId39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00338D"/>
    <a:srgbClr val="10A0A0"/>
    <a:srgbClr val="00B069"/>
    <a:srgbClr val="00339A"/>
    <a:srgbClr val="10233F"/>
    <a:srgbClr val="F0C300"/>
    <a:srgbClr val="082E87"/>
    <a:srgbClr val="407CCA"/>
    <a:srgbClr val="B3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9" autoAdjust="0"/>
    <p:restoredTop sz="91058" autoAdjust="0"/>
  </p:normalViewPr>
  <p:slideViewPr>
    <p:cSldViewPr showGuides="1">
      <p:cViewPr varScale="1">
        <p:scale>
          <a:sx n="61" d="100"/>
          <a:sy n="61" d="100"/>
        </p:scale>
        <p:origin x="640" y="44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2754"/>
    </p:cViewPr>
  </p:sorterViewPr>
  <p:notesViewPr>
    <p:cSldViewPr showGuides="1">
      <p:cViewPr varScale="1">
        <p:scale>
          <a:sx n="74" d="100"/>
          <a:sy n="74" d="100"/>
        </p:scale>
        <p:origin x="279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3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2/1/2024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it-IT" dirty="0"/>
              <a:t>L’Iniziativa per la qualità dei club è lo strumento principale messo a disposizione del club per svolgere un’autovalutazione delle sue abilità nel soddisfare le esigenze dei suoi soci e della sua comunità.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it-IT" dirty="0"/>
              <a:t>Nella frenesia del mondo d’oggi, un club deve essere capace di gestire e attuare una valutazione positiva e un processo per la definizione degli obiettivi così semplice da poter diventare una parte delle procedure operative standard necessarie per restare concentrati sui fattori principali più indispensabili di un club eccellente: service, soci di qualità e leader in crescita.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79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767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79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it-IT" dirty="0"/>
              <a:t>Statuto e Regolamento: </a:t>
            </a:r>
            <a:r>
              <a:rPr lang="it-IT" sz="1200" dirty="0">
                <a:solidFill>
                  <a:srgbClr val="00338D"/>
                </a:solidFill>
                <a:latin typeface="HelveticaNeueLT Std Lt" panose="020B0403020202020204" pitchFamily="34" charset="0"/>
              </a:rPr>
              <a:t>nuove posizioni di officer, consiglieri e presidenti di comitato. Comitati riadattati. Definisce la nuova struttura standard di club.</a:t>
            </a:r>
          </a:p>
          <a:p>
            <a:pPr>
              <a:lnSpc>
                <a:spcPct val="114000"/>
              </a:lnSpc>
            </a:pPr>
            <a:endParaRPr lang="en-US" sz="1200" dirty="0">
              <a:solidFill>
                <a:srgbClr val="00338D"/>
              </a:solidFill>
              <a:latin typeface="HelveticaNeueLT Std Lt" panose="020B0403020202020204" pitchFamily="34" charset="0"/>
            </a:endParaRPr>
          </a:p>
          <a:p>
            <a:pPr algn="l"/>
            <a:r>
              <a:rPr lang="it-IT" sz="1200" dirty="0">
                <a:solidFill>
                  <a:srgbClr val="00338D"/>
                </a:solidFill>
                <a:latin typeface="HelveticaNeueLT Std Lt" panose="020B0403020202020204" pitchFamily="34" charset="0"/>
                <a:ea typeface="Arial" charset="0"/>
                <a:cs typeface="Arial" charset="0"/>
              </a:rPr>
              <a:t>Il tuo club, a modo tuo!: </a:t>
            </a:r>
            <a:r>
              <a:rPr lang="it-IT" sz="1200" dirty="0">
                <a:solidFill>
                  <a:srgbClr val="0A5496"/>
                </a:solidFill>
                <a:latin typeface="HelveticaNeueLT Std Lt" panose="020B0403020202020204" pitchFamily="34" charset="0"/>
                <a:ea typeface="Arial" charset="0"/>
                <a:cs typeface="Arial" charset="0"/>
              </a:rPr>
              <a:t>guida alla personalizzazione dei tipi di riunione. Reinventarsi le proprie riunioni generali. Idee per aumentare la partecipazione. Idee di programma per le riunioni di club. Promuovere le vostre riunioni e i vostri eventi al pubblico.</a:t>
            </a:r>
          </a:p>
          <a:p>
            <a:pPr algn="l"/>
            <a:endParaRPr lang="en-US" sz="1200" kern="0" dirty="0">
              <a:solidFill>
                <a:srgbClr val="0A5496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it-IT" sz="1200" dirty="0">
                <a:solidFill>
                  <a:srgbClr val="0A5496"/>
                </a:solidFill>
                <a:latin typeface="HelveticaNeueLT Std Lt" panose="020B0403020202020204" pitchFamily="34" charset="0"/>
                <a:ea typeface="Arial" charset="0"/>
                <a:cs typeface="Arial" charset="0"/>
              </a:rPr>
              <a:t>e-Book: Presidente/Vice Presidente, Segretario, Tesoriere, Presidente di Comitato Soci, Presidente di Comitato Service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sz="1200" kern="0" dirty="0">
              <a:solidFill>
                <a:srgbClr val="0A5496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it-IT" sz="1200" dirty="0">
                <a:solidFill>
                  <a:srgbClr val="0A5496"/>
                </a:solidFill>
                <a:latin typeface="HelveticaNeueLT Std Lt" panose="020B0403020202020204" pitchFamily="34" charset="0"/>
                <a:ea typeface="Arial" charset="0"/>
                <a:cs typeface="Arial" charset="0"/>
              </a:rPr>
              <a:t>Pianifica per il successo del tuo club!: guida e PowerPoint disponibili per assistere i club a </a:t>
            </a:r>
            <a:r>
              <a:rPr lang="it-IT" dirty="0"/>
              <a:t>scoprire i loro punti di forza, i modi per migliorare e le nuove opportunità che li aiuteranno a crescere e prosperare! I moduli per la pianificazione aiutano a sviluppare una visione, valutare le esigenze del club e organizzare un piano da attuare con successo.  </a:t>
            </a:r>
          </a:p>
          <a:p>
            <a:pPr algn="l"/>
            <a:endParaRPr lang="en-US" sz="1200" kern="0" dirty="0">
              <a:solidFill>
                <a:srgbClr val="0A5496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868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304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30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02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64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Sviluppare tre obiettivi SMART per ogni valutazione.  </a:t>
            </a:r>
          </a:p>
          <a:p>
            <a:endParaRPr lang="en-US" sz="12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it-IT" sz="12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Dedicare del tempo per discutere degli obiettivi e sviluppare tre obiettivi SMART per ogni valutazione. </a:t>
            </a:r>
            <a:r>
              <a:rPr lang="it-IT" sz="12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Controllare</a:t>
            </a:r>
            <a:r>
              <a:rPr lang="it-IT" sz="12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 tanto in tanto per verificare che ogni valutazione sia discussa efficacemente.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706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Comunichiamo i vostri obiettivi. Condivideremo 3 obiettivi da ogni gruppo.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94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062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Il cambiamento è fondamentale per ogni club. Comprendendo il suo attuale funzionamento, individuando le aree che possono essere migliorate e compiendo dei passi ponderati per realizzare gli obiettivi, ogni club può migliorare!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it-IT" dirty="0"/>
              <a:t>Le quattro aree sono: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it-IT" dirty="0"/>
              <a:t>Rivitalizzare il club con nuovi soci</a:t>
            </a:r>
          </a:p>
          <a:p>
            <a:pPr marL="228600" indent="-228600">
              <a:buAutoNum type="arabicPeriod"/>
            </a:pPr>
            <a:r>
              <a:rPr lang="it-IT" dirty="0"/>
              <a:t>Rivitalizzare il club con nuove opportunità di servizio</a:t>
            </a:r>
          </a:p>
          <a:p>
            <a:pPr marL="228600" indent="-228600">
              <a:buAutoNum type="arabicPeriod"/>
            </a:pPr>
            <a:r>
              <a:rPr lang="it-IT" dirty="0"/>
              <a:t>Eccellere nello sviluppo della leadership e nelle operazioni di club</a:t>
            </a:r>
          </a:p>
          <a:p>
            <a:pPr marL="228600" indent="-228600">
              <a:buAutoNum type="arabicPeriod"/>
            </a:pPr>
            <a:r>
              <a:rPr lang="it-IT" dirty="0"/>
              <a:t>Condividere i risultati del club con l'intera comunità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830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303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Comunichiamo i vostri obiettivi. Condivideremo 3 obiettivi da ogni gruppo.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5158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809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388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Lions International offre molti strumenti e risorse al club. Visitate la pagina web per il miglioramento della qualità dei club e unitevi al gruppo Facebook Improving Club Quality.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8816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Chiedere ai volontari di affermare qual è l'elemento più importante che hanno appreso durante il workshop.  </a:t>
            </a:r>
          </a:p>
          <a:p>
            <a:endParaRPr lang="en-US" dirty="0"/>
          </a:p>
          <a:p>
            <a:r>
              <a:rPr lang="it-IT" dirty="0"/>
              <a:t>Al termine della discussione, riassumere quanto hanno affermato e fare un riepilogo.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88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club che eccellono nelle aree della crescita associativa, servizio comunitario, eccellenza organizzativa e comunicazioni possono qualificarsi per i prestigiosi premi Excellence. Utilizzare i requisiti indicati sul modulo di richiesta del premio Excellence per i club come mappa per il raggiungimento dell’eccellenza. </a:t>
            </a:r>
          </a:p>
        </p:txBody>
      </p:sp>
    </p:spTree>
    <p:extLst>
      <p:ext uri="{BB962C8B-B14F-4D97-AF65-F5344CB8AC3E}">
        <p14:creationId xmlns:p14="http://schemas.microsoft.com/office/powerpoint/2010/main" val="9764003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Ringraziare il gruppo della partecipazione.</a:t>
            </a:r>
          </a:p>
        </p:txBody>
      </p:sp>
    </p:spTree>
    <p:extLst>
      <p:ext uri="{BB962C8B-B14F-4D97-AF65-F5344CB8AC3E}">
        <p14:creationId xmlns:p14="http://schemas.microsoft.com/office/powerpoint/2010/main" val="1448102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Ogni </a:t>
            </a:r>
            <a:r>
              <a:rPr lang="it-IT"/>
              <a:t>valutazione è </a:t>
            </a:r>
            <a:r>
              <a:rPr lang="it-IT" dirty="0"/>
              <a:t>stata pensata per aiutare a individuare le aree che possono essere migliorate. </a:t>
            </a:r>
          </a:p>
          <a:p>
            <a:endParaRPr lang="en-US" dirty="0"/>
          </a:p>
          <a:p>
            <a:r>
              <a:rPr lang="it-IT" dirty="0"/>
              <a:t>Le valutazioni: 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200" b="1" dirty="0">
                <a:latin typeface="HelveticaNeueLT Std Lt" panose="020B0403020202020204" pitchFamily="34" charset="0"/>
                <a:ea typeface="Arial" charset="0"/>
                <a:cs typeface="Helvetica" panose="020B0604020202020204" pitchFamily="34" charset="0"/>
              </a:rPr>
              <a:t>Aiutano a mantenere un’azione mirata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200" b="1" dirty="0">
                <a:latin typeface="HelveticaNeueLT Std Lt" panose="020B0403020202020204" pitchFamily="34" charset="0"/>
                <a:ea typeface="Arial" charset="0"/>
                <a:cs typeface="Helvetica" panose="020B0604020202020204" pitchFamily="34" charset="0"/>
              </a:rPr>
              <a:t>Facilitano la discussione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200" b="1" dirty="0">
                <a:latin typeface="HelveticaNeueLT Std Lt" panose="020B0403020202020204" pitchFamily="34" charset="0"/>
                <a:ea typeface="Arial" charset="0"/>
                <a:cs typeface="Helvetica" panose="020B0604020202020204" pitchFamily="34" charset="0"/>
              </a:rPr>
              <a:t>Incoraggiano l’esplorazione delle risorse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200" b="1" dirty="0">
                <a:latin typeface="HelveticaNeueLT Std Lt" panose="020B0403020202020204" pitchFamily="34" charset="0"/>
                <a:ea typeface="Arial" charset="0"/>
                <a:cs typeface="Helvetica" panose="020B0604020202020204" pitchFamily="34" charset="0"/>
              </a:rPr>
              <a:t>Il processo può essere completato individualmente o come gruppo</a:t>
            </a:r>
          </a:p>
          <a:p>
            <a:endParaRPr lang="en-US" dirty="0"/>
          </a:p>
          <a:p>
            <a:r>
              <a:rPr lang="it-IT" dirty="0"/>
              <a:t>Adesso, ci divideremo in piccoli gruppi per completare o analizzare le valutazioni. Che cosa scoprirete?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256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400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442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80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56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208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750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00005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799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80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40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792491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19658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67538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39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283212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914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45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2368223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6191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69680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98363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50126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45669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341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1771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133910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57721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866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9196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0768598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34419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8515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838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3928899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74871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461224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714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60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694338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0036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566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5465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5325798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596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89860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620944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4611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528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80" r:id="rId11"/>
    <p:sldLayoutId id="2147483875" r:id="rId12"/>
    <p:sldLayoutId id="2147483878" r:id="rId13"/>
    <p:sldLayoutId id="2147483879" r:id="rId14"/>
    <p:sldLayoutId id="2147483876" r:id="rId15"/>
    <p:sldLayoutId id="2147483928" r:id="rId16"/>
    <p:sldLayoutId id="2147483929" r:id="rId17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6" r:id="rId2"/>
    <p:sldLayoutId id="2147483844" r:id="rId3"/>
    <p:sldLayoutId id="2147483845" r:id="rId4"/>
    <p:sldLayoutId id="2147483846" r:id="rId5"/>
    <p:sldLayoutId id="2147483867" r:id="rId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66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71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it/resources-for-members/resource-center/improving-club-quality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www.facebook.com/groups/317754885360703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hyperlink" Target="mailto:clubexcellenceaward@lionsclubs.org" TargetMode="Externa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1C1F519D-AEA0-1222-796C-C7F5AF3F47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D2240">
                  <a:alpha val="91000"/>
                </a:srgbClr>
              </a:gs>
              <a:gs pos="100000">
                <a:srgbClr val="7A2582">
                  <a:alpha val="91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Yellow Bar">
            <a:extLst>
              <a:ext uri="{FF2B5EF4-FFF2-40B4-BE49-F238E27FC236}">
                <a16:creationId xmlns:a16="http://schemas.microsoft.com/office/drawing/2014/main" id="{02E5F8EC-AC8C-477E-E48D-EC8391DC3483}"/>
              </a:ext>
            </a:extLst>
          </p:cNvPr>
          <p:cNvSpPr/>
          <p:nvPr/>
        </p:nvSpPr>
        <p:spPr>
          <a:xfrm>
            <a:off x="919814" y="411480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95657C42-33D9-96EF-2E40-90CACC9BFA29}"/>
              </a:ext>
            </a:extLst>
          </p:cNvPr>
          <p:cNvSpPr txBox="1">
            <a:spLocks/>
          </p:cNvSpPr>
          <p:nvPr/>
        </p:nvSpPr>
        <p:spPr>
          <a:xfrm>
            <a:off x="762000" y="2676564"/>
            <a:ext cx="4003965" cy="120248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/>
              <a:t>Iniziativa per la qualità dei club</a:t>
            </a:r>
          </a:p>
        </p:txBody>
      </p:sp>
      <p:pic>
        <p:nvPicPr>
          <p:cNvPr id="6" name="Emblem - White" descr="lionlogo_white.eps">
            <a:extLst>
              <a:ext uri="{FF2B5EF4-FFF2-40B4-BE49-F238E27FC236}">
                <a16:creationId xmlns:a16="http://schemas.microsoft.com/office/drawing/2014/main" id="{D3D9C50E-6A78-108D-7559-C3CCF4451F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297166"/>
            <a:ext cx="1172364" cy="1143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1D7FA9-E0D6-16C1-0406-FF1EACB55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722180"/>
            <a:ext cx="4186057" cy="541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19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0233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23993" y="550843"/>
            <a:ext cx="12144014" cy="668358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</a:rPr>
              <a:t>Risorse: rivitalizzare il club con nuove opportunità di servizio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887F161C-D5E3-B22A-7687-A3B3B0D1BCA7}"/>
              </a:ext>
            </a:extLst>
          </p:cNvPr>
          <p:cNvSpPr txBox="1">
            <a:spLocks/>
          </p:cNvSpPr>
          <p:nvPr/>
        </p:nvSpPr>
        <p:spPr>
          <a:xfrm>
            <a:off x="4020193" y="1568462"/>
            <a:ext cx="4226821" cy="671287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sz="3200" dirty="0">
                <a:solidFill>
                  <a:srgbClr val="00338D"/>
                </a:solidFill>
              </a:rPr>
              <a:t>Il Viaggio del Service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83C322-63F3-3DFF-52E3-9A4F3A6E6D4B}"/>
              </a:ext>
            </a:extLst>
          </p:cNvPr>
          <p:cNvGrpSpPr/>
          <p:nvPr/>
        </p:nvGrpSpPr>
        <p:grpSpPr>
          <a:xfrm>
            <a:off x="256702" y="2429249"/>
            <a:ext cx="11808512" cy="1727871"/>
            <a:chOff x="217631" y="709793"/>
            <a:chExt cx="11808512" cy="172787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25949D-FABB-88F7-E346-7F8A5F547672}"/>
                </a:ext>
              </a:extLst>
            </p:cNvPr>
            <p:cNvSpPr txBox="1"/>
            <p:nvPr/>
          </p:nvSpPr>
          <p:spPr>
            <a:xfrm>
              <a:off x="4507775" y="1852448"/>
              <a:ext cx="1553291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8CC63F"/>
                  </a:solidFill>
                  <a:ea typeface="Open Sans" charset="0"/>
                  <a:cs typeface="Open Sans" charset="0"/>
                </a:rPr>
                <a:t>AMBIENTE</a:t>
              </a:r>
              <a:br>
                <a:rPr lang="it-IT" sz="1600" b="1" dirty="0">
                  <a:solidFill>
                    <a:srgbClr val="8CC63F"/>
                  </a:solidFill>
                  <a:ea typeface="Open Sans" charset="0"/>
                  <a:cs typeface="Open Sans" charset="0"/>
                </a:rPr>
              </a:br>
              <a:endParaRPr lang="it-IT" sz="1600" b="1" dirty="0">
                <a:solidFill>
                  <a:srgbClr val="8CC63F"/>
                </a:solidFill>
                <a:ea typeface="Open Sans" charset="0"/>
                <a:cs typeface="Open Sans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446040-1C51-B858-2D2C-541C42B5EF61}"/>
                </a:ext>
              </a:extLst>
            </p:cNvPr>
            <p:cNvSpPr txBox="1"/>
            <p:nvPr/>
          </p:nvSpPr>
          <p:spPr>
            <a:xfrm>
              <a:off x="7596389" y="1852448"/>
              <a:ext cx="1463040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F26A2C"/>
                  </a:solidFill>
                  <a:ea typeface="Open Sans" charset="0"/>
                  <a:cs typeface="Open Sans" charset="0"/>
                </a:rPr>
                <a:t>FAME</a:t>
              </a:r>
              <a:br>
                <a:rPr lang="it-IT" sz="1600" b="1" dirty="0">
                  <a:solidFill>
                    <a:srgbClr val="F26A2C"/>
                  </a:solidFill>
                  <a:ea typeface="Open Sans" charset="0"/>
                  <a:cs typeface="Open Sans" charset="0"/>
                </a:rPr>
              </a:br>
              <a:endParaRPr lang="it-IT" sz="1600" b="1" dirty="0">
                <a:solidFill>
                  <a:srgbClr val="F26A2C"/>
                </a:solidFill>
                <a:ea typeface="Open Sans" charset="0"/>
                <a:cs typeface="Open Sans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011712-9146-81BB-19E5-7A3B6D7889D6}"/>
                </a:ext>
              </a:extLst>
            </p:cNvPr>
            <p:cNvSpPr txBox="1"/>
            <p:nvPr/>
          </p:nvSpPr>
          <p:spPr>
            <a:xfrm>
              <a:off x="9112143" y="1852448"/>
              <a:ext cx="1463040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6A205F"/>
                  </a:solidFill>
                  <a:ea typeface="Open Sans" charset="0"/>
                  <a:cs typeface="Open Sans" charset="0"/>
                </a:rPr>
                <a:t>VISTA</a:t>
              </a:r>
              <a:br>
                <a:rPr lang="it-IT" sz="1600" b="1" dirty="0">
                  <a:solidFill>
                    <a:srgbClr val="6A205F"/>
                  </a:solidFill>
                  <a:ea typeface="Open Sans" charset="0"/>
                  <a:cs typeface="Open Sans" charset="0"/>
                </a:rPr>
              </a:br>
              <a:endParaRPr lang="it-IT" sz="1600" b="1" dirty="0">
                <a:solidFill>
                  <a:srgbClr val="6A205F"/>
                </a:solidFill>
                <a:ea typeface="Open Sans" charset="0"/>
                <a:cs typeface="Open Sans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9F8FCB-B003-62B8-F8E5-17FC6241A921}"/>
                </a:ext>
              </a:extLst>
            </p:cNvPr>
            <p:cNvSpPr txBox="1"/>
            <p:nvPr/>
          </p:nvSpPr>
          <p:spPr>
            <a:xfrm>
              <a:off x="217631" y="1852448"/>
              <a:ext cx="1463040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F0C217"/>
                  </a:solidFill>
                  <a:ea typeface="Open Sans" charset="0"/>
                  <a:cs typeface="Open Sans" charset="0"/>
                </a:rPr>
                <a:t>CANCRO INFANTILE </a:t>
              </a:r>
            </a:p>
            <a:p>
              <a:pPr algn="ctr"/>
              <a:endParaRPr lang="it-IT" sz="1600" b="1" dirty="0">
                <a:solidFill>
                  <a:srgbClr val="F0C217"/>
                </a:solidFill>
                <a:ea typeface="Open Sans" charset="0"/>
                <a:cs typeface="Open Sans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288F4CF-C92A-D3E4-E1A5-CF81F3DF6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691" y="709793"/>
              <a:ext cx="1128140" cy="1143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F01190F-E97E-A7C6-F476-956BB97B9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0740" y="709793"/>
              <a:ext cx="1103880" cy="1143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8544E49-D4C4-D25A-52BA-9CB4C1174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9495" y="709793"/>
              <a:ext cx="1270138" cy="1143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B3E1A09-9B87-6FC3-AF33-985F1A2F4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79326" y="709793"/>
              <a:ext cx="1147013" cy="1143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67CAC8A-FBAD-6825-2C03-04AC40F978C4}"/>
                </a:ext>
              </a:extLst>
            </p:cNvPr>
            <p:cNvSpPr txBox="1"/>
            <p:nvPr/>
          </p:nvSpPr>
          <p:spPr>
            <a:xfrm>
              <a:off x="1689891" y="1852448"/>
              <a:ext cx="1463040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0774AF"/>
                  </a:solidFill>
                  <a:ea typeface="Open Sans" charset="0"/>
                  <a:cs typeface="Open Sans" charset="0"/>
                </a:rPr>
                <a:t>DIABETE</a:t>
              </a:r>
              <a:br>
                <a:rPr lang="it-IT" sz="1200" b="1" dirty="0">
                  <a:solidFill>
                    <a:schemeClr val="tx2"/>
                  </a:solidFill>
                  <a:ea typeface="Open Sans" charset="0"/>
                  <a:cs typeface="Open Sans" charset="0"/>
                </a:rPr>
              </a:br>
              <a:endParaRPr lang="it-IT" sz="1200" b="1" dirty="0">
                <a:solidFill>
                  <a:schemeClr val="tx2"/>
                </a:solidFill>
                <a:ea typeface="Open Sans" charset="0"/>
                <a:cs typeface="Open Sans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2C9F8B5-12A7-2766-3C8B-CB9BBDB36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510" y="709793"/>
              <a:ext cx="1155048" cy="1143000"/>
            </a:xfrm>
            <a:prstGeom prst="rect">
              <a:avLst/>
            </a:prstGeom>
          </p:spPr>
        </p:pic>
        <p:pic>
          <p:nvPicPr>
            <p:cNvPr id="35" name="Picture 34" descr="A blue and purple circle with a cloud and lightning bolt&#10;&#10;Description automatically generated">
              <a:extLst>
                <a:ext uri="{FF2B5EF4-FFF2-40B4-BE49-F238E27FC236}">
                  <a16:creationId xmlns:a16="http://schemas.microsoft.com/office/drawing/2014/main" id="{24347B44-DE76-1E8D-6E91-4F6740236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24237" y="709793"/>
              <a:ext cx="1130824" cy="1143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22FA2D7-C012-1465-F542-2BB370733B6C}"/>
                </a:ext>
              </a:extLst>
            </p:cNvPr>
            <p:cNvSpPr txBox="1"/>
            <p:nvPr/>
          </p:nvSpPr>
          <p:spPr>
            <a:xfrm>
              <a:off x="3161397" y="1852448"/>
              <a:ext cx="1463040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00339A"/>
                  </a:solidFill>
                  <a:ea typeface="Open Sans" charset="0"/>
                  <a:cs typeface="Open Sans" charset="0"/>
                </a:rPr>
                <a:t>ASSISTENZA </a:t>
              </a:r>
              <a:br>
                <a:rPr lang="it-IT" sz="1600" b="1" dirty="0">
                  <a:solidFill>
                    <a:srgbClr val="00339A"/>
                  </a:solidFill>
                  <a:ea typeface="Open Sans" charset="0"/>
                  <a:cs typeface="Open Sans" charset="0"/>
                </a:rPr>
              </a:br>
              <a:r>
                <a:rPr lang="it-IT" sz="1600" b="1" dirty="0">
                  <a:solidFill>
                    <a:srgbClr val="00339A"/>
                  </a:solidFill>
                  <a:ea typeface="Open Sans" charset="0"/>
                  <a:cs typeface="Open Sans" charset="0"/>
                </a:rPr>
                <a:t>IN CASO DI DISASTRI</a:t>
              </a:r>
            </a:p>
          </p:txBody>
        </p:sp>
        <p:pic>
          <p:nvPicPr>
            <p:cNvPr id="38" name="Picture 37" descr="A group of people holding hands&#10;&#10;Description automatically generated">
              <a:extLst>
                <a:ext uri="{FF2B5EF4-FFF2-40B4-BE49-F238E27FC236}">
                  <a16:creationId xmlns:a16="http://schemas.microsoft.com/office/drawing/2014/main" id="{C77DE890-28EA-C7FB-D471-47C59CFCE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24026" y="709793"/>
              <a:ext cx="1130824" cy="11430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7695BCC-5A0B-A14A-B07E-549C41D6FED4}"/>
                </a:ext>
              </a:extLst>
            </p:cNvPr>
            <p:cNvSpPr txBox="1"/>
            <p:nvPr/>
          </p:nvSpPr>
          <p:spPr>
            <a:xfrm>
              <a:off x="10563103" y="1852448"/>
              <a:ext cx="1463040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10A0A0"/>
                  </a:solidFill>
                  <a:ea typeface="Open Sans" charset="0"/>
                  <a:cs typeface="Open Sans" charset="0"/>
                </a:rPr>
                <a:t>GIOVANI</a:t>
              </a:r>
              <a:br>
                <a:rPr lang="it-IT" sz="1600" b="1" dirty="0">
                  <a:solidFill>
                    <a:srgbClr val="10A0A0"/>
                  </a:solidFill>
                  <a:ea typeface="Open Sans" charset="0"/>
                  <a:cs typeface="Open Sans" charset="0"/>
                </a:rPr>
              </a:br>
              <a:endParaRPr lang="it-IT" sz="1600" b="1" dirty="0">
                <a:solidFill>
                  <a:srgbClr val="10A0A0"/>
                </a:solidFill>
                <a:ea typeface="Open Sans" charset="0"/>
                <a:cs typeface="Open Sans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1BD86A6-ACB8-EA7B-0D20-6E8B0539156B}"/>
                </a:ext>
              </a:extLst>
            </p:cNvPr>
            <p:cNvSpPr txBox="1"/>
            <p:nvPr/>
          </p:nvSpPr>
          <p:spPr>
            <a:xfrm>
              <a:off x="6094533" y="1852448"/>
              <a:ext cx="1592247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C00000"/>
                  </a:solidFill>
                  <a:ea typeface="Open Sans" charset="0"/>
                  <a:cs typeface="Open Sans" charset="0"/>
                </a:rPr>
                <a:t>OPERE UMANITARIE</a:t>
              </a:r>
              <a:br>
                <a:rPr lang="it-IT" sz="1600" b="1" dirty="0">
                  <a:solidFill>
                    <a:srgbClr val="C00000"/>
                  </a:solidFill>
                  <a:ea typeface="Open Sans" charset="0"/>
                  <a:cs typeface="Open Sans" charset="0"/>
                </a:rPr>
              </a:br>
              <a:endParaRPr lang="it-IT" sz="1600" b="1" dirty="0">
                <a:solidFill>
                  <a:srgbClr val="C00000"/>
                </a:solidFill>
                <a:ea typeface="Open Sans" charset="0"/>
                <a:cs typeface="Open Sans" charset="0"/>
              </a:endParaRPr>
            </a:p>
          </p:txBody>
        </p:sp>
        <p:pic>
          <p:nvPicPr>
            <p:cNvPr id="47" name="Picture 46" descr="A close-up of a logo&#10;&#10;Description automatically generated">
              <a:extLst>
                <a:ext uri="{FF2B5EF4-FFF2-40B4-BE49-F238E27FC236}">
                  <a16:creationId xmlns:a16="http://schemas.microsoft.com/office/drawing/2014/main" id="{153C02EB-167F-F5E2-96E0-39C91473D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10299" y="709793"/>
              <a:ext cx="1231510" cy="1143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F4ADC88-E97E-8B69-D81B-7BCE9F0FE4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194" y="5202687"/>
            <a:ext cx="7063710" cy="1554105"/>
          </a:xfrm>
          <a:prstGeom prst="rect">
            <a:avLst/>
          </a:prstGeom>
          <a:ln w="25400">
            <a:solidFill>
              <a:srgbClr val="0D224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0FBF4-1702-F26F-4CBC-7C78D0A2EF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5674" y="4432581"/>
            <a:ext cx="5991080" cy="1713913"/>
          </a:xfrm>
          <a:prstGeom prst="rect">
            <a:avLst/>
          </a:prstGeom>
          <a:ln w="25400">
            <a:solidFill>
              <a:srgbClr val="0D2240"/>
            </a:solidFill>
          </a:ln>
        </p:spPr>
      </p:pic>
    </p:spTree>
    <p:extLst>
      <p:ext uri="{BB962C8B-B14F-4D97-AF65-F5344CB8AC3E}">
        <p14:creationId xmlns:p14="http://schemas.microsoft.com/office/powerpoint/2010/main" val="210587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1032553" y="903689"/>
            <a:ext cx="4453847" cy="12540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it-IT" b="1" dirty="0">
                <a:solidFill>
                  <a:schemeClr val="bg1"/>
                </a:solidFill>
                <a:latin typeface="Arial"/>
                <a:cs typeface="Arial"/>
              </a:rPr>
              <a:t>Valutazione n. 3</a:t>
            </a:r>
            <a:br>
              <a:rPr lang="it-IT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it-IT" sz="2000" b="0" i="1" dirty="0">
                <a:solidFill>
                  <a:schemeClr val="bg1"/>
                </a:solidFill>
                <a:latin typeface="Arial"/>
                <a:cs typeface="Arial"/>
              </a:rPr>
              <a:t>Eccellere nello sviluppo della leadership e nelle operazioni di club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3829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it-IT" b="1" i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Completare la valutazione di pagina 6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21E42D9-BC96-F726-FAF4-8B815896EEF5}"/>
              </a:ext>
            </a:extLst>
          </p:cNvPr>
          <p:cNvSpPr txBox="1">
            <a:spLocks/>
          </p:cNvSpPr>
          <p:nvPr/>
        </p:nvSpPr>
        <p:spPr>
          <a:xfrm>
            <a:off x="367175" y="3335182"/>
            <a:ext cx="6625087" cy="3128624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/>
            <a:r>
              <a:rPr lang="it-IT" dirty="0">
                <a:solidFill>
                  <a:schemeClr val="bg1"/>
                </a:solidFill>
              </a:rPr>
              <a:t>Il club incoraggia tutti i soci ad assumere incarichi di leadership</a:t>
            </a:r>
          </a:p>
          <a:p>
            <a:pPr marL="285750" indent="-285750"/>
            <a:endParaRPr lang="en-US" kern="0" dirty="0">
              <a:solidFill>
                <a:schemeClr val="bg1"/>
              </a:solidFill>
            </a:endParaRPr>
          </a:p>
          <a:p>
            <a:pPr marL="285750" indent="-285750"/>
            <a:r>
              <a:rPr lang="it-IT" dirty="0">
                <a:solidFill>
                  <a:schemeClr val="bg1"/>
                </a:solidFill>
              </a:rPr>
              <a:t>Gli officer di club tengono i soci informati sulle decisioni del club</a:t>
            </a:r>
          </a:p>
          <a:p>
            <a:pPr marL="285750" indent="-285750"/>
            <a:endParaRPr lang="en-US" kern="0" dirty="0">
              <a:solidFill>
                <a:schemeClr val="bg1"/>
              </a:solidFill>
            </a:endParaRPr>
          </a:p>
          <a:p>
            <a:pPr marL="285750" indent="-285750"/>
            <a:r>
              <a:rPr lang="it-IT" dirty="0">
                <a:solidFill>
                  <a:schemeClr val="bg1"/>
                </a:solidFill>
              </a:rPr>
              <a:t>I soci si sentono impegnati e percepiscono il loro coinvolgimento come un buon uso del loro tempo</a:t>
            </a:r>
          </a:p>
          <a:p>
            <a:pPr marL="285750" indent="-285750"/>
            <a:endParaRPr lang="en-US" kern="0" dirty="0">
              <a:solidFill>
                <a:schemeClr val="bg1"/>
              </a:solidFill>
            </a:endParaRPr>
          </a:p>
          <a:p>
            <a:pPr marL="285750" indent="-285750"/>
            <a:r>
              <a:rPr lang="it-IT" dirty="0">
                <a:solidFill>
                  <a:schemeClr val="bg1"/>
                </a:solidFill>
              </a:rPr>
              <a:t>I soci sono soddisfatti di come è gestito il club</a:t>
            </a:r>
          </a:p>
          <a:p>
            <a:endParaRPr lang="en-US" kern="0" dirty="0"/>
          </a:p>
          <a:p>
            <a:endParaRPr lang="en-US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695837-1F85-6C4B-5D9C-25163FEA9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1" b="11121"/>
          <a:stretch/>
        </p:blipFill>
        <p:spPr>
          <a:xfrm>
            <a:off x="7093691" y="2000319"/>
            <a:ext cx="4796287" cy="28573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9925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6282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it-IT" b="1" i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Completare la valutazione dei soci del club di pag. 6 e 7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6" name="Headline">
            <a:extLst>
              <a:ext uri="{FF2B5EF4-FFF2-40B4-BE49-F238E27FC236}">
                <a16:creationId xmlns:a16="http://schemas.microsoft.com/office/drawing/2014/main" id="{CD333A46-F428-2A4C-0F71-311084E641FA}"/>
              </a:ext>
            </a:extLst>
          </p:cNvPr>
          <p:cNvSpPr txBox="1">
            <a:spLocks/>
          </p:cNvSpPr>
          <p:nvPr/>
        </p:nvSpPr>
        <p:spPr>
          <a:xfrm>
            <a:off x="1032553" y="903689"/>
            <a:ext cx="4453847" cy="12540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it-IT" b="1" dirty="0">
                <a:solidFill>
                  <a:schemeClr val="bg1"/>
                </a:solidFill>
                <a:latin typeface="Arial"/>
                <a:cs typeface="Arial"/>
              </a:rPr>
              <a:t>Valutazione n. 3</a:t>
            </a:r>
            <a:br>
              <a:rPr lang="it-IT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it-IT" sz="2000" b="0" i="1" dirty="0">
                <a:solidFill>
                  <a:schemeClr val="bg1"/>
                </a:solidFill>
                <a:latin typeface="Arial"/>
                <a:cs typeface="Arial"/>
              </a:rPr>
              <a:t>Eccellere nello sviluppo della leadership e nelle operazioni di club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509628-E144-E5BE-A868-30C2A89D29E7}"/>
              </a:ext>
            </a:extLst>
          </p:cNvPr>
          <p:cNvSpPr txBox="1">
            <a:spLocks/>
          </p:cNvSpPr>
          <p:nvPr/>
        </p:nvSpPr>
        <p:spPr bwMode="auto">
          <a:xfrm>
            <a:off x="1903476" y="3010198"/>
            <a:ext cx="8382000" cy="369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domande relative al funzionamento del nostro club?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 miglioramenti potrebbero essere apportati alle riunioni del nostro club?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 cambiamenti potrebbero rendere più significativa la tua partecipazione?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 sono conflitti all'interno del club?</a:t>
            </a: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club ha bisogno di maggiore comunicazione tra i soci?</a:t>
            </a: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potessi cambiare una cosa sola, quale sarebbe?  </a:t>
            </a: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751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52399" y="500629"/>
            <a:ext cx="12039600" cy="519397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it-IT" sz="3000" dirty="0">
                <a:solidFill>
                  <a:srgbClr val="00338D"/>
                </a:solidFill>
              </a:rPr>
              <a:t>Risorse: Operazioni di club e strumenti disponibili per la qualità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03877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D43157-9E7F-685F-2EED-79AA028CA6DF}"/>
              </a:ext>
            </a:extLst>
          </p:cNvPr>
          <p:cNvGrpSpPr/>
          <p:nvPr/>
        </p:nvGrpSpPr>
        <p:grpSpPr>
          <a:xfrm>
            <a:off x="288179" y="1864782"/>
            <a:ext cx="1564866" cy="3449892"/>
            <a:chOff x="5473765" y="685800"/>
            <a:chExt cx="2457450" cy="5524500"/>
          </a:xfrm>
          <a:effectLst>
            <a:outerShdw blurRad="63500" sx="102000" sy="102000" algn="ctr" rotWithShape="0">
              <a:srgbClr val="10233F">
                <a:alpha val="40000"/>
              </a:srgb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5C0BF70-9B37-AEFA-5CEB-7050F5491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3765" y="685800"/>
              <a:ext cx="2457450" cy="511492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4CCEF9E-98B6-5D25-A7EF-8763BEE31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3765" y="5800725"/>
              <a:ext cx="2457450" cy="40957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42D95A3-81F8-D35A-FB33-741843CC7965}"/>
              </a:ext>
            </a:extLst>
          </p:cNvPr>
          <p:cNvSpPr txBox="1"/>
          <p:nvPr/>
        </p:nvSpPr>
        <p:spPr>
          <a:xfrm>
            <a:off x="345483" y="5491738"/>
            <a:ext cx="1450259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D2240"/>
                </a:solidFill>
                <a:cs typeface="Arial" panose="020B0604020202020204" pitchFamily="34" charset="0"/>
              </a:rPr>
              <a:t>Statuto e Regolamento Standard </a:t>
            </a:r>
          </a:p>
          <a:p>
            <a:r>
              <a:rPr lang="it-IT" sz="1600" dirty="0">
                <a:solidFill>
                  <a:srgbClr val="0D2240"/>
                </a:solidFill>
                <a:cs typeface="Arial" panose="020B0604020202020204" pitchFamily="34" charset="0"/>
              </a:rPr>
              <a:t> </a:t>
            </a:r>
          </a:p>
          <a:p>
            <a:endParaRPr lang="it-IT" sz="1600" dirty="0">
              <a:solidFill>
                <a:srgbClr val="0D224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128243-2DD8-6B43-E7C9-FC5DE4B473BE}"/>
              </a:ext>
            </a:extLst>
          </p:cNvPr>
          <p:cNvSpPr txBox="1"/>
          <p:nvPr/>
        </p:nvSpPr>
        <p:spPr>
          <a:xfrm>
            <a:off x="2700816" y="5306823"/>
            <a:ext cx="2330264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D2240"/>
                </a:solidFill>
                <a:cs typeface="Arial" panose="020B0604020202020204" pitchFamily="34" charset="0"/>
              </a:rPr>
              <a:t>Il tuo club, a modo tuo!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7EB382-3B57-941F-BD1D-DBF1A09D0F19}"/>
              </a:ext>
            </a:extLst>
          </p:cNvPr>
          <p:cNvSpPr txBox="1"/>
          <p:nvPr/>
        </p:nvSpPr>
        <p:spPr>
          <a:xfrm>
            <a:off x="6169259" y="5728816"/>
            <a:ext cx="2036868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D2240"/>
                </a:solidFill>
                <a:cs typeface="Arial" panose="020B0604020202020204" pitchFamily="34" charset="0"/>
              </a:rPr>
              <a:t>e-Book per ciascun officer di club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A72AF1-702D-3BE8-CB68-4EADD29A13E0}"/>
              </a:ext>
            </a:extLst>
          </p:cNvPr>
          <p:cNvSpPr txBox="1"/>
          <p:nvPr/>
        </p:nvSpPr>
        <p:spPr>
          <a:xfrm>
            <a:off x="9409885" y="5106768"/>
            <a:ext cx="2209800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D2240"/>
                </a:solidFill>
                <a:cs typeface="Arial" panose="020B0604020202020204" pitchFamily="34" charset="0"/>
              </a:rPr>
              <a:t>Strumenti per la pianificazione e la</a:t>
            </a:r>
          </a:p>
          <a:p>
            <a:r>
              <a:rPr lang="it-IT" sz="1600" dirty="0">
                <a:solidFill>
                  <a:srgbClr val="0D2240"/>
                </a:solidFill>
                <a:cs typeface="Arial" panose="020B0604020202020204" pitchFamily="34" charset="0"/>
              </a:rPr>
              <a:t>definizione degli obiettivi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CDA1A1-89F6-3CAD-BF82-719BA1E82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712" y="1979711"/>
            <a:ext cx="2547541" cy="3334963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634732-5CF1-EF16-2AB9-039F3C57B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2839" y="1679302"/>
            <a:ext cx="2547542" cy="3296818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BEFCEC-487B-3EB6-1622-3B63F74DE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0102" y="1517376"/>
            <a:ext cx="2547543" cy="3292097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0554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1032553" y="903689"/>
            <a:ext cx="4453847" cy="12540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it-IT" b="1" dirty="0">
                <a:solidFill>
                  <a:schemeClr val="bg1"/>
                </a:solidFill>
                <a:latin typeface="Arial"/>
                <a:cs typeface="Arial"/>
              </a:rPr>
              <a:t>Valutazione n. 4</a:t>
            </a:r>
            <a:br>
              <a:rPr lang="it-IT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it-IT" sz="2000" b="0" i="1" dirty="0">
                <a:solidFill>
                  <a:schemeClr val="bg1"/>
                </a:solidFill>
                <a:latin typeface="Arial"/>
                <a:cs typeface="Arial"/>
              </a:rPr>
              <a:t>Condividere i risultati del club </a:t>
            </a:r>
          </a:p>
          <a:p>
            <a:pPr lvl="0">
              <a:lnSpc>
                <a:spcPct val="100000"/>
              </a:lnSpc>
              <a:defRPr/>
            </a:pPr>
            <a:r>
              <a:rPr lang="it-IT" sz="2000" b="0" i="1" dirty="0">
                <a:solidFill>
                  <a:schemeClr val="bg1"/>
                </a:solidFill>
                <a:latin typeface="Arial"/>
                <a:cs typeface="Arial"/>
              </a:rPr>
              <a:t>con l'intera comunità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2" y="2404970"/>
            <a:ext cx="4911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it-IT" b="1" i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Completare la valutazione alle pagine 8 e 9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AADF3D-BA6B-77EB-6314-B8514FD03BF2}"/>
              </a:ext>
            </a:extLst>
          </p:cNvPr>
          <p:cNvSpPr txBox="1">
            <a:spLocks/>
          </p:cNvSpPr>
          <p:nvPr/>
        </p:nvSpPr>
        <p:spPr bwMode="auto">
          <a:xfrm>
            <a:off x="310489" y="3421890"/>
            <a:ext cx="7029450" cy="253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Come viene visto il club dalla comunità, positivamente e negativamente</a:t>
            </a: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Visibilità verso i leader comunitari</a:t>
            </a: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Contatti con i media locali e i social media</a:t>
            </a:r>
          </a:p>
          <a:p>
            <a:endParaRPr lang="en-US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Efficacia delle comunicazioni interne</a:t>
            </a: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04EF68-A975-72F0-8DAF-502D646A8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273" y="2286000"/>
            <a:ext cx="3813247" cy="2859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4887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6282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it-IT" b="1" i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Completare la valutazione dei soci del club di pag. 8 e 9 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6" name="Headline">
            <a:extLst>
              <a:ext uri="{FF2B5EF4-FFF2-40B4-BE49-F238E27FC236}">
                <a16:creationId xmlns:a16="http://schemas.microsoft.com/office/drawing/2014/main" id="{CD333A46-F428-2A4C-0F71-311084E641FA}"/>
              </a:ext>
            </a:extLst>
          </p:cNvPr>
          <p:cNvSpPr txBox="1">
            <a:spLocks/>
          </p:cNvSpPr>
          <p:nvPr/>
        </p:nvSpPr>
        <p:spPr>
          <a:xfrm>
            <a:off x="1032553" y="903689"/>
            <a:ext cx="4453847" cy="12540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it-IT" b="1" dirty="0">
                <a:solidFill>
                  <a:schemeClr val="bg1"/>
                </a:solidFill>
                <a:latin typeface="Arial"/>
                <a:cs typeface="Arial"/>
              </a:rPr>
              <a:t>Valutazione n. 4</a:t>
            </a:r>
            <a:br>
              <a:rPr lang="it-IT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it-IT" sz="2000" b="0" i="1" dirty="0">
                <a:solidFill>
                  <a:schemeClr val="bg1"/>
                </a:solidFill>
                <a:latin typeface="Arial"/>
                <a:cs typeface="Arial"/>
              </a:rPr>
              <a:t>Condividere i risultati del club </a:t>
            </a:r>
          </a:p>
          <a:p>
            <a:pPr lvl="0">
              <a:lnSpc>
                <a:spcPct val="100000"/>
              </a:lnSpc>
              <a:defRPr/>
            </a:pPr>
            <a:r>
              <a:rPr lang="it-IT" sz="2000" b="0" i="1" dirty="0">
                <a:solidFill>
                  <a:schemeClr val="bg1"/>
                </a:solidFill>
                <a:latin typeface="Arial"/>
                <a:cs typeface="Arial"/>
              </a:rPr>
              <a:t>con l'intera comunità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02AD24D1-5AEE-8F0D-76B2-A7576A9B01C4}"/>
              </a:ext>
            </a:extLst>
          </p:cNvPr>
          <p:cNvSpPr txBox="1">
            <a:spLocks/>
          </p:cNvSpPr>
          <p:nvPr/>
        </p:nvSpPr>
        <p:spPr bwMode="auto">
          <a:xfrm>
            <a:off x="1905000" y="3810000"/>
            <a:ext cx="8382000" cy="177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che modo il nostro club è percepito dai membri della comunità?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 può fare il nostro club per dare al pubblico una nuova immagine dei Lions e migliorare la nostra visibilità?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637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39558" y="676293"/>
            <a:ext cx="12039600" cy="519397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it-IT" sz="3000" dirty="0">
                <a:solidFill>
                  <a:srgbClr val="00338D"/>
                </a:solidFill>
              </a:rPr>
              <a:t>Risorse: Pubbliche relazioni e strumenti disponibili per i media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6B6A713-F77E-11B8-FCF3-57BC8BD1A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034" y="1576564"/>
            <a:ext cx="3385351" cy="2438400"/>
          </a:xfrm>
          <a:prstGeom prst="rect">
            <a:avLst/>
          </a:prstGeom>
          <a:ln w="22225">
            <a:solidFill>
              <a:srgbClr val="0D2240"/>
            </a:solidFill>
          </a:ln>
        </p:spPr>
      </p:pic>
      <p:pic>
        <p:nvPicPr>
          <p:cNvPr id="19" name="Picture 18" descr="A blue circle with a white f in it&#10;&#10;Description automatically generated">
            <a:extLst>
              <a:ext uri="{FF2B5EF4-FFF2-40B4-BE49-F238E27FC236}">
                <a16:creationId xmlns:a16="http://schemas.microsoft.com/office/drawing/2014/main" id="{AC94CC78-5759-13A6-0978-2021B045F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832" y="1576564"/>
            <a:ext cx="1354689" cy="852143"/>
          </a:xfrm>
          <a:prstGeom prst="rect">
            <a:avLst/>
          </a:prstGeom>
        </p:spPr>
      </p:pic>
      <p:pic>
        <p:nvPicPr>
          <p:cNvPr id="20" name="Picture 19" descr="A black and white x&#10;&#10;Description automatically generated">
            <a:extLst>
              <a:ext uri="{FF2B5EF4-FFF2-40B4-BE49-F238E27FC236}">
                <a16:creationId xmlns:a16="http://schemas.microsoft.com/office/drawing/2014/main" id="{EAD47F32-BBE0-1208-9B58-A222DEBD2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829" y="1576564"/>
            <a:ext cx="1321856" cy="831490"/>
          </a:xfrm>
          <a:prstGeom prst="rect">
            <a:avLst/>
          </a:prstGeom>
        </p:spPr>
      </p:pic>
      <p:pic>
        <p:nvPicPr>
          <p:cNvPr id="21" name="Picture 20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76CB174C-848C-ED56-A001-A5451F1497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0523" y="1592781"/>
            <a:ext cx="727412" cy="727412"/>
          </a:xfrm>
          <a:prstGeom prst="rect">
            <a:avLst/>
          </a:prstGeom>
        </p:spPr>
      </p:pic>
      <p:pic>
        <p:nvPicPr>
          <p:cNvPr id="23" name="Picture 22" descr="A red circle with a white circle and a white circle with a white circle and a white circle with a white circle and a white circle with a white circle and a red circle with a white circle&#10;&#10;Description automatically generated">
            <a:extLst>
              <a:ext uri="{FF2B5EF4-FFF2-40B4-BE49-F238E27FC236}">
                <a16:creationId xmlns:a16="http://schemas.microsoft.com/office/drawing/2014/main" id="{AC781579-8F92-AD94-E528-7DCE9A7E16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0574" y="1484267"/>
            <a:ext cx="944440" cy="944440"/>
          </a:xfrm>
          <a:prstGeom prst="rect">
            <a:avLst/>
          </a:prstGeom>
        </p:spPr>
      </p:pic>
      <p:pic>
        <p:nvPicPr>
          <p:cNvPr id="25" name="Picture 24" descr="A black and white line art of a envelope with a letter&#10;&#10;Description automatically generated">
            <a:extLst>
              <a:ext uri="{FF2B5EF4-FFF2-40B4-BE49-F238E27FC236}">
                <a16:creationId xmlns:a16="http://schemas.microsoft.com/office/drawing/2014/main" id="{508AF769-9A5F-E5D8-FE2D-3E565B3EE2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8503" y="1390005"/>
            <a:ext cx="1066800" cy="106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A91404-D31E-844E-714C-EA412E91B3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88" y="1721803"/>
            <a:ext cx="3004194" cy="3861514"/>
          </a:xfrm>
          <a:prstGeom prst="rect">
            <a:avLst/>
          </a:prstGeom>
          <a:ln w="25400">
            <a:solidFill>
              <a:srgbClr val="0D224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FF87BC-77DA-88F4-5FAF-B11B34F3C9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8190" y="2780248"/>
            <a:ext cx="3822263" cy="2921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E44DDB-00A9-92EA-45CD-B53AEAF26B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2800" y="4267200"/>
            <a:ext cx="4618343" cy="2302939"/>
          </a:xfrm>
          <a:prstGeom prst="rect">
            <a:avLst/>
          </a:prstGeom>
          <a:ln w="25400">
            <a:solidFill>
              <a:srgbClr val="0D2240"/>
            </a:solidFill>
          </a:ln>
        </p:spPr>
      </p:pic>
    </p:spTree>
    <p:extLst>
      <p:ext uri="{BB962C8B-B14F-4D97-AF65-F5344CB8AC3E}">
        <p14:creationId xmlns:p14="http://schemas.microsoft.com/office/powerpoint/2010/main" val="980501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A5C7BD0-1ABD-70DE-F011-38EF7D12BF7F}"/>
              </a:ext>
            </a:extLst>
          </p:cNvPr>
          <p:cNvSpPr txBox="1">
            <a:spLocks/>
          </p:cNvSpPr>
          <p:nvPr/>
        </p:nvSpPr>
        <p:spPr>
          <a:xfrm>
            <a:off x="1524000" y="2548660"/>
            <a:ext cx="3048000" cy="1151080"/>
          </a:xfrm>
          <a:prstGeom prst="rect">
            <a:avLst/>
          </a:prstGeom>
        </p:spPr>
        <p:txBody>
          <a:bodyPr anchor="b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Pausa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556345" y="369974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0919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5591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4400" dirty="0">
                <a:latin typeface="Arial" charset="0"/>
                <a:ea typeface="Arial" charset="0"/>
                <a:cs typeface="Arial" charset="0"/>
              </a:rPr>
              <a:t>Terza fase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200" b="0" i="1" dirty="0">
                <a:latin typeface="Arial" charset="0"/>
                <a:ea typeface="Arial" charset="0"/>
                <a:cs typeface="Arial" charset="0"/>
              </a:rPr>
              <a:t>Stabilire gli obiettivi</a:t>
            </a:r>
          </a:p>
        </p:txBody>
      </p:sp>
    </p:spTree>
    <p:extLst>
      <p:ext uri="{BB962C8B-B14F-4D97-AF65-F5344CB8AC3E}">
        <p14:creationId xmlns:p14="http://schemas.microsoft.com/office/powerpoint/2010/main" val="3731926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B93FCC-63BC-A6B6-79AD-0005AA412D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D58306AF-9124-D8F4-2499-B4C1E9C4B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E9A1FCC6-2FE3-30AA-D60A-9E4366B49780}"/>
              </a:ext>
            </a:extLst>
          </p:cNvPr>
          <p:cNvSpPr/>
          <p:nvPr/>
        </p:nvSpPr>
        <p:spPr>
          <a:xfrm rot="10800000">
            <a:off x="0" y="1"/>
            <a:ext cx="2456900" cy="4255473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" name="Graphic 4">
            <a:extLst>
              <a:ext uri="{FF2B5EF4-FFF2-40B4-BE49-F238E27FC236}">
                <a16:creationId xmlns:a16="http://schemas.microsoft.com/office/drawing/2014/main" id="{EAB49D99-04AC-DFC1-9AB8-E98ECAE78DAA}"/>
              </a:ext>
            </a:extLst>
          </p:cNvPr>
          <p:cNvSpPr/>
          <p:nvPr/>
        </p:nvSpPr>
        <p:spPr>
          <a:xfrm rot="10800000">
            <a:off x="-41" y="-2"/>
            <a:ext cx="2111717" cy="3657599"/>
          </a:xfrm>
          <a:custGeom>
            <a:avLst/>
            <a:gdLst>
              <a:gd name="connsiteX0" fmla="*/ 0 w 2111717"/>
              <a:gd name="connsiteY0" fmla="*/ 3657600 h 3657599"/>
              <a:gd name="connsiteX1" fmla="*/ 2111718 w 2111717"/>
              <a:gd name="connsiteY1" fmla="*/ 0 h 3657599"/>
              <a:gd name="connsiteX2" fmla="*/ 2111718 w 2111717"/>
              <a:gd name="connsiteY2" fmla="*/ 3657600 h 365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1717" h="3657599">
                <a:moveTo>
                  <a:pt x="0" y="3657600"/>
                </a:moveTo>
                <a:lnTo>
                  <a:pt x="2111718" y="0"/>
                </a:lnTo>
                <a:lnTo>
                  <a:pt x="2111718" y="3657600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3D068CE8-71DB-9C63-97D1-F475CA606F73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Stabilire </a:t>
            </a:r>
          </a:p>
          <a:p>
            <a:r>
              <a:rPr lang="it-IT" sz="1600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obiettivi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FCB713-2B45-C3EF-E6CF-D3DF12C83C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69" y="5944675"/>
            <a:ext cx="739156" cy="7021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0D18012-5375-AA1C-D96B-4366C8614C10}"/>
              </a:ext>
            </a:extLst>
          </p:cNvPr>
          <p:cNvGrpSpPr/>
          <p:nvPr/>
        </p:nvGrpSpPr>
        <p:grpSpPr>
          <a:xfrm>
            <a:off x="762000" y="1446755"/>
            <a:ext cx="1564253" cy="4191509"/>
            <a:chOff x="560471" y="1458067"/>
            <a:chExt cx="1564253" cy="4191509"/>
          </a:xfrm>
        </p:grpSpPr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3E360DE0-9230-EDB1-DD24-25FFD1DA5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386" y="3621272"/>
              <a:ext cx="10894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it-IT" sz="2000" b="1" dirty="0">
                  <a:solidFill>
                    <a:srgbClr val="F0C300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pecifico</a:t>
              </a:r>
            </a:p>
          </p:txBody>
        </p:sp>
        <p:sp>
          <p:nvSpPr>
            <p:cNvPr id="12" name="Rectangle 21">
              <a:extLst>
                <a:ext uri="{FF2B5EF4-FFF2-40B4-BE49-F238E27FC236}">
                  <a16:creationId xmlns:a16="http://schemas.microsoft.com/office/drawing/2014/main" id="{A2FA8D0A-A90D-0F9B-84B4-B3641D796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471" y="3369067"/>
              <a:ext cx="34315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it-IT" sz="5400" dirty="0">
                  <a:solidFill>
                    <a:srgbClr val="F0C300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18B97E00-B060-88AF-3DAA-B8147D4B672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63385" y="1458067"/>
              <a:ext cx="1554481" cy="1554480"/>
            </a:xfrm>
            <a:prstGeom prst="ellipse">
              <a:avLst/>
            </a:prstGeom>
            <a:solidFill>
              <a:srgbClr val="F0C3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en-US" alt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TextBox 93">
              <a:extLst>
                <a:ext uri="{FF2B5EF4-FFF2-40B4-BE49-F238E27FC236}">
                  <a16:creationId xmlns:a16="http://schemas.microsoft.com/office/drawing/2014/main" id="{F6A06171-9316-14AD-0969-59B7984BB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243" y="4326137"/>
              <a:ext cx="1554481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sz="20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Essere certi che la finalità sia chiara.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C4044B-BD32-814A-756B-D45A884C41E4}"/>
                </a:ext>
              </a:extLst>
            </p:cNvPr>
            <p:cNvSpPr txBox="1"/>
            <p:nvPr/>
          </p:nvSpPr>
          <p:spPr>
            <a:xfrm>
              <a:off x="922466" y="1814587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32CD95-4A57-C087-7EDD-88513640C9CD}"/>
              </a:ext>
            </a:extLst>
          </p:cNvPr>
          <p:cNvGrpSpPr/>
          <p:nvPr/>
        </p:nvGrpSpPr>
        <p:grpSpPr>
          <a:xfrm>
            <a:off x="2872100" y="1467800"/>
            <a:ext cx="1895637" cy="4083094"/>
            <a:chOff x="2670571" y="1479112"/>
            <a:chExt cx="1895637" cy="4083094"/>
          </a:xfrm>
        </p:grpSpPr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1D0D8155-DD73-D783-E14F-ACD9E2EC2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0135" y="3620050"/>
              <a:ext cx="10531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it-IT" sz="2000" b="1" dirty="0">
                  <a:solidFill>
                    <a:srgbClr val="F76639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isurabile</a:t>
              </a:r>
            </a:p>
          </p:txBody>
        </p:sp>
        <p:sp>
          <p:nvSpPr>
            <p:cNvPr id="19" name="Rectangle 21">
              <a:extLst>
                <a:ext uri="{FF2B5EF4-FFF2-40B4-BE49-F238E27FC236}">
                  <a16:creationId xmlns:a16="http://schemas.microsoft.com/office/drawing/2014/main" id="{6736689F-07F3-8DC5-3460-B146460F7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2892" y="3357677"/>
              <a:ext cx="57708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it-IT" sz="5400" dirty="0">
                  <a:solidFill>
                    <a:srgbClr val="F76639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47CFAC12-2AD7-A2F6-47E3-0BE551DC1E0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36056" y="1479112"/>
              <a:ext cx="1559168" cy="1554480"/>
            </a:xfrm>
            <a:prstGeom prst="ellipse">
              <a:avLst/>
            </a:prstGeom>
            <a:solidFill>
              <a:srgbClr val="F7663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en-US" alt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5ACC76-AA8F-7C67-CFFC-43A7D109D1C7}"/>
                </a:ext>
              </a:extLst>
            </p:cNvPr>
            <p:cNvSpPr txBox="1"/>
            <p:nvPr/>
          </p:nvSpPr>
          <p:spPr>
            <a:xfrm>
              <a:off x="3272740" y="1840853"/>
              <a:ext cx="685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22" name="TextBox 93">
              <a:extLst>
                <a:ext uri="{FF2B5EF4-FFF2-40B4-BE49-F238E27FC236}">
                  <a16:creationId xmlns:a16="http://schemas.microsoft.com/office/drawing/2014/main" id="{63325D0A-75D8-DEA9-0786-12CA226130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0571" y="4238767"/>
              <a:ext cx="1895637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sz="20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I parametri di riferimento e il progresso raggiunto devono essere misurabili.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55898F-CD3A-26D3-1DB4-0F6EA45F468A}"/>
              </a:ext>
            </a:extLst>
          </p:cNvPr>
          <p:cNvGrpSpPr/>
          <p:nvPr/>
        </p:nvGrpSpPr>
        <p:grpSpPr>
          <a:xfrm>
            <a:off x="5409305" y="1430713"/>
            <a:ext cx="2000600" cy="3586768"/>
            <a:chOff x="5207776" y="1442025"/>
            <a:chExt cx="2000600" cy="3586768"/>
          </a:xfrm>
        </p:grpSpPr>
        <p:sp>
          <p:nvSpPr>
            <p:cNvPr id="24" name="Rectangle 16">
              <a:extLst>
                <a:ext uri="{FF2B5EF4-FFF2-40B4-BE49-F238E27FC236}">
                  <a16:creationId xmlns:a16="http://schemas.microsoft.com/office/drawing/2014/main" id="{C01A89FC-D371-3537-1280-63BCA83A0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69" y="3544529"/>
              <a:ext cx="91050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it-IT" sz="2000" b="1" dirty="0">
                  <a:solidFill>
                    <a:srgbClr val="732E8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ttuabile</a:t>
              </a:r>
            </a:p>
          </p:txBody>
        </p:sp>
        <p:sp>
          <p:nvSpPr>
            <p:cNvPr id="25" name="Rectangle 22">
              <a:extLst>
                <a:ext uri="{FF2B5EF4-FFF2-40B4-BE49-F238E27FC236}">
                  <a16:creationId xmlns:a16="http://schemas.microsoft.com/office/drawing/2014/main" id="{9960A480-8331-07B9-7A46-EEBD7DE54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285" y="3278220"/>
              <a:ext cx="50013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it-IT" sz="5400" b="1" dirty="0">
                  <a:solidFill>
                    <a:srgbClr val="732E8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6" name="Oval 10">
              <a:extLst>
                <a:ext uri="{FF2B5EF4-FFF2-40B4-BE49-F238E27FC236}">
                  <a16:creationId xmlns:a16="http://schemas.microsoft.com/office/drawing/2014/main" id="{4066501B-49E3-F24E-BA2D-CCBEB359926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207776" y="1442025"/>
              <a:ext cx="1599088" cy="1581909"/>
            </a:xfrm>
            <a:prstGeom prst="ellipse">
              <a:avLst/>
            </a:prstGeom>
            <a:solidFill>
              <a:srgbClr val="732E8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en-US" alt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53CE9EE-1D29-6AB3-8416-934365C0D748}"/>
                </a:ext>
              </a:extLst>
            </p:cNvPr>
            <p:cNvSpPr txBox="1"/>
            <p:nvPr/>
          </p:nvSpPr>
          <p:spPr>
            <a:xfrm>
              <a:off x="5575760" y="1810150"/>
              <a:ext cx="8631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8" name="TextBox 93">
              <a:extLst>
                <a:ext uri="{FF2B5EF4-FFF2-40B4-BE49-F238E27FC236}">
                  <a16:creationId xmlns:a16="http://schemas.microsoft.com/office/drawing/2014/main" id="{D23C8418-909E-2062-9F4D-AD397E795E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6379" y="4320907"/>
              <a:ext cx="195199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sz="20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Ogni obiettivo deve essere attuabile.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9C6A347-9CB5-BA09-CC87-B38AE439AF5C}"/>
              </a:ext>
            </a:extLst>
          </p:cNvPr>
          <p:cNvGrpSpPr/>
          <p:nvPr/>
        </p:nvGrpSpPr>
        <p:grpSpPr>
          <a:xfrm>
            <a:off x="7857243" y="1446755"/>
            <a:ext cx="1895637" cy="4024780"/>
            <a:chOff x="7655714" y="1458067"/>
            <a:chExt cx="1895637" cy="4024780"/>
          </a:xfrm>
        </p:grpSpPr>
        <p:sp>
          <p:nvSpPr>
            <p:cNvPr id="30" name="Rectangle 17">
              <a:extLst>
                <a:ext uri="{FF2B5EF4-FFF2-40B4-BE49-F238E27FC236}">
                  <a16:creationId xmlns:a16="http://schemas.microsoft.com/office/drawing/2014/main" id="{A33D868C-7205-4622-B8FD-9DC7996EC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6222" y="3599899"/>
              <a:ext cx="102431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it-IT" sz="2000" b="1" dirty="0">
                  <a:solidFill>
                    <a:srgbClr val="407CCA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ealistico</a:t>
              </a:r>
            </a:p>
          </p:txBody>
        </p:sp>
        <p:sp>
          <p:nvSpPr>
            <p:cNvPr id="31" name="Rectangle 23">
              <a:extLst>
                <a:ext uri="{FF2B5EF4-FFF2-40B4-BE49-F238E27FC236}">
                  <a16:creationId xmlns:a16="http://schemas.microsoft.com/office/drawing/2014/main" id="{C29CEA1D-4966-4C26-95E4-543323401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9270" y="3313696"/>
              <a:ext cx="35813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it-IT" sz="5400" b="1" dirty="0">
                  <a:solidFill>
                    <a:srgbClr val="407CCA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95A2EEB-AAB6-9A23-185F-FD91439A453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55714" y="1458067"/>
              <a:ext cx="1554480" cy="1554480"/>
            </a:xfrm>
            <a:prstGeom prst="ellipse">
              <a:avLst/>
            </a:prstGeom>
            <a:solidFill>
              <a:srgbClr val="407CCA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en-US" alt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9BC32D5-1AEF-A014-629A-B810EBC7A8E4}"/>
                </a:ext>
              </a:extLst>
            </p:cNvPr>
            <p:cNvSpPr txBox="1"/>
            <p:nvPr/>
          </p:nvSpPr>
          <p:spPr>
            <a:xfrm>
              <a:off x="8013853" y="1814585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34" name="TextBox 93">
              <a:extLst>
                <a:ext uri="{FF2B5EF4-FFF2-40B4-BE49-F238E27FC236}">
                  <a16:creationId xmlns:a16="http://schemas.microsoft.com/office/drawing/2014/main" id="{B31FAB5D-2F40-60C1-B064-8E59B6888E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5714" y="4467184"/>
              <a:ext cx="189563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sz="20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Impegnativo ma non irrealistico.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1041C5-BF0B-579A-4244-09EFF373C33B}"/>
              </a:ext>
            </a:extLst>
          </p:cNvPr>
          <p:cNvGrpSpPr/>
          <p:nvPr/>
        </p:nvGrpSpPr>
        <p:grpSpPr>
          <a:xfrm>
            <a:off x="10209825" y="1467800"/>
            <a:ext cx="1902660" cy="4170464"/>
            <a:chOff x="10008296" y="1479112"/>
            <a:chExt cx="1902660" cy="4170464"/>
          </a:xfrm>
        </p:grpSpPr>
        <p:sp>
          <p:nvSpPr>
            <p:cNvPr id="36" name="Rectangle 18">
              <a:extLst>
                <a:ext uri="{FF2B5EF4-FFF2-40B4-BE49-F238E27FC236}">
                  <a16:creationId xmlns:a16="http://schemas.microsoft.com/office/drawing/2014/main" id="{BC2083DA-F811-4821-5C56-9436B6378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5142" y="3620050"/>
              <a:ext cx="126797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it-IT" sz="2000" b="1" dirty="0">
                  <a:solidFill>
                    <a:srgbClr val="00A869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empestivo</a:t>
              </a:r>
            </a:p>
          </p:txBody>
        </p:sp>
        <p:sp>
          <p:nvSpPr>
            <p:cNvPr id="37" name="Rectangle 24">
              <a:extLst>
                <a:ext uri="{FF2B5EF4-FFF2-40B4-BE49-F238E27FC236}">
                  <a16:creationId xmlns:a16="http://schemas.microsoft.com/office/drawing/2014/main" id="{109762A3-EA62-957E-58C9-31045E1B4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8296" y="3347516"/>
              <a:ext cx="42319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it-IT" sz="5400" b="1" dirty="0">
                  <a:solidFill>
                    <a:srgbClr val="00A869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7684576-1232-5571-C8A1-F92A0C6FC3F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008296" y="1479112"/>
              <a:ext cx="1554481" cy="1554480"/>
            </a:xfrm>
            <a:prstGeom prst="ellipse">
              <a:avLst/>
            </a:prstGeom>
            <a:solidFill>
              <a:srgbClr val="00A86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en-US" alt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CB5ABA3-157F-B0EF-AD05-7473A8473296}"/>
                </a:ext>
              </a:extLst>
            </p:cNvPr>
            <p:cNvSpPr txBox="1"/>
            <p:nvPr/>
          </p:nvSpPr>
          <p:spPr>
            <a:xfrm>
              <a:off x="10366436" y="1814585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40" name="TextBox 93">
              <a:extLst>
                <a:ext uri="{FF2B5EF4-FFF2-40B4-BE49-F238E27FC236}">
                  <a16:creationId xmlns:a16="http://schemas.microsoft.com/office/drawing/2014/main" id="{ED7FD2EE-3B99-7AF4-354A-0772309C07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15319" y="4326137"/>
              <a:ext cx="1895637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sz="20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Legato a un arco temporale che delinea un programma del progresso.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642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6" name="Graphic 2">
            <a:extLst>
              <a:ext uri="{FF2B5EF4-FFF2-40B4-BE49-F238E27FC236}">
                <a16:creationId xmlns:a16="http://schemas.microsoft.com/office/drawing/2014/main" id="{AFC93577-7AA7-B4F3-2E71-7EB0C04B4451}"/>
              </a:ext>
            </a:extLst>
          </p:cNvPr>
          <p:cNvSpPr/>
          <p:nvPr/>
        </p:nvSpPr>
        <p:spPr>
          <a:xfrm>
            <a:off x="8320517" y="152400"/>
            <a:ext cx="3871482" cy="6705600"/>
          </a:xfrm>
          <a:custGeom>
            <a:avLst/>
            <a:gdLst>
              <a:gd name="connsiteX0" fmla="*/ 0 w 3871482"/>
              <a:gd name="connsiteY0" fmla="*/ 6705600 h 6705600"/>
              <a:gd name="connsiteX1" fmla="*/ 3871483 w 3871482"/>
              <a:gd name="connsiteY1" fmla="*/ 0 h 6705600"/>
              <a:gd name="connsiteX2" fmla="*/ 3871483 w 3871482"/>
              <a:gd name="connsiteY2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1482" h="6705600">
                <a:moveTo>
                  <a:pt x="0" y="6705600"/>
                </a:moveTo>
                <a:lnTo>
                  <a:pt x="3871483" y="0"/>
                </a:lnTo>
                <a:lnTo>
                  <a:pt x="3871483" y="6705600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7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Graphic 3">
            <a:extLst>
              <a:ext uri="{FF2B5EF4-FFF2-40B4-BE49-F238E27FC236}">
                <a16:creationId xmlns:a16="http://schemas.microsoft.com/office/drawing/2014/main" id="{05186FED-3062-F405-299A-202881559DE5}"/>
              </a:ext>
            </a:extLst>
          </p:cNvPr>
          <p:cNvSpPr/>
          <p:nvPr/>
        </p:nvSpPr>
        <p:spPr>
          <a:xfrm>
            <a:off x="9074702" y="1458686"/>
            <a:ext cx="3117297" cy="5399314"/>
          </a:xfrm>
          <a:custGeom>
            <a:avLst/>
            <a:gdLst>
              <a:gd name="connsiteX0" fmla="*/ 0 w 3117297"/>
              <a:gd name="connsiteY0" fmla="*/ 5399314 h 5399314"/>
              <a:gd name="connsiteX1" fmla="*/ 3117298 w 3117297"/>
              <a:gd name="connsiteY1" fmla="*/ 0 h 5399314"/>
              <a:gd name="connsiteX2" fmla="*/ 3117298 w 3117297"/>
              <a:gd name="connsiteY2" fmla="*/ 5399314 h 539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17297" h="5399314">
                <a:moveTo>
                  <a:pt x="0" y="5399314"/>
                </a:moveTo>
                <a:lnTo>
                  <a:pt x="3117298" y="0"/>
                </a:lnTo>
                <a:lnTo>
                  <a:pt x="3117298" y="5399314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62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4">
            <a:extLst>
              <a:ext uri="{FF2B5EF4-FFF2-40B4-BE49-F238E27FC236}">
                <a16:creationId xmlns:a16="http://schemas.microsoft.com/office/drawing/2014/main" id="{C1B54BBB-9FD7-8B29-48D1-5974C2D3AC30}"/>
              </a:ext>
            </a:extLst>
          </p:cNvPr>
          <p:cNvSpPr/>
          <p:nvPr/>
        </p:nvSpPr>
        <p:spPr>
          <a:xfrm>
            <a:off x="9813174" y="2737757"/>
            <a:ext cx="2378825" cy="4120243"/>
          </a:xfrm>
          <a:custGeom>
            <a:avLst/>
            <a:gdLst>
              <a:gd name="connsiteX0" fmla="*/ 0 w 2378825"/>
              <a:gd name="connsiteY0" fmla="*/ 4120243 h 4120243"/>
              <a:gd name="connsiteX1" fmla="*/ 2378825 w 2378825"/>
              <a:gd name="connsiteY1" fmla="*/ 0 h 4120243"/>
              <a:gd name="connsiteX2" fmla="*/ 2378825 w 2378825"/>
              <a:gd name="connsiteY2" fmla="*/ 4120243 h 412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8825" h="4120243">
                <a:moveTo>
                  <a:pt x="0" y="4120243"/>
                </a:moveTo>
                <a:lnTo>
                  <a:pt x="2378825" y="0"/>
                </a:lnTo>
                <a:lnTo>
                  <a:pt x="2378825" y="4120243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5">
            <a:extLst>
              <a:ext uri="{FF2B5EF4-FFF2-40B4-BE49-F238E27FC236}">
                <a16:creationId xmlns:a16="http://schemas.microsoft.com/office/drawing/2014/main" id="{B9A15A9D-34DC-E346-D746-D081109B7C21}"/>
              </a:ext>
            </a:extLst>
          </p:cNvPr>
          <p:cNvSpPr/>
          <p:nvPr/>
        </p:nvSpPr>
        <p:spPr>
          <a:xfrm rot="10800000">
            <a:off x="-1293" y="0"/>
            <a:ext cx="3117297" cy="5399314"/>
          </a:xfrm>
          <a:custGeom>
            <a:avLst/>
            <a:gdLst>
              <a:gd name="connsiteX0" fmla="*/ 0 w 3117297"/>
              <a:gd name="connsiteY0" fmla="*/ 5399314 h 5399314"/>
              <a:gd name="connsiteX1" fmla="*/ 3117298 w 3117297"/>
              <a:gd name="connsiteY1" fmla="*/ 0 h 5399314"/>
              <a:gd name="connsiteX2" fmla="*/ 3117298 w 3117297"/>
              <a:gd name="connsiteY2" fmla="*/ 5399314 h 539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17297" h="5399314">
                <a:moveTo>
                  <a:pt x="0" y="5399314"/>
                </a:moveTo>
                <a:lnTo>
                  <a:pt x="3117298" y="0"/>
                </a:lnTo>
                <a:lnTo>
                  <a:pt x="3117298" y="5399314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62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" name="Graphic 6">
            <a:extLst>
              <a:ext uri="{FF2B5EF4-FFF2-40B4-BE49-F238E27FC236}">
                <a16:creationId xmlns:a16="http://schemas.microsoft.com/office/drawing/2014/main" id="{7876B912-A17B-16E4-5716-39C67D06DF3C}"/>
              </a:ext>
            </a:extLst>
          </p:cNvPr>
          <p:cNvSpPr/>
          <p:nvPr/>
        </p:nvSpPr>
        <p:spPr>
          <a:xfrm rot="10800000">
            <a:off x="-3" y="0"/>
            <a:ext cx="2378825" cy="4120243"/>
          </a:xfrm>
          <a:custGeom>
            <a:avLst/>
            <a:gdLst>
              <a:gd name="connsiteX0" fmla="*/ 0 w 2378825"/>
              <a:gd name="connsiteY0" fmla="*/ 4120243 h 4120243"/>
              <a:gd name="connsiteX1" fmla="*/ 2378825 w 2378825"/>
              <a:gd name="connsiteY1" fmla="*/ 0 h 4120243"/>
              <a:gd name="connsiteX2" fmla="*/ 2378825 w 2378825"/>
              <a:gd name="connsiteY2" fmla="*/ 4120243 h 412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8825" h="4120243">
                <a:moveTo>
                  <a:pt x="0" y="4120243"/>
                </a:moveTo>
                <a:lnTo>
                  <a:pt x="2378825" y="0"/>
                </a:lnTo>
                <a:lnTo>
                  <a:pt x="2378825" y="4120243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EAB69E6D-30C6-BEB6-72F9-55F0CF4FC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70FA5A7-644D-93C0-C7AE-16C8960C3577}"/>
              </a:ext>
            </a:extLst>
          </p:cNvPr>
          <p:cNvSpPr txBox="1">
            <a:spLocks/>
          </p:cNvSpPr>
          <p:nvPr/>
        </p:nvSpPr>
        <p:spPr>
          <a:xfrm>
            <a:off x="1976984" y="2075646"/>
            <a:ext cx="8328945" cy="448504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687392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it-IT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Prima fase: comprendere il processo</a:t>
            </a:r>
          </a:p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it-IT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Seconda fase: determinare il bisogno di cambiamento usando valutazioni critiche</a:t>
            </a:r>
          </a:p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it-IT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Terza fase: determinare il bisogno di cambiamento</a:t>
            </a:r>
          </a:p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it-IT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Quarta fase: sviluppare dei piani</a:t>
            </a:r>
          </a:p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it-IT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Quinta fase: attuare e sostenere il cambiamento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CE8C223D-D21B-BF28-FB98-E272801AB929}"/>
              </a:ext>
            </a:extLst>
          </p:cNvPr>
          <p:cNvSpPr/>
          <p:nvPr/>
        </p:nvSpPr>
        <p:spPr>
          <a:xfrm>
            <a:off x="4632959" y="165853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70D25A03-A755-DA69-2BEE-841625C7E5FE}"/>
              </a:ext>
            </a:extLst>
          </p:cNvPr>
          <p:cNvSpPr txBox="1">
            <a:spLocks/>
          </p:cNvSpPr>
          <p:nvPr/>
        </p:nvSpPr>
        <p:spPr>
          <a:xfrm>
            <a:off x="1909046" y="975494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cinque fasi</a:t>
            </a:r>
          </a:p>
        </p:txBody>
      </p:sp>
    </p:spTree>
    <p:extLst>
      <p:ext uri="{BB962C8B-B14F-4D97-AF65-F5344CB8AC3E}">
        <p14:creationId xmlns:p14="http://schemas.microsoft.com/office/powerpoint/2010/main" val="135112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A5C7BD0-1ABD-70DE-F011-38EF7D12BF7F}"/>
              </a:ext>
            </a:extLst>
          </p:cNvPr>
          <p:cNvSpPr txBox="1">
            <a:spLocks/>
          </p:cNvSpPr>
          <p:nvPr/>
        </p:nvSpPr>
        <p:spPr>
          <a:xfrm>
            <a:off x="1524000" y="2057400"/>
            <a:ext cx="4800600" cy="1642340"/>
          </a:xfrm>
          <a:prstGeom prst="rect">
            <a:avLst/>
          </a:prstGeom>
        </p:spPr>
        <p:txBody>
          <a:bodyPr anchor="b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Discussione di gruppo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556345" y="369974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9059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55914" y="2293093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4400" dirty="0">
                <a:latin typeface="Arial" charset="0"/>
                <a:ea typeface="Arial" charset="0"/>
                <a:cs typeface="Arial" charset="0"/>
              </a:rPr>
              <a:t>Quarta fase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122271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BAF66967-A9DE-8304-4A25-69F203BE4DD9}"/>
              </a:ext>
            </a:extLst>
          </p:cNvPr>
          <p:cNvSpPr txBox="1">
            <a:spLocks/>
          </p:cNvSpPr>
          <p:nvPr/>
        </p:nvSpPr>
        <p:spPr>
          <a:xfrm>
            <a:off x="1866900" y="3429000"/>
            <a:ext cx="8458200" cy="2819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200" b="0" i="1" dirty="0">
                <a:latin typeface="Arial" charset="0"/>
                <a:ea typeface="Arial" charset="0"/>
                <a:cs typeface="Arial" charset="0"/>
              </a:rPr>
              <a:t>Sviluppare dei piani</a:t>
            </a:r>
          </a:p>
          <a:p>
            <a:endParaRPr lang="en-US" sz="1200" b="0" i="1" kern="0" dirty="0">
              <a:latin typeface="Arial" charset="0"/>
              <a:ea typeface="Arial" charset="0"/>
              <a:cs typeface="Arial" charset="0"/>
            </a:endParaRPr>
          </a:p>
          <a:p>
            <a:pPr marL="1714465" lvl="3" indent="-342900" algn="l">
              <a:buFont typeface="Wingdings" panose="05000000000000000000" pitchFamily="2" charset="2"/>
              <a:buChar char="v"/>
            </a:pPr>
            <a:r>
              <a:rPr lang="it-IT" sz="2400" b="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Delineare le priorità a lungo e a breve termine</a:t>
            </a:r>
          </a:p>
          <a:p>
            <a:pPr marL="1714465" lvl="3" indent="-342900" algn="l">
              <a:buFont typeface="Wingdings" panose="05000000000000000000" pitchFamily="2" charset="2"/>
              <a:buChar char="v"/>
            </a:pPr>
            <a:r>
              <a:rPr lang="it-IT" sz="2400" b="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Assegnare gli obiettivi ai comitati</a:t>
            </a:r>
          </a:p>
          <a:p>
            <a:pPr lvl="3" algn="l"/>
            <a:endParaRPr lang="en-US" sz="800" b="0" i="1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465" lvl="3" indent="-342900" algn="l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it-IT" sz="2400" b="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Incoraggiare tutti i soci dei club a </a:t>
            </a:r>
            <a:r>
              <a:rPr lang="it-IT" sz="24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partecipare a</a:t>
            </a:r>
            <a:r>
              <a:rPr lang="it-IT" sz="2400" b="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lle soluzioni individuate </a:t>
            </a:r>
          </a:p>
          <a:p>
            <a:pPr lvl="3" algn="l">
              <a:spcBef>
                <a:spcPts val="0"/>
              </a:spcBef>
            </a:pPr>
            <a:r>
              <a:rPr lang="it-IT" sz="24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882816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52399" y="742021"/>
            <a:ext cx="12039600" cy="519397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it-IT" sz="3000" dirty="0">
                <a:solidFill>
                  <a:srgbClr val="00338D"/>
                </a:solidFill>
              </a:rPr>
              <a:t>Strumenti da usare per preparare e pianificare il cambiamento!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21724E-FCD2-C7C9-22DF-1839DBAC5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80" y="1918104"/>
            <a:ext cx="3522359" cy="4614604"/>
          </a:xfrm>
          <a:prstGeom prst="rect">
            <a:avLst/>
          </a:prstGeom>
          <a:ln>
            <a:solidFill>
              <a:srgbClr val="0D224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0DC1A8-313E-BFC5-3579-05B257DCC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893316"/>
            <a:ext cx="3531265" cy="4614604"/>
          </a:xfrm>
          <a:prstGeom prst="rect">
            <a:avLst/>
          </a:prstGeom>
          <a:ln>
            <a:solidFill>
              <a:srgbClr val="0D224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CED298-360D-4FDE-314A-600A7EBE4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1893316"/>
            <a:ext cx="3519088" cy="4614604"/>
          </a:xfrm>
          <a:prstGeom prst="rect">
            <a:avLst/>
          </a:prstGeom>
          <a:ln>
            <a:solidFill>
              <a:srgbClr val="0D2240"/>
            </a:solidFill>
          </a:ln>
        </p:spPr>
      </p:pic>
    </p:spTree>
    <p:extLst>
      <p:ext uri="{BB962C8B-B14F-4D97-AF65-F5344CB8AC3E}">
        <p14:creationId xmlns:p14="http://schemas.microsoft.com/office/powerpoint/2010/main" val="1105922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A5C7BD0-1ABD-70DE-F011-38EF7D12BF7F}"/>
              </a:ext>
            </a:extLst>
          </p:cNvPr>
          <p:cNvSpPr txBox="1">
            <a:spLocks/>
          </p:cNvSpPr>
          <p:nvPr/>
        </p:nvSpPr>
        <p:spPr>
          <a:xfrm>
            <a:off x="1524000" y="2057400"/>
            <a:ext cx="4724400" cy="1642340"/>
          </a:xfrm>
          <a:prstGeom prst="rect">
            <a:avLst/>
          </a:prstGeom>
        </p:spPr>
        <p:txBody>
          <a:bodyPr anchor="b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Discussione di gruppo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556345" y="369974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4186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5591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4400" dirty="0">
                <a:latin typeface="Arial" charset="0"/>
                <a:ea typeface="Arial" charset="0"/>
                <a:cs typeface="Arial" charset="0"/>
              </a:rPr>
              <a:t>Quinta fase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200" b="0" i="1" dirty="0">
                <a:latin typeface="Arial" charset="0"/>
                <a:ea typeface="Arial" charset="0"/>
                <a:cs typeface="Arial" charset="0"/>
              </a:rPr>
              <a:t>Attuare e sostenere il cambiamento</a:t>
            </a:r>
          </a:p>
        </p:txBody>
      </p:sp>
    </p:spTree>
    <p:extLst>
      <p:ext uri="{BB962C8B-B14F-4D97-AF65-F5344CB8AC3E}">
        <p14:creationId xmlns:p14="http://schemas.microsoft.com/office/powerpoint/2010/main" val="2362022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96A58171-B0F0-60D9-CCB2-2F7865E3A264}"/>
              </a:ext>
            </a:extLst>
          </p:cNvPr>
          <p:cNvSpPr txBox="1">
            <a:spLocks/>
          </p:cNvSpPr>
          <p:nvPr/>
        </p:nvSpPr>
        <p:spPr>
          <a:xfrm>
            <a:off x="438822" y="1081585"/>
            <a:ext cx="11600778" cy="519397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it-IT" sz="3000" dirty="0">
                <a:solidFill>
                  <a:schemeClr val="bg1"/>
                </a:solidFill>
              </a:rPr>
              <a:t>Strumenti da usare per preparare e pianificare il cambiamento!</a:t>
            </a: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B37D9E3D-DF9C-E487-1154-7D80CB749697}"/>
              </a:ext>
            </a:extLst>
          </p:cNvPr>
          <p:cNvSpPr/>
          <p:nvPr/>
        </p:nvSpPr>
        <p:spPr>
          <a:xfrm>
            <a:off x="533400" y="171337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20DA9-9D03-579C-FC26-A296BB9B83B7}"/>
              </a:ext>
            </a:extLst>
          </p:cNvPr>
          <p:cNvSpPr txBox="1"/>
          <p:nvPr/>
        </p:nvSpPr>
        <p:spPr>
          <a:xfrm>
            <a:off x="2743200" y="1713376"/>
            <a:ext cx="7848600" cy="5010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2"/>
                </a:solidFill>
                <a:cs typeface="Arial" panose="020B0604020202020204" pitchFamily="34" charset="0"/>
              </a:rPr>
              <a:t>Attuare il cambiamento</a:t>
            </a:r>
          </a:p>
          <a:p>
            <a:endParaRPr lang="en-US" sz="1200" b="1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cs typeface="Arial" panose="020B0604020202020204" pitchFamily="34" charset="0"/>
              </a:rPr>
              <a:t>Registrare i risultati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cs typeface="Arial" panose="020B0604020202020204" pitchFamily="34" charset="0"/>
              </a:rPr>
              <a:t>Avere una scadenza concordata per ogni punto di riferimento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cs typeface="Arial" panose="020B0604020202020204" pitchFamily="34" charset="0"/>
              </a:rPr>
              <a:t>Comunicare i dati al proprio club fino a quando saranno stati completati tutti i punti di riferimento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it-IT" sz="2400" b="1" i="1" dirty="0">
                <a:solidFill>
                  <a:schemeClr val="bg2"/>
                </a:solidFill>
                <a:cs typeface="Arial" panose="020B0604020202020204" pitchFamily="34" charset="0"/>
              </a:rPr>
              <a:t>Sostenere il cambiamento</a:t>
            </a:r>
          </a:p>
          <a:p>
            <a:endParaRPr lang="en-US" sz="1200" b="1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cs typeface="Arial" panose="020B0604020202020204" pitchFamily="34" charset="0"/>
              </a:rPr>
              <a:t>Il cambiamento porta a ulteriori cambiamenti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cs typeface="Arial" panose="020B0604020202020204" pitchFamily="34" charset="0"/>
              </a:rPr>
              <a:t>Cercare nuove opportunità</a:t>
            </a:r>
          </a:p>
        </p:txBody>
      </p:sp>
    </p:spTree>
    <p:extLst>
      <p:ext uri="{BB962C8B-B14F-4D97-AF65-F5344CB8AC3E}">
        <p14:creationId xmlns:p14="http://schemas.microsoft.com/office/powerpoint/2010/main" val="760346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43932" y="623603"/>
            <a:ext cx="12039600" cy="519397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it-IT" sz="3400" dirty="0">
                <a:solidFill>
                  <a:srgbClr val="00338D"/>
                </a:solidFill>
              </a:rPr>
              <a:t>Strumenti e risorse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0CCE9F-579B-48C1-BB61-0A5AD3764992}"/>
              </a:ext>
            </a:extLst>
          </p:cNvPr>
          <p:cNvSpPr txBox="1"/>
          <p:nvPr/>
        </p:nvSpPr>
        <p:spPr>
          <a:xfrm>
            <a:off x="2209800" y="1661248"/>
            <a:ext cx="9372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D2240"/>
                </a:solidFill>
              </a:rPr>
              <a:t>Sito web:</a:t>
            </a:r>
          </a:p>
          <a:p>
            <a:r>
              <a:rPr lang="it-IT" sz="2400" dirty="0">
                <a:solidFill>
                  <a:srgbClr val="0D2240"/>
                </a:solidFill>
                <a:ea typeface="Arial"/>
                <a:cs typeface="Arial" panose="020B0604020202020204" pitchFamily="34" charset="0"/>
                <a:sym typeface="HelveticaNeueLT Std 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https://www.lionsclubs.org/it/resources-for-members/resource-center/improving-club-quality</a:t>
            </a:r>
            <a:r>
              <a:rPr lang="it-IT" sz="2400" dirty="0">
                <a:solidFill>
                  <a:srgbClr val="0D2240"/>
                </a:solidFill>
                <a:ea typeface="Arial"/>
                <a:cs typeface="Arial" panose="020B0604020202020204" pitchFamily="34" charset="0"/>
                <a:sym typeface="HelveticaNeueLT Std Lt"/>
              </a:rPr>
              <a:t> </a:t>
            </a:r>
          </a:p>
          <a:p>
            <a:endParaRPr lang="en-US" sz="2400" kern="0" dirty="0">
              <a:solidFill>
                <a:srgbClr val="0D2240"/>
              </a:solidFill>
              <a:ea typeface="Arial"/>
              <a:cs typeface="Arial" panose="020B0604020202020204" pitchFamily="34" charset="0"/>
              <a:sym typeface="HelveticaNeueLT Std Lt"/>
            </a:endParaRPr>
          </a:p>
          <a:p>
            <a:r>
              <a:rPr lang="it-IT" sz="2400" dirty="0">
                <a:solidFill>
                  <a:srgbClr val="0D2240"/>
                </a:solidFill>
              </a:rPr>
              <a:t>Gruppo Facebook: </a:t>
            </a:r>
          </a:p>
          <a:p>
            <a:r>
              <a:rPr lang="it-IT" sz="2400" dirty="0">
                <a:solidFill>
                  <a:srgbClr val="0D224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https://www.facebook.com/groups/317754885360703/</a:t>
            </a:r>
            <a:r>
              <a:rPr lang="it-IT" sz="2400" dirty="0">
                <a:solidFill>
                  <a:srgbClr val="0D2240"/>
                </a:solidFill>
              </a:rPr>
              <a:t> </a:t>
            </a:r>
          </a:p>
          <a:p>
            <a:endParaRPr lang="en-US" sz="2400" dirty="0">
              <a:solidFill>
                <a:srgbClr val="0D224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B6B762-3245-AAA4-9811-291E0AA4BB01}"/>
              </a:ext>
            </a:extLst>
          </p:cNvPr>
          <p:cNvSpPr txBox="1"/>
          <p:nvPr/>
        </p:nvSpPr>
        <p:spPr>
          <a:xfrm>
            <a:off x="1484669" y="6102926"/>
            <a:ext cx="1450259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D2240"/>
                </a:solidFill>
                <a:cs typeface="Arial" panose="020B0604020202020204" pitchFamily="34" charset="0"/>
              </a:rPr>
              <a:t>Codice QR </a:t>
            </a:r>
          </a:p>
          <a:p>
            <a:r>
              <a:rPr lang="it-IT" sz="1600" dirty="0">
                <a:solidFill>
                  <a:srgbClr val="0D2240"/>
                </a:solidFill>
                <a:cs typeface="Arial" panose="020B0604020202020204" pitchFamily="34" charset="0"/>
              </a:rPr>
              <a:t>del sito web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6E40B5-7BDE-CA87-C86B-8FE60F2C4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4217261"/>
            <a:ext cx="1710868" cy="16972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D3E502-CD9F-2FD2-7D7F-C91E9011C5D2}"/>
              </a:ext>
            </a:extLst>
          </p:cNvPr>
          <p:cNvSpPr txBox="1"/>
          <p:nvPr/>
        </p:nvSpPr>
        <p:spPr>
          <a:xfrm>
            <a:off x="8496300" y="6102926"/>
            <a:ext cx="18288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D2240"/>
                </a:solidFill>
                <a:cs typeface="Arial" panose="020B0604020202020204" pitchFamily="34" charset="0"/>
              </a:rPr>
              <a:t>Codice QR del gruppo Facebook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9289CF-1D66-A604-1A02-0B6702141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787" y="4217261"/>
            <a:ext cx="1764022" cy="176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76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5591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4400" dirty="0">
                <a:latin typeface="Arial" charset="0"/>
                <a:ea typeface="Arial" charset="0"/>
                <a:cs typeface="Arial" charset="0"/>
              </a:rPr>
              <a:t>Conclusioni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200" b="0" i="1" dirty="0">
                <a:latin typeface="Arial" charset="0"/>
                <a:ea typeface="Arial" charset="0"/>
                <a:cs typeface="Arial" charset="0"/>
              </a:rPr>
              <a:t>Discussione di gruppo</a:t>
            </a:r>
          </a:p>
        </p:txBody>
      </p:sp>
    </p:spTree>
    <p:extLst>
      <p:ext uri="{BB962C8B-B14F-4D97-AF65-F5344CB8AC3E}">
        <p14:creationId xmlns:p14="http://schemas.microsoft.com/office/powerpoint/2010/main" val="1037168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2DB383CD-1344-5E9A-50A2-A28E9EA82D60}"/>
              </a:ext>
            </a:extLst>
          </p:cNvPr>
          <p:cNvSpPr txBox="1">
            <a:spLocks/>
          </p:cNvSpPr>
          <p:nvPr/>
        </p:nvSpPr>
        <p:spPr>
          <a:xfrm>
            <a:off x="492627" y="3419608"/>
            <a:ext cx="5862589" cy="21749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I criteri hanno queste aree di focus: 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Membership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Service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Eccellenza della leadership e dell’organizzazione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Marketing 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762000" y="176829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613420" y="1077935"/>
            <a:ext cx="6625580" cy="6910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it-IT" dirty="0">
                <a:solidFill>
                  <a:schemeClr val="bg1"/>
                </a:solidFill>
                <a:latin typeface="Arial"/>
                <a:cs typeface="Arial"/>
              </a:rPr>
              <a:t>Premio Excellence per Club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DF9B1-469F-467D-4424-EF69B7CAE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756" y="1567585"/>
            <a:ext cx="3086212" cy="3722829"/>
          </a:xfrm>
          <a:prstGeom prst="rect">
            <a:avLst/>
          </a:prstGeom>
        </p:spPr>
      </p:pic>
      <p:sp>
        <p:nvSpPr>
          <p:cNvPr id="7" name="Headline">
            <a:extLst>
              <a:ext uri="{FF2B5EF4-FFF2-40B4-BE49-F238E27FC236}">
                <a16:creationId xmlns:a16="http://schemas.microsoft.com/office/drawing/2014/main" id="{25B5E101-E172-B749-E3EE-EB4A4D69D1BD}"/>
              </a:ext>
            </a:extLst>
          </p:cNvPr>
          <p:cNvSpPr txBox="1">
            <a:spLocks/>
          </p:cNvSpPr>
          <p:nvPr/>
        </p:nvSpPr>
        <p:spPr>
          <a:xfrm>
            <a:off x="613419" y="2375817"/>
            <a:ext cx="5862589" cy="6910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it-IT" sz="2800" b="0" i="1" dirty="0">
                <a:solidFill>
                  <a:schemeClr val="bg1"/>
                </a:solidFill>
                <a:latin typeface="Arial"/>
                <a:cs typeface="Arial"/>
              </a:rPr>
              <a:t>Tabella di marcia per il successo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D0E7E-2C8B-45B2-607F-F0D9DC4C35F6}"/>
              </a:ext>
            </a:extLst>
          </p:cNvPr>
          <p:cNvSpPr txBox="1"/>
          <p:nvPr/>
        </p:nvSpPr>
        <p:spPr>
          <a:xfrm>
            <a:off x="5666716" y="5769494"/>
            <a:ext cx="61721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1"/>
                </a:solidFill>
                <a:cs typeface="Arial" panose="020B0604020202020204" pitchFamily="34" charset="0"/>
              </a:rPr>
              <a:t>Contattateci: </a:t>
            </a:r>
            <a:r>
              <a:rPr lang="it-IT" dirty="0">
                <a:solidFill>
                  <a:schemeClr val="accent1"/>
                </a:solidFill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clubexcellenceaward@lionsclubs.org</a:t>
            </a:r>
            <a:r>
              <a:rPr lang="it-IT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it-IT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it-IT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Sito web:  </a:t>
            </a:r>
            <a:r>
              <a:rPr lang="it-IT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lionsclubs.org/it/ClubExcellenceAward</a:t>
            </a:r>
          </a:p>
        </p:txBody>
      </p:sp>
    </p:spTree>
    <p:extLst>
      <p:ext uri="{BB962C8B-B14F-4D97-AF65-F5344CB8AC3E}">
        <p14:creationId xmlns:p14="http://schemas.microsoft.com/office/powerpoint/2010/main" val="119233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EE1EB72F-2309-BCAF-1C08-E802D685C6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9" name="Background - Overlay">
            <a:extLst>
              <a:ext uri="{FF2B5EF4-FFF2-40B4-BE49-F238E27FC236}">
                <a16:creationId xmlns:a16="http://schemas.microsoft.com/office/drawing/2014/main" id="{8CC60AFD-58DF-E6B5-4E65-6C116BFB41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980"/>
                </a:srgbClr>
              </a:gs>
              <a:gs pos="100000">
                <a:srgbClr val="7A2582">
                  <a:alpha val="9098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 descr="lionlogo_white.eps">
            <a:extLst>
              <a:ext uri="{FF2B5EF4-FFF2-40B4-BE49-F238E27FC236}">
                <a16:creationId xmlns:a16="http://schemas.microsoft.com/office/drawing/2014/main" id="{96E4C017-D504-4266-BD3D-D61DA60B16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828800"/>
            <a:ext cx="1204464" cy="11749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5CE7D0-AE24-51D1-E0D3-63022C87CC56}"/>
              </a:ext>
            </a:extLst>
          </p:cNvPr>
          <p:cNvSpPr txBox="1">
            <a:spLocks/>
          </p:cNvSpPr>
          <p:nvPr/>
        </p:nvSpPr>
        <p:spPr>
          <a:xfrm>
            <a:off x="2209800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it-IT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Grazie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A182A-F7C9-2D50-1338-065060B5634B}"/>
              </a:ext>
            </a:extLst>
          </p:cNvPr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EF54F2-6210-10BA-9007-D2166429BE17}"/>
              </a:ext>
            </a:extLst>
          </p:cNvPr>
          <p:cNvSpPr txBox="1"/>
          <p:nvPr/>
        </p:nvSpPr>
        <p:spPr>
          <a:xfrm>
            <a:off x="4396095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© 2022 Lions International</a:t>
            </a:r>
          </a:p>
        </p:txBody>
      </p:sp>
    </p:spTree>
    <p:extLst>
      <p:ext uri="{BB962C8B-B14F-4D97-AF65-F5344CB8AC3E}">
        <p14:creationId xmlns:p14="http://schemas.microsoft.com/office/powerpoint/2010/main" val="2219868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4400" dirty="0">
                <a:latin typeface="Arial" charset="0"/>
                <a:ea typeface="Arial" charset="0"/>
                <a:cs typeface="Arial" charset="0"/>
              </a:rPr>
              <a:t>Prima fase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200" b="0" i="1" dirty="0">
                <a:latin typeface="Arial" charset="0"/>
                <a:ea typeface="Arial" charset="0"/>
                <a:cs typeface="Arial" charset="0"/>
              </a:rPr>
              <a:t>Comprendere il processo</a:t>
            </a:r>
          </a:p>
          <a:p>
            <a:r>
              <a:rPr lang="it-IT" sz="2400" b="0" i="1" dirty="0">
                <a:latin typeface="Arial" charset="0"/>
                <a:ea typeface="Arial" charset="0"/>
                <a:cs typeface="Arial" charset="0"/>
              </a:rPr>
              <a:t>Il processo per il cambiamento è il processo </a:t>
            </a:r>
          </a:p>
          <a:p>
            <a:r>
              <a:rPr lang="it-IT" sz="2400" b="0" i="1" dirty="0">
                <a:latin typeface="Arial" charset="0"/>
                <a:ea typeface="Arial" charset="0"/>
                <a:cs typeface="Arial" charset="0"/>
              </a:rPr>
              <a:t>per fare sempre meglio!</a:t>
            </a:r>
          </a:p>
        </p:txBody>
      </p:sp>
    </p:spTree>
    <p:extLst>
      <p:ext uri="{BB962C8B-B14F-4D97-AF65-F5344CB8AC3E}">
        <p14:creationId xmlns:p14="http://schemas.microsoft.com/office/powerpoint/2010/main" val="3388350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4400" dirty="0">
                <a:latin typeface="Arial" charset="0"/>
                <a:ea typeface="Arial" charset="0"/>
                <a:cs typeface="Arial" charset="0"/>
              </a:rPr>
              <a:t>Seconda fase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192357" y="3704859"/>
            <a:ext cx="7807286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200" b="0" i="1" dirty="0">
                <a:latin typeface="Arial" charset="0"/>
                <a:ea typeface="Arial" charset="0"/>
                <a:cs typeface="Arial" charset="0"/>
              </a:rPr>
              <a:t>Determinare il bisogno di cambiamento</a:t>
            </a:r>
          </a:p>
          <a:p>
            <a:r>
              <a:rPr lang="it-IT" sz="2400" b="0" i="1" dirty="0">
                <a:latin typeface="Arial" charset="0"/>
                <a:ea typeface="Arial" charset="0"/>
                <a:cs typeface="Arial" charset="0"/>
              </a:rPr>
              <a:t>Completare le quattro valutazioni</a:t>
            </a:r>
          </a:p>
        </p:txBody>
      </p:sp>
    </p:spTree>
    <p:extLst>
      <p:ext uri="{BB962C8B-B14F-4D97-AF65-F5344CB8AC3E}">
        <p14:creationId xmlns:p14="http://schemas.microsoft.com/office/powerpoint/2010/main" val="3086097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1032553" y="1064265"/>
            <a:ext cx="4771303" cy="114512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it-IT" b="1" dirty="0">
                <a:solidFill>
                  <a:schemeClr val="bg1"/>
                </a:solidFill>
                <a:latin typeface="Arial"/>
                <a:cs typeface="Arial"/>
              </a:rPr>
              <a:t>Valutazione n. 1</a:t>
            </a:r>
            <a:br>
              <a:rPr lang="it-IT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it-IT" sz="2000" b="0" i="1" dirty="0">
                <a:solidFill>
                  <a:schemeClr val="bg1"/>
                </a:solidFill>
                <a:latin typeface="Arial"/>
                <a:cs typeface="Arial"/>
              </a:rPr>
              <a:t>Rivitalizzare il club con nuovi soci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3829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it-IT" b="1" i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Completare la valutazione di pagina 2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FAD00-3FC2-ABFE-A312-424D535C93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r="6451"/>
          <a:stretch/>
        </p:blipFill>
        <p:spPr>
          <a:xfrm>
            <a:off x="7086600" y="2514600"/>
            <a:ext cx="4771303" cy="3215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FCB0EB-B07C-EB27-7CCA-AC12120CB968}"/>
              </a:ext>
            </a:extLst>
          </p:cNvPr>
          <p:cNvSpPr txBox="1">
            <a:spLocks/>
          </p:cNvSpPr>
          <p:nvPr/>
        </p:nvSpPr>
        <p:spPr bwMode="auto">
          <a:xfrm>
            <a:off x="897558" y="3490815"/>
            <a:ext cx="5486400" cy="290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nostro club recluta leader della comunità che possono aiutare a portare avanti i nostri progetti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nostro club cerca attivamente soci potenziali </a:t>
            </a:r>
            <a:b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li recluta con successo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sforzi di immissione soci sono riconosciuti e supportati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nuovi soci ricevono un orientamento coinvolgente e informativo </a:t>
            </a: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696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930509" y="1054690"/>
            <a:ext cx="4771303" cy="114512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it-IT" b="1" dirty="0">
                <a:solidFill>
                  <a:schemeClr val="bg1"/>
                </a:solidFill>
                <a:latin typeface="Arial"/>
                <a:cs typeface="Arial"/>
              </a:rPr>
              <a:t>Valutazione n. 1</a:t>
            </a:r>
            <a:br>
              <a:rPr lang="it-IT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it-IT" sz="2000" b="0" i="1" dirty="0">
                <a:solidFill>
                  <a:schemeClr val="bg1"/>
                </a:solidFill>
                <a:latin typeface="Arial"/>
                <a:cs typeface="Arial"/>
              </a:rPr>
              <a:t>Rivitalizzare il club con nuovi soci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5602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it-IT" b="1" i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Completare la valutazione dei soci del club di pag. 3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B4EEEB2E-78AF-D5AA-35DA-8B2050A9B90C}"/>
              </a:ext>
            </a:extLst>
          </p:cNvPr>
          <p:cNvSpPr txBox="1">
            <a:spLocks/>
          </p:cNvSpPr>
          <p:nvPr/>
        </p:nvSpPr>
        <p:spPr bwMode="auto">
          <a:xfrm>
            <a:off x="412049" y="3931920"/>
            <a:ext cx="11201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 azioni può intraprendere il club per immettere soci?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che modo il club può mantenere i soci interessati e coinvolti nelle nostre attività?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Pensando ai soci che hanno lasciato il nostro club... cosa si sarebbe potuto fare diversamente per mantenerli attivi e impegnati? </a:t>
            </a:r>
          </a:p>
        </p:txBody>
      </p:sp>
    </p:spTree>
    <p:extLst>
      <p:ext uri="{BB962C8B-B14F-4D97-AF65-F5344CB8AC3E}">
        <p14:creationId xmlns:p14="http://schemas.microsoft.com/office/powerpoint/2010/main" val="3548695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52400" y="550843"/>
            <a:ext cx="11658600" cy="668358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it-IT" sz="3600" dirty="0">
                <a:solidFill>
                  <a:srgbClr val="00338D"/>
                </a:solidFill>
              </a:rPr>
              <a:t>Risorse: Rivitalizzare il club con nuovi soci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0E027F-3345-8968-C71C-0B9FFF38A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80388"/>
            <a:ext cx="3288126" cy="4218510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B22BAD-AA54-32F1-0F90-FCF348E9A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780388"/>
            <a:ext cx="3293955" cy="4261042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3D220F-E4E5-D8D5-608E-D8D508F4E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534" y="1780388"/>
            <a:ext cx="3307323" cy="4299519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593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1032553" y="903689"/>
            <a:ext cx="3996647" cy="12540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it-IT" b="1" dirty="0">
                <a:solidFill>
                  <a:schemeClr val="bg1"/>
                </a:solidFill>
                <a:latin typeface="Arial"/>
                <a:cs typeface="Arial"/>
              </a:rPr>
              <a:t>Valutazione n. 2</a:t>
            </a:r>
            <a:br>
              <a:rPr lang="it-IT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it-IT" sz="2000" b="0" i="1" dirty="0">
                <a:solidFill>
                  <a:schemeClr val="bg1"/>
                </a:solidFill>
                <a:latin typeface="Arial"/>
                <a:cs typeface="Arial"/>
              </a:rPr>
              <a:t>Rivitalizzare il club </a:t>
            </a:r>
          </a:p>
          <a:p>
            <a:pPr lvl="0">
              <a:lnSpc>
                <a:spcPct val="100000"/>
              </a:lnSpc>
              <a:defRPr/>
            </a:pPr>
            <a:r>
              <a:rPr lang="it-IT" sz="2000" b="0" i="1" dirty="0">
                <a:solidFill>
                  <a:schemeClr val="bg1"/>
                </a:solidFill>
                <a:latin typeface="Arial"/>
                <a:cs typeface="Arial"/>
              </a:rPr>
              <a:t>con nuove opportunità di servizio </a:t>
            </a:r>
          </a:p>
          <a:p>
            <a:pPr lvl="0">
              <a:lnSpc>
                <a:spcPct val="100000"/>
              </a:lnSpc>
              <a:defRPr/>
            </a:pPr>
            <a:r>
              <a:rPr lang="it-IT" sz="2000" b="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3829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it-IT" b="1" i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Completare la valutazione di pagina 4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41CA8B0-F44F-24A1-2AB1-229DB9F1D525}"/>
              </a:ext>
            </a:extLst>
          </p:cNvPr>
          <p:cNvSpPr txBox="1">
            <a:spLocks/>
          </p:cNvSpPr>
          <p:nvPr/>
        </p:nvSpPr>
        <p:spPr bwMode="auto">
          <a:xfrm>
            <a:off x="272625" y="3227782"/>
            <a:ext cx="6553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nostro club collabora con organizzazioni e/o aziende della comunità per identificare le aree di bisogno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nostre attività attirano nuovi soci nel nostro club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nostro club invita i Leo e gli altri giovani a servire al nostro fianco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soci vedono l'impatto dei loro progetti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 descr="A group of people planting trees&#10;&#10;Description automatically generated">
            <a:extLst>
              <a:ext uri="{FF2B5EF4-FFF2-40B4-BE49-F238E27FC236}">
                <a16:creationId xmlns:a16="http://schemas.microsoft.com/office/drawing/2014/main" id="{087F010F-5BEF-5A0E-F442-CD9562300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556" y="2116757"/>
            <a:ext cx="4200624" cy="280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11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1032553" y="903689"/>
            <a:ext cx="3996647" cy="12540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it-IT" b="1" dirty="0">
                <a:solidFill>
                  <a:schemeClr val="bg1"/>
                </a:solidFill>
                <a:latin typeface="Arial"/>
                <a:cs typeface="Arial"/>
              </a:rPr>
              <a:t>Valutazione n. 2</a:t>
            </a:r>
            <a:br>
              <a:rPr lang="it-IT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it-IT" sz="2000" b="0" i="1" dirty="0">
                <a:solidFill>
                  <a:schemeClr val="bg1"/>
                </a:solidFill>
                <a:latin typeface="Arial"/>
                <a:cs typeface="Arial"/>
              </a:rPr>
              <a:t>Rivitalizzare il club </a:t>
            </a:r>
          </a:p>
          <a:p>
            <a:pPr lvl="0">
              <a:lnSpc>
                <a:spcPct val="100000"/>
              </a:lnSpc>
              <a:defRPr/>
            </a:pPr>
            <a:r>
              <a:rPr lang="it-IT" sz="2000" b="0" i="1" dirty="0">
                <a:solidFill>
                  <a:schemeClr val="bg1"/>
                </a:solidFill>
                <a:latin typeface="Arial"/>
                <a:cs typeface="Arial"/>
              </a:rPr>
              <a:t>con nuove opportunità di servizio </a:t>
            </a:r>
          </a:p>
          <a:p>
            <a:pPr lvl="0">
              <a:lnSpc>
                <a:spcPct val="100000"/>
              </a:lnSpc>
              <a:defRPr/>
            </a:pPr>
            <a:r>
              <a:rPr lang="it-IT" sz="2000" b="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5707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it-IT" b="1" i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Completare la valutazione dei soci del club di pag. 5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967EFC06-9508-1C06-C591-96F1F370CA12}"/>
              </a:ext>
            </a:extLst>
          </p:cNvPr>
          <p:cNvSpPr txBox="1">
            <a:spLocks/>
          </p:cNvSpPr>
          <p:nvPr/>
        </p:nvSpPr>
        <p:spPr bwMode="auto">
          <a:xfrm>
            <a:off x="1881376" y="3429000"/>
            <a:ext cx="8426199" cy="307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qualche suggerimento in merito alle domande contenute nella valutazione o delle idee su come possiamo migliorare il nostro servizio?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Quale è la parte del progetto o dell’attività che preferisci?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Quale è la parte del progetto o dell’attività che ti piace di meno?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 sono i nuovi potenziali progetti che dovrebbero essere considerati?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 sono progetti in corso che dovrebbero essere ripensati o progettati di nuovo? </a:t>
            </a: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098423"/>
      </p:ext>
    </p:extLst>
  </p:cSld>
  <p:clrMapOvr>
    <a:masterClrMapping/>
  </p:clrMapOvr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06A8C181-E056-415E-9B59-40F04FA43837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a7495015-d16d-4dd1-a72f-488cd8119f3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8653</TotalTime>
  <Words>1600</Words>
  <Application>Microsoft Office PowerPoint</Application>
  <PresentationFormat>Widescreen</PresentationFormat>
  <Paragraphs>264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Arial</vt:lpstr>
      <vt:lpstr>Arial Hebrew Scholar</vt:lpstr>
      <vt:lpstr>Calibri</vt:lpstr>
      <vt:lpstr>Calibri Light</vt:lpstr>
      <vt:lpstr>Helvetica</vt:lpstr>
      <vt:lpstr>Helvetica Neue</vt:lpstr>
      <vt:lpstr>HelveticaNeueLT Std Lt</vt:lpstr>
      <vt:lpstr>Lucida Grande</vt:lpstr>
      <vt:lpstr>Open sans</vt:lpstr>
      <vt:lpstr>Open Sans Regular</vt:lpstr>
      <vt:lpstr>Segoe UI</vt:lpstr>
      <vt:lpstr>Segoe UI Semibold</vt:lpstr>
      <vt:lpstr>Wingdings</vt:lpstr>
      <vt:lpstr>Blue Page Number</vt:lpstr>
      <vt:lpstr>White Page Number</vt:lpstr>
      <vt:lpstr>No Page Number</vt:lpstr>
      <vt:lpstr>1_Blue Page Number</vt:lpstr>
      <vt:lpstr>2_Blue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Wielgus, Natalie</cp:lastModifiedBy>
  <cp:revision>1388</cp:revision>
  <cp:lastPrinted>2018-06-08T16:40:30Z</cp:lastPrinted>
  <dcterms:created xsi:type="dcterms:W3CDTF">2016-11-15T15:12:50Z</dcterms:created>
  <dcterms:modified xsi:type="dcterms:W3CDTF">2024-02-01T19:01:27Z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