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37" r:id="rId7"/>
    <p:sldMasterId id="2147483757" r:id="rId8"/>
    <p:sldMasterId id="2147483764" r:id="rId9"/>
    <p:sldMasterId id="2147483769" r:id="rId10"/>
    <p:sldMasterId id="2147483783" r:id="rId11"/>
  </p:sldMasterIdLst>
  <p:notesMasterIdLst>
    <p:notesMasterId r:id="rId42"/>
  </p:notesMasterIdLst>
  <p:sldIdLst>
    <p:sldId id="257" r:id="rId12"/>
    <p:sldId id="258" r:id="rId13"/>
    <p:sldId id="259" r:id="rId14"/>
    <p:sldId id="260" r:id="rId15"/>
    <p:sldId id="261" r:id="rId16"/>
    <p:sldId id="287" r:id="rId17"/>
    <p:sldId id="263" r:id="rId18"/>
    <p:sldId id="264" r:id="rId19"/>
    <p:sldId id="280" r:id="rId20"/>
    <p:sldId id="268" r:id="rId21"/>
    <p:sldId id="302" r:id="rId22"/>
    <p:sldId id="267" r:id="rId23"/>
    <p:sldId id="272" r:id="rId24"/>
    <p:sldId id="273" r:id="rId25"/>
    <p:sldId id="303" r:id="rId26"/>
    <p:sldId id="274" r:id="rId27"/>
    <p:sldId id="290" r:id="rId28"/>
    <p:sldId id="304" r:id="rId29"/>
    <p:sldId id="291" r:id="rId30"/>
    <p:sldId id="293" r:id="rId31"/>
    <p:sldId id="294" r:id="rId32"/>
    <p:sldId id="295" r:id="rId33"/>
    <p:sldId id="282" r:id="rId34"/>
    <p:sldId id="288" r:id="rId35"/>
    <p:sldId id="306" r:id="rId36"/>
    <p:sldId id="275" r:id="rId37"/>
    <p:sldId id="276" r:id="rId38"/>
    <p:sldId id="299" r:id="rId39"/>
    <p:sldId id="296" r:id="rId40"/>
    <p:sldId id="279"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3055" autoAdjust="0"/>
  </p:normalViewPr>
  <p:slideViewPr>
    <p:cSldViewPr snapToGrid="0">
      <p:cViewPr varScale="1">
        <p:scale>
          <a:sx n="89" d="100"/>
          <a:sy n="89" d="100"/>
        </p:scale>
        <p:origin x="96" y="64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34" d="100"/>
          <a:sy n="134" d="100"/>
        </p:scale>
        <p:origin x="1042" y="-6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lci-auth-app-prod.azurewebsites.net/account/logi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7FBF9-9625-4624-89A1-FC09FF4884BC}" type="doc">
      <dgm:prSet loTypeId="urn:microsoft.com/office/officeart/2005/8/layout/hProcess9" loCatId="process" qsTypeId="urn:microsoft.com/office/officeart/2005/8/quickstyle/simple2" qsCatId="simple" csTypeId="urn:microsoft.com/office/officeart/2005/8/colors/colorful1" csCatId="colorful" phldr="1"/>
      <dgm:spPr/>
      <dgm:t>
        <a:bodyPr/>
        <a:lstStyle/>
        <a:p>
          <a:endParaRPr lang="en-US"/>
        </a:p>
      </dgm:t>
    </dgm:pt>
    <dgm:pt modelId="{F657678B-144A-45AB-9622-DA2534A4A47D}">
      <dgm:prSet phldrT="[Text]" custT="1"/>
      <dgm:spPr>
        <a:solidFill>
          <a:srgbClr val="F0C300"/>
        </a:solidFill>
      </dgm:spPr>
      <dgm:t>
        <a:bodyPr lIns="91440" tIns="91440" rIns="91440" bIns="182880"/>
        <a:lstStyle/>
        <a:p>
          <a:r>
            <a:rPr lang="es-ES" sz="1600" b="1" i="0" dirty="0" smtClean="0">
              <a:solidFill>
                <a:schemeClr val="bg1"/>
              </a:solidFill>
              <a:latin typeface="Arial" panose="020B0604020202020204" pitchFamily="34" charset="0"/>
              <a:cs typeface="Arial" panose="020B0604020202020204" pitchFamily="34" charset="0"/>
            </a:rPr>
            <a:t>Si está inscrito para la aplicación de MyLion, las credenciales de su aplicación MyLion le permitirán acceder el sitio web de MyLion</a:t>
          </a:r>
          <a:r>
            <a:rPr lang="en-US" sz="1600" b="1" i="0" dirty="0" smtClean="0">
              <a:solidFill>
                <a:schemeClr val="bg1"/>
              </a:solidFill>
              <a:latin typeface="Arial" panose="020B0604020202020204" pitchFamily="34" charset="0"/>
              <a:ea typeface="Arial"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dgm:t>
    </dgm:pt>
    <dgm:pt modelId="{2CB2F9D5-A87B-469E-94BD-2759598956B4}" type="parTrans" cxnId="{757024B5-F54D-4EDD-AA19-07B5B36AD7A5}">
      <dgm:prSet/>
      <dgm:spPr/>
      <dgm:t>
        <a:bodyPr/>
        <a:lstStyle/>
        <a:p>
          <a:endParaRPr lang="en-US"/>
        </a:p>
      </dgm:t>
    </dgm:pt>
    <dgm:pt modelId="{44B1C108-DAF2-42A1-88DE-3D041A3336CE}" type="sibTrans" cxnId="{757024B5-F54D-4EDD-AA19-07B5B36AD7A5}">
      <dgm:prSet/>
      <dgm:spPr/>
      <dgm:t>
        <a:bodyPr/>
        <a:lstStyle/>
        <a:p>
          <a:endParaRPr lang="en-US"/>
        </a:p>
      </dgm:t>
    </dgm:pt>
    <dgm:pt modelId="{A3706D5F-ECB9-48CF-9887-CCEDE9C50FAA}">
      <dgm:prSet phldrT="[Text]" custT="1"/>
      <dgm:spPr>
        <a:solidFill>
          <a:srgbClr val="457DC8">
            <a:alpha val="90000"/>
          </a:srgbClr>
        </a:solidFill>
      </dgm:spPr>
      <dgm:t>
        <a:bodyPr lIns="91440" tIns="91440" rIns="91440" bIns="182880"/>
        <a:lstStyle/>
        <a:p>
          <a:r>
            <a:rPr lang="es-ES" sz="1600" b="1" i="0" baseline="0" dirty="0" smtClean="0">
              <a:solidFill>
                <a:schemeClr val="bg1"/>
              </a:solidFill>
              <a:latin typeface="Arial" panose="020B0604020202020204" pitchFamily="34" charset="0"/>
              <a:cs typeface="Arial" panose="020B0604020202020204" pitchFamily="34" charset="0"/>
            </a:rPr>
            <a:t>Para inscribirse necesitará su número de socio y una dirección de correo electrónico o número de teléfono válidos</a:t>
          </a:r>
          <a:r>
            <a:rPr lang="en-US" sz="1600" b="1" i="0" baseline="0" dirty="0" smtClean="0">
              <a:solidFill>
                <a:schemeClr val="bg1"/>
              </a:solidFill>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dgm:t>
    </dgm:pt>
    <dgm:pt modelId="{6FB1FF48-C37C-4131-86AD-C1E45AA82E11}" type="parTrans" cxnId="{AA577B0E-AB03-462E-9DA0-DE43C987D9D5}">
      <dgm:prSet/>
      <dgm:spPr/>
      <dgm:t>
        <a:bodyPr/>
        <a:lstStyle/>
        <a:p>
          <a:endParaRPr lang="en-US"/>
        </a:p>
      </dgm:t>
    </dgm:pt>
    <dgm:pt modelId="{A84BD80B-59EC-4FE6-935E-91EE376CBC62}" type="sibTrans" cxnId="{AA577B0E-AB03-462E-9DA0-DE43C987D9D5}">
      <dgm:prSet/>
      <dgm:spPr/>
      <dgm:t>
        <a:bodyPr/>
        <a:lstStyle/>
        <a:p>
          <a:endParaRPr lang="en-US"/>
        </a:p>
      </dgm:t>
    </dgm:pt>
    <dgm:pt modelId="{DB9C4F47-D057-4CD9-90B8-B52930257FC4}">
      <dgm:prSet phldrT="[Text]" custT="1"/>
      <dgm:spPr>
        <a:solidFill>
          <a:srgbClr val="F76639">
            <a:alpha val="90000"/>
          </a:srgbClr>
        </a:solidFill>
      </dgm:spPr>
      <dgm:t>
        <a:bodyPr lIns="91440" tIns="91440" rIns="91440" bIns="182880"/>
        <a:lstStyle/>
        <a:p>
          <a:r>
            <a:rPr lang="es-E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xmlns="" val="tx"/>
                  </a:ext>
                </a:extLst>
              </a:hlinkClick>
            </a:rPr>
            <a:t>Haga clic aquí para acceder al sitio web de MyLion</a:t>
          </a:r>
          <a:endParaRPr lang="en-US" sz="1600" b="1" i="0" dirty="0">
            <a:solidFill>
              <a:schemeClr val="bg1"/>
            </a:solidFill>
            <a:latin typeface="Arial" panose="020B0604020202020204" pitchFamily="34" charset="0"/>
            <a:cs typeface="Arial" panose="020B0604020202020204" pitchFamily="34" charset="0"/>
          </a:endParaRPr>
        </a:p>
      </dgm:t>
    </dgm:pt>
    <dgm:pt modelId="{342E517D-B812-4724-A443-FB64E9C5654F}" type="parTrans" cxnId="{887DEED6-38B6-43BD-8FEE-3C102D97642C}">
      <dgm:prSet/>
      <dgm:spPr/>
      <dgm:t>
        <a:bodyPr/>
        <a:lstStyle/>
        <a:p>
          <a:endParaRPr lang="en-US"/>
        </a:p>
      </dgm:t>
    </dgm:pt>
    <dgm:pt modelId="{6875D350-D40F-4035-8888-34136CE6F739}" type="sibTrans" cxnId="{887DEED6-38B6-43BD-8FEE-3C102D97642C}">
      <dgm:prSet/>
      <dgm:spPr/>
      <dgm:t>
        <a:bodyPr/>
        <a:lstStyle/>
        <a:p>
          <a:endParaRPr lang="en-US"/>
        </a:p>
      </dgm:t>
    </dgm:pt>
    <dgm:pt modelId="{01FCA2A0-3998-421F-841E-368B8F3384D8}">
      <dgm:prSet phldrT="[Text]" custT="1"/>
      <dgm:spPr>
        <a:solidFill>
          <a:schemeClr val="bg1">
            <a:lumMod val="75000"/>
            <a:alpha val="90000"/>
          </a:schemeClr>
        </a:solidFill>
      </dgm:spPr>
      <dgm:t>
        <a:bodyPr lIns="91440" tIns="91440" rIns="91440" bIns="182880"/>
        <a:lstStyle/>
        <a:p>
          <a:r>
            <a:rPr lang="es-ES" sz="1600" b="1" i="0" dirty="0" smtClean="0">
              <a:solidFill>
                <a:schemeClr val="bg1"/>
              </a:solidFill>
              <a:latin typeface="Arial" panose="020B0604020202020204" pitchFamily="34" charset="0"/>
              <a:cs typeface="Arial" panose="020B0604020202020204" pitchFamily="34" charset="0"/>
            </a:rPr>
            <a:t>Visite​ www.mylion.org o busque MyLion en la tienda de aplicaciones de su dispositivo iOS / Google Play en su dispositivo Android</a:t>
          </a:r>
          <a:r>
            <a:rPr lang="en-US" sz="1600" b="1" i="0" dirty="0" smtClean="0">
              <a:solidFill>
                <a:schemeClr val="bg1"/>
              </a:solidFill>
              <a:latin typeface="Arial" panose="020B0604020202020204" pitchFamily="34" charset="0"/>
              <a:cs typeface="Arial" panose="020B0604020202020204" pitchFamily="34" charset="0"/>
            </a:rPr>
            <a:t>. </a:t>
          </a:r>
          <a:r>
            <a:rPr lang="en-US" sz="1600" b="1" i="0" dirty="0">
              <a:solidFill>
                <a:schemeClr val="bg1"/>
              </a:solidFill>
              <a:latin typeface="Arial" panose="020B0604020202020204" pitchFamily="34" charset="0"/>
              <a:cs typeface="Arial" panose="020B0604020202020204" pitchFamily="34" charset="0"/>
            </a:rPr>
            <a:t>​</a:t>
          </a:r>
        </a:p>
      </dgm:t>
    </dgm:pt>
    <dgm:pt modelId="{4A7BEEB9-8651-4810-ADC0-011A0DEA1FF6}" type="parTrans" cxnId="{CFFFC4D6-F0C4-4EE5-8CF4-EED019C8B1AB}">
      <dgm:prSet/>
      <dgm:spPr/>
      <dgm:t>
        <a:bodyPr/>
        <a:lstStyle/>
        <a:p>
          <a:endParaRPr lang="en-US"/>
        </a:p>
      </dgm:t>
    </dgm:pt>
    <dgm:pt modelId="{D54FA1F6-A28D-4D55-BC43-A3C1D5293A60}" type="sibTrans" cxnId="{CFFFC4D6-F0C4-4EE5-8CF4-EED019C8B1AB}">
      <dgm:prSet/>
      <dgm:spPr/>
      <dgm:t>
        <a:bodyPr/>
        <a:lstStyle/>
        <a:p>
          <a:endParaRPr lang="en-US"/>
        </a:p>
      </dgm:t>
    </dgm:pt>
    <dgm:pt modelId="{2C5CF42B-B92D-45C0-84E0-ED5C88224215}" type="pres">
      <dgm:prSet presAssocID="{36E7FBF9-9625-4624-89A1-FC09FF4884BC}" presName="CompostProcess" presStyleCnt="0">
        <dgm:presLayoutVars>
          <dgm:dir/>
          <dgm:resizeHandles val="exact"/>
        </dgm:presLayoutVars>
      </dgm:prSet>
      <dgm:spPr/>
      <dgm:t>
        <a:bodyPr/>
        <a:lstStyle/>
        <a:p>
          <a:endParaRPr lang="en-US"/>
        </a:p>
      </dgm:t>
    </dgm:pt>
    <dgm:pt modelId="{A1226ED6-A537-4C31-B879-7140AD0A18FA}" type="pres">
      <dgm:prSet presAssocID="{36E7FBF9-9625-4624-89A1-FC09FF4884BC}" presName="arrow" presStyleLbl="bgShp" presStyleIdx="0" presStyleCnt="1"/>
      <dgm:spPr/>
    </dgm:pt>
    <dgm:pt modelId="{81E3DE90-AB4D-43E2-A7F3-97405B5E1655}" type="pres">
      <dgm:prSet presAssocID="{36E7FBF9-9625-4624-89A1-FC09FF4884BC}" presName="linearProcess" presStyleCnt="0"/>
      <dgm:spPr/>
    </dgm:pt>
    <dgm:pt modelId="{4B52EDC3-8A39-4F11-BFB8-CDD0B5CA88B0}" type="pres">
      <dgm:prSet presAssocID="{F657678B-144A-45AB-9622-DA2534A4A47D}" presName="textNode" presStyleLbl="node1" presStyleIdx="0" presStyleCnt="4">
        <dgm:presLayoutVars>
          <dgm:bulletEnabled val="1"/>
        </dgm:presLayoutVars>
      </dgm:prSet>
      <dgm:spPr/>
      <dgm:t>
        <a:bodyPr/>
        <a:lstStyle/>
        <a:p>
          <a:endParaRPr lang="en-US"/>
        </a:p>
      </dgm:t>
    </dgm:pt>
    <dgm:pt modelId="{F0F2A569-C57B-43D0-BC24-485DE9C8D08D}" type="pres">
      <dgm:prSet presAssocID="{44B1C108-DAF2-42A1-88DE-3D041A3336CE}" presName="sibTrans" presStyleCnt="0"/>
      <dgm:spPr/>
    </dgm:pt>
    <dgm:pt modelId="{C4986672-9FC8-45ED-9DF1-8BAC661CBB28}" type="pres">
      <dgm:prSet presAssocID="{A3706D5F-ECB9-48CF-9887-CCEDE9C50FAA}" presName="textNode" presStyleLbl="node1" presStyleIdx="1" presStyleCnt="4">
        <dgm:presLayoutVars>
          <dgm:bulletEnabled val="1"/>
        </dgm:presLayoutVars>
      </dgm:prSet>
      <dgm:spPr/>
      <dgm:t>
        <a:bodyPr/>
        <a:lstStyle/>
        <a:p>
          <a:endParaRPr lang="en-US"/>
        </a:p>
      </dgm:t>
    </dgm:pt>
    <dgm:pt modelId="{4DF9396E-92A6-42F0-AACD-BEFB8A2777AE}" type="pres">
      <dgm:prSet presAssocID="{A84BD80B-59EC-4FE6-935E-91EE376CBC62}" presName="sibTrans" presStyleCnt="0"/>
      <dgm:spPr/>
    </dgm:pt>
    <dgm:pt modelId="{37AAD480-8B1E-42DE-8F20-5CEAD044AC6C}" type="pres">
      <dgm:prSet presAssocID="{DB9C4F47-D057-4CD9-90B8-B52930257FC4}" presName="textNode" presStyleLbl="node1" presStyleIdx="2" presStyleCnt="4">
        <dgm:presLayoutVars>
          <dgm:bulletEnabled val="1"/>
        </dgm:presLayoutVars>
      </dgm:prSet>
      <dgm:spPr/>
      <dgm:t>
        <a:bodyPr/>
        <a:lstStyle/>
        <a:p>
          <a:endParaRPr lang="en-US"/>
        </a:p>
      </dgm:t>
    </dgm:pt>
    <dgm:pt modelId="{1F05CD00-6E3D-4849-BDC5-6E0D85E5AB9B}" type="pres">
      <dgm:prSet presAssocID="{6875D350-D40F-4035-8888-34136CE6F739}" presName="sibTrans" presStyleCnt="0"/>
      <dgm:spPr/>
    </dgm:pt>
    <dgm:pt modelId="{86F4EED0-173C-45A3-844B-79845EAD881F}" type="pres">
      <dgm:prSet presAssocID="{01FCA2A0-3998-421F-841E-368B8F3384D8}" presName="textNode" presStyleLbl="node1" presStyleIdx="3" presStyleCnt="4">
        <dgm:presLayoutVars>
          <dgm:bulletEnabled val="1"/>
        </dgm:presLayoutVars>
      </dgm:prSet>
      <dgm:spPr/>
      <dgm:t>
        <a:bodyPr/>
        <a:lstStyle/>
        <a:p>
          <a:endParaRPr lang="en-US"/>
        </a:p>
      </dgm:t>
    </dgm:pt>
  </dgm:ptLst>
  <dgm:cxnLst>
    <dgm:cxn modelId="{3EBDEF5A-14AD-4C80-B542-A517B622A274}" type="presOf" srcId="{DB9C4F47-D057-4CD9-90B8-B52930257FC4}" destId="{37AAD480-8B1E-42DE-8F20-5CEAD044AC6C}" srcOrd="0" destOrd="0" presId="urn:microsoft.com/office/officeart/2005/8/layout/hProcess9"/>
    <dgm:cxn modelId="{CFFFC4D6-F0C4-4EE5-8CF4-EED019C8B1AB}" srcId="{36E7FBF9-9625-4624-89A1-FC09FF4884BC}" destId="{01FCA2A0-3998-421F-841E-368B8F3384D8}" srcOrd="3" destOrd="0" parTransId="{4A7BEEB9-8651-4810-ADC0-011A0DEA1FF6}" sibTransId="{D54FA1F6-A28D-4D55-BC43-A3C1D5293A60}"/>
    <dgm:cxn modelId="{AA577B0E-AB03-462E-9DA0-DE43C987D9D5}" srcId="{36E7FBF9-9625-4624-89A1-FC09FF4884BC}" destId="{A3706D5F-ECB9-48CF-9887-CCEDE9C50FAA}" srcOrd="1" destOrd="0" parTransId="{6FB1FF48-C37C-4131-86AD-C1E45AA82E11}" sibTransId="{A84BD80B-59EC-4FE6-935E-91EE376CBC62}"/>
    <dgm:cxn modelId="{757024B5-F54D-4EDD-AA19-07B5B36AD7A5}" srcId="{36E7FBF9-9625-4624-89A1-FC09FF4884BC}" destId="{F657678B-144A-45AB-9622-DA2534A4A47D}" srcOrd="0" destOrd="0" parTransId="{2CB2F9D5-A87B-469E-94BD-2759598956B4}" sibTransId="{44B1C108-DAF2-42A1-88DE-3D041A3336CE}"/>
    <dgm:cxn modelId="{887DEED6-38B6-43BD-8FEE-3C102D97642C}" srcId="{36E7FBF9-9625-4624-89A1-FC09FF4884BC}" destId="{DB9C4F47-D057-4CD9-90B8-B52930257FC4}" srcOrd="2" destOrd="0" parTransId="{342E517D-B812-4724-A443-FB64E9C5654F}" sibTransId="{6875D350-D40F-4035-8888-34136CE6F739}"/>
    <dgm:cxn modelId="{4DBF7696-2E1D-4756-B310-A3944BD12D7B}" type="presOf" srcId="{A3706D5F-ECB9-48CF-9887-CCEDE9C50FAA}" destId="{C4986672-9FC8-45ED-9DF1-8BAC661CBB28}" srcOrd="0" destOrd="0" presId="urn:microsoft.com/office/officeart/2005/8/layout/hProcess9"/>
    <dgm:cxn modelId="{5B45A34B-0237-4212-A84F-72D488D991FD}" type="presOf" srcId="{F657678B-144A-45AB-9622-DA2534A4A47D}" destId="{4B52EDC3-8A39-4F11-BFB8-CDD0B5CA88B0}" srcOrd="0" destOrd="0" presId="urn:microsoft.com/office/officeart/2005/8/layout/hProcess9"/>
    <dgm:cxn modelId="{0F377C0F-7E17-4015-8080-E3B95887C02A}" type="presOf" srcId="{36E7FBF9-9625-4624-89A1-FC09FF4884BC}" destId="{2C5CF42B-B92D-45C0-84E0-ED5C88224215}" srcOrd="0" destOrd="0" presId="urn:microsoft.com/office/officeart/2005/8/layout/hProcess9"/>
    <dgm:cxn modelId="{5D4FBA17-5AA5-4AD9-BB47-91723EE217D1}" type="presOf" srcId="{01FCA2A0-3998-421F-841E-368B8F3384D8}" destId="{86F4EED0-173C-45A3-844B-79845EAD881F}" srcOrd="0" destOrd="0" presId="urn:microsoft.com/office/officeart/2005/8/layout/hProcess9"/>
    <dgm:cxn modelId="{6D2F24D3-65ED-46CB-9C55-9A0384F0622B}" type="presParOf" srcId="{2C5CF42B-B92D-45C0-84E0-ED5C88224215}" destId="{A1226ED6-A537-4C31-B879-7140AD0A18FA}" srcOrd="0" destOrd="0" presId="urn:microsoft.com/office/officeart/2005/8/layout/hProcess9"/>
    <dgm:cxn modelId="{DFF3CD76-5142-4BE0-A14A-C3C6AEB1569B}" type="presParOf" srcId="{2C5CF42B-B92D-45C0-84E0-ED5C88224215}" destId="{81E3DE90-AB4D-43E2-A7F3-97405B5E1655}" srcOrd="1" destOrd="0" presId="urn:microsoft.com/office/officeart/2005/8/layout/hProcess9"/>
    <dgm:cxn modelId="{E9EB2A12-9AB9-4BE8-8824-FE39686F090F}" type="presParOf" srcId="{81E3DE90-AB4D-43E2-A7F3-97405B5E1655}" destId="{4B52EDC3-8A39-4F11-BFB8-CDD0B5CA88B0}" srcOrd="0" destOrd="0" presId="urn:microsoft.com/office/officeart/2005/8/layout/hProcess9"/>
    <dgm:cxn modelId="{1DBB54AD-3957-4BED-AF3B-237E9753191B}" type="presParOf" srcId="{81E3DE90-AB4D-43E2-A7F3-97405B5E1655}" destId="{F0F2A569-C57B-43D0-BC24-485DE9C8D08D}" srcOrd="1" destOrd="0" presId="urn:microsoft.com/office/officeart/2005/8/layout/hProcess9"/>
    <dgm:cxn modelId="{62A483DB-75E9-4067-AE80-8E680541BA82}" type="presParOf" srcId="{81E3DE90-AB4D-43E2-A7F3-97405B5E1655}" destId="{C4986672-9FC8-45ED-9DF1-8BAC661CBB28}" srcOrd="2" destOrd="0" presId="urn:microsoft.com/office/officeart/2005/8/layout/hProcess9"/>
    <dgm:cxn modelId="{051A3C6D-2E93-485E-8C54-04228A54A463}" type="presParOf" srcId="{81E3DE90-AB4D-43E2-A7F3-97405B5E1655}" destId="{4DF9396E-92A6-42F0-AACD-BEFB8A2777AE}" srcOrd="3" destOrd="0" presId="urn:microsoft.com/office/officeart/2005/8/layout/hProcess9"/>
    <dgm:cxn modelId="{1B56A994-2D27-4C7C-B04C-C0E421B32019}" type="presParOf" srcId="{81E3DE90-AB4D-43E2-A7F3-97405B5E1655}" destId="{37AAD480-8B1E-42DE-8F20-5CEAD044AC6C}" srcOrd="4" destOrd="0" presId="urn:microsoft.com/office/officeart/2005/8/layout/hProcess9"/>
    <dgm:cxn modelId="{087F4281-F57E-415B-83CB-5AAA0ECD999E}" type="presParOf" srcId="{81E3DE90-AB4D-43E2-A7F3-97405B5E1655}" destId="{1F05CD00-6E3D-4849-BDC5-6E0D85E5AB9B}" srcOrd="5" destOrd="0" presId="urn:microsoft.com/office/officeart/2005/8/layout/hProcess9"/>
    <dgm:cxn modelId="{390E4F64-EB03-4BED-8B65-E52253B17D8F}" type="presParOf" srcId="{81E3DE90-AB4D-43E2-A7F3-97405B5E1655}" destId="{86F4EED0-173C-45A3-844B-79845EAD881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3/8/2019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ci-auth-app-prod.azurewebsites.net/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n-US" sz="1600" dirty="0" err="1" smtClean="0"/>
              <a:t>Hola</a:t>
            </a:r>
            <a:r>
              <a:rPr lang="en-US" sz="1600" dirty="0" smtClean="0"/>
              <a:t>. </a:t>
            </a:r>
          </a:p>
          <a:p>
            <a:endParaRPr lang="en-US" sz="1600" dirty="0"/>
          </a:p>
          <a:p>
            <a:r>
              <a:rPr lang="en-US" sz="1600" dirty="0" smtClean="0"/>
              <a:t>Gracias </a:t>
            </a:r>
            <a:r>
              <a:rPr lang="en-US" sz="1600" dirty="0" err="1" smtClean="0"/>
              <a:t>por</a:t>
            </a:r>
            <a:r>
              <a:rPr lang="en-US" sz="1600" dirty="0" smtClean="0"/>
              <a:t> </a:t>
            </a:r>
            <a:r>
              <a:rPr lang="en-US" sz="1600" dirty="0" err="1" smtClean="0"/>
              <a:t>participar</a:t>
            </a:r>
            <a:r>
              <a:rPr lang="en-US" sz="1600" dirty="0" smtClean="0"/>
              <a:t>.</a:t>
            </a:r>
          </a:p>
          <a:p>
            <a:endParaRPr lang="en-US" sz="1600" dirty="0"/>
          </a:p>
          <a:p>
            <a:r>
              <a:rPr lang="en-US" sz="1600" dirty="0" smtClean="0"/>
              <a:t>Antes de </a:t>
            </a:r>
            <a:r>
              <a:rPr lang="en-US" sz="1600" dirty="0" err="1" smtClean="0"/>
              <a:t>empezar</a:t>
            </a:r>
            <a:r>
              <a:rPr lang="en-US" sz="1600" dirty="0" smtClean="0"/>
              <a:t>, </a:t>
            </a:r>
            <a:r>
              <a:rPr lang="en-US" sz="1600" dirty="0" err="1" smtClean="0"/>
              <a:t>quiero</a:t>
            </a:r>
            <a:r>
              <a:rPr lang="en-US" sz="1600" dirty="0" smtClean="0"/>
              <a:t> </a:t>
            </a:r>
            <a:r>
              <a:rPr lang="en-US" sz="1600" dirty="0" err="1" smtClean="0"/>
              <a:t>indicarles</a:t>
            </a:r>
            <a:r>
              <a:rPr lang="en-US" sz="1600" dirty="0" smtClean="0"/>
              <a:t> que… </a:t>
            </a:r>
            <a:endParaRPr lang="en-US" sz="160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endParaRPr lang="en-US" sz="1600" b="1" dirty="0" smtClean="0">
              <a:latin typeface="+mj-lt"/>
              <a:cs typeface="Arial" panose="020B0604020202020204" pitchFamily="34" charset="0"/>
            </a:endParaRPr>
          </a:p>
          <a:p>
            <a:r>
              <a:rPr lang="es-ES" sz="1600" dirty="0"/>
              <a:t>Pueden gestionar su identidad Leonística y del distrito. </a:t>
            </a:r>
            <a:endParaRPr lang="es-ES" sz="1600" dirty="0" smtClean="0"/>
          </a:p>
          <a:p>
            <a:endParaRPr lang="en-US" sz="1600" dirty="0"/>
          </a:p>
          <a:p>
            <a:r>
              <a:rPr lang="es-ES" sz="1600" dirty="0"/>
              <a:t>Su perfil personal es como su “tarjeta de visita”, les presenta a los Leones de todo el mundo.</a:t>
            </a:r>
            <a:endParaRPr lang="en-US" sz="1600" dirty="0"/>
          </a:p>
          <a:p>
            <a:r>
              <a:rPr lang="es-ES" sz="1600" dirty="0"/>
              <a:t>​</a:t>
            </a:r>
            <a:endParaRPr lang="en-US" sz="1600" dirty="0"/>
          </a:p>
          <a:p>
            <a:r>
              <a:rPr lang="es-ES" sz="1600" dirty="0"/>
              <a:t>Es una buena manera de mostrar a otros Leones </a:t>
            </a:r>
            <a:r>
              <a:rPr lang="es-ES" sz="1600" dirty="0" smtClean="0"/>
              <a:t>quiénes son ustedes, </a:t>
            </a:r>
            <a:r>
              <a:rPr lang="es-ES" sz="1600" dirty="0"/>
              <a:t>dónde </a:t>
            </a:r>
            <a:r>
              <a:rPr lang="es-ES" sz="1600" dirty="0" smtClean="0"/>
              <a:t>están ubicados, </a:t>
            </a:r>
            <a:r>
              <a:rPr lang="es-ES" sz="1600" dirty="0"/>
              <a:t>a qué club </a:t>
            </a:r>
            <a:r>
              <a:rPr lang="es-ES" sz="1600" dirty="0" smtClean="0"/>
              <a:t>pertenecen </a:t>
            </a:r>
            <a:r>
              <a:rPr lang="es-ES" sz="1600" dirty="0"/>
              <a:t>y lo que </a:t>
            </a:r>
            <a:r>
              <a:rPr lang="es-ES" sz="1600" dirty="0" smtClean="0"/>
              <a:t>les interesa</a:t>
            </a:r>
            <a:r>
              <a:rPr lang="en-US" sz="1600" dirty="0" smtClean="0">
                <a:latin typeface="+mj-lt"/>
                <a:cs typeface="Arial" panose="020B0604020202020204" pitchFamily="34" charset="0"/>
              </a:rPr>
              <a:t>.</a:t>
            </a:r>
            <a:r>
              <a:rPr lang="en-US" sz="1600" dirty="0">
                <a:latin typeface="+mj-lt"/>
                <a:cs typeface="Arial" panose="020B0604020202020204" pitchFamily="34" charset="0"/>
              </a:rPr>
              <a:t>  </a:t>
            </a:r>
            <a:r>
              <a:rPr lang="en-US" sz="1600" dirty="0" smtClean="0">
                <a:latin typeface="+mj-lt"/>
                <a:cs typeface="Arial" panose="020B0604020202020204" pitchFamily="34" charset="0"/>
              </a:rPr>
              <a:t>​</a:t>
            </a:r>
          </a:p>
          <a:p>
            <a:endParaRPr lang="en-US" sz="1600" dirty="0" smtClean="0">
              <a:latin typeface="+mj-lt"/>
              <a:cs typeface="Arial" panose="020B0604020202020204" pitchFamily="34" charset="0"/>
            </a:endParaRPr>
          </a:p>
          <a:p>
            <a:endParaRPr lang="en-US" sz="1600" dirty="0">
              <a:latin typeface="+mj-lt"/>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4975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s-ES" dirty="0" smtClean="0"/>
              <a:t>Pueden </a:t>
            </a:r>
            <a:r>
              <a:rPr lang="es-ES" dirty="0"/>
              <a:t>actualizar su información al instante utilizando MyLion</a:t>
            </a:r>
            <a:r>
              <a:rPr lang="es-ES" dirty="0" smtClean="0"/>
              <a:t>.</a:t>
            </a:r>
          </a:p>
          <a:p>
            <a:endParaRPr lang="en-US" dirty="0"/>
          </a:p>
          <a:p>
            <a:r>
              <a:rPr lang="es-ES" dirty="0"/>
              <a:t>Asumir la titularidad de sus d</a:t>
            </a:r>
            <a:r>
              <a:rPr lang="en-US" sz="1200" kern="1200" baseline="0" dirty="0" err="1" smtClean="0">
                <a:solidFill>
                  <a:schemeClr val="tx1"/>
                </a:solidFill>
                <a:effectLst/>
                <a:latin typeface="+mn-lt"/>
                <a:ea typeface="+mn-ea"/>
                <a:cs typeface="+mn-cs"/>
              </a:rPr>
              <a:t>atos</a:t>
            </a:r>
            <a:r>
              <a:rPr lang="en-US" sz="1200" kern="1200" baseline="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Modify your email address and phone number online</a:t>
            </a:r>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Provide your own narrative for your club and district </a:t>
            </a:r>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Manage your personal privacy settings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11</a:t>
            </a:fld>
            <a:endParaRPr lang="en-US" dirty="0"/>
          </a:p>
        </p:txBody>
      </p:sp>
    </p:spTree>
    <p:extLst>
      <p:ext uri="{BB962C8B-B14F-4D97-AF65-F5344CB8AC3E}">
        <p14:creationId xmlns:p14="http://schemas.microsoft.com/office/powerpoint/2010/main" val="387848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a:spcAft>
                <a:spcPts val="450"/>
              </a:spcAft>
            </a:pPr>
            <a:endParaRPr lang="en-US" sz="1400" b="1" dirty="0" smtClean="0">
              <a:solidFill>
                <a:srgbClr val="002F87"/>
              </a:solidFill>
              <a:latin typeface="Arial" charset="0"/>
              <a:ea typeface="Arial" charset="0"/>
              <a:cs typeface="Arial" charset="0"/>
            </a:endParaRPr>
          </a:p>
          <a:p>
            <a:r>
              <a:rPr lang="es-ES" sz="1400" b="1" dirty="0"/>
              <a:t>En el perfil de usuario se puede actualizar la información</a:t>
            </a:r>
            <a:endParaRPr lang="en-US" sz="1400" dirty="0"/>
          </a:p>
          <a:p>
            <a:r>
              <a:rPr lang="es-ES" sz="1400" dirty="0"/>
              <a:t>En la actualidad, pueden actualizar su número de teléfono móvil y dirección de correo </a:t>
            </a:r>
            <a:r>
              <a:rPr lang="es-ES" sz="1400" dirty="0" smtClean="0"/>
              <a:t>electrónico.</a:t>
            </a:r>
          </a:p>
          <a:p>
            <a:endParaRPr lang="en-US" sz="1400" dirty="0"/>
          </a:p>
          <a:p>
            <a:r>
              <a:rPr lang="es-ES" sz="1400" b="1" dirty="0"/>
              <a:t>Gestionar la configuración de privacidad seleccionando</a:t>
            </a:r>
            <a:r>
              <a:rPr lang="es-ES" sz="1400" dirty="0"/>
              <a:t> qué información pueden ver los demás y quién puede comunicarse con </a:t>
            </a:r>
            <a:r>
              <a:rPr lang="es-ES" sz="1400" dirty="0" smtClean="0"/>
              <a:t>ustedes </a:t>
            </a:r>
            <a:r>
              <a:rPr lang="es-ES" sz="1400" dirty="0"/>
              <a:t>usando MyLion.  </a:t>
            </a:r>
            <a:endParaRPr lang="es-ES" sz="1400" dirty="0" smtClean="0"/>
          </a:p>
          <a:p>
            <a:endParaRPr lang="en-US" sz="1400" dirty="0"/>
          </a:p>
          <a:p>
            <a:r>
              <a:rPr lang="es-ES" sz="1400" b="1" dirty="0"/>
              <a:t>También hay una opción para añadir la foto del perfil. </a:t>
            </a:r>
            <a:r>
              <a:rPr lang="es-ES" sz="1400" dirty="0"/>
              <a:t>Los demás podrán ver la foto de su perfil cuando </a:t>
            </a:r>
            <a:r>
              <a:rPr lang="es-ES" sz="1400" dirty="0" smtClean="0"/>
              <a:t>les </a:t>
            </a:r>
            <a:r>
              <a:rPr lang="es-ES" sz="1400" dirty="0"/>
              <a:t>busquen en MyLion</a:t>
            </a:r>
            <a:r>
              <a:rPr lang="en-US" sz="1200" dirty="0" smtClean="0">
                <a:solidFill>
                  <a:srgbClr val="33373B">
                    <a:lumMod val="60000"/>
                    <a:lumOff val="40000"/>
                  </a:srgbClr>
                </a:solidFill>
                <a:latin typeface="Arial" charset="0"/>
                <a:ea typeface="Arial" charset="0"/>
                <a:cs typeface="Arial" charset="0"/>
              </a:rPr>
              <a:t>. </a:t>
            </a:r>
          </a:p>
          <a:p>
            <a:endParaRPr lang="en-US" dirty="0" smtClean="0"/>
          </a:p>
          <a:p>
            <a:endParaRPr lang="en-US" dirty="0" smtClean="0"/>
          </a:p>
        </p:txBody>
      </p:sp>
    </p:spTree>
    <p:extLst>
      <p:ext uri="{BB962C8B-B14F-4D97-AF65-F5344CB8AC3E}">
        <p14:creationId xmlns:p14="http://schemas.microsoft.com/office/powerpoint/2010/main" val="287766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t>El perfil del distrito es similar al perfil del usuario y al perfil del club. </a:t>
            </a:r>
            <a:endParaRPr lang="es-ES" sz="1600" dirty="0" smtClean="0"/>
          </a:p>
          <a:p>
            <a:endParaRPr lang="en-US" sz="1600" dirty="0"/>
          </a:p>
          <a:p>
            <a:r>
              <a:rPr lang="es-ES" sz="1600" dirty="0"/>
              <a:t>Usando el perfil del distrito, se puede </a:t>
            </a:r>
            <a:r>
              <a:rPr lang="es-ES" sz="1600" b="1" dirty="0"/>
              <a:t>presentar el distrito a los Leones y Leos de todo el mundo</a:t>
            </a:r>
            <a:r>
              <a:rPr lang="es-ES" sz="1600" b="1" dirty="0" smtClean="0"/>
              <a:t>.</a:t>
            </a:r>
          </a:p>
          <a:p>
            <a:endParaRPr lang="en-US" sz="1600" dirty="0"/>
          </a:p>
          <a:p>
            <a:r>
              <a:rPr lang="es-ES" sz="1600" dirty="0" smtClean="0"/>
              <a:t>Creen </a:t>
            </a:r>
            <a:r>
              <a:rPr lang="es-ES" sz="1600" dirty="0"/>
              <a:t>el perfil de su distrito y </a:t>
            </a:r>
            <a:r>
              <a:rPr lang="es-ES" sz="1600" dirty="0" smtClean="0"/>
              <a:t>resalten </a:t>
            </a:r>
            <a:r>
              <a:rPr lang="es-ES" sz="1600" dirty="0"/>
              <a:t>las características más sobresalientes de su distrito. </a:t>
            </a:r>
            <a:r>
              <a:rPr lang="es-ES" sz="1600" dirty="0" smtClean="0"/>
              <a:t>Sean </a:t>
            </a:r>
            <a:r>
              <a:rPr lang="es-ES" sz="1600" dirty="0"/>
              <a:t>el distrito emblemático de su país. </a:t>
            </a:r>
            <a:endParaRPr lang="es-ES" sz="1600" dirty="0" smtClean="0"/>
          </a:p>
          <a:p>
            <a:endParaRPr lang="en-US" sz="1600" dirty="0"/>
          </a:p>
          <a:p>
            <a:r>
              <a:rPr lang="es-ES" sz="1600" b="1" dirty="0"/>
              <a:t>Información esencial sobre su distrito a su alcance.</a:t>
            </a:r>
            <a:endParaRPr lang="en-US" sz="1600" dirty="0"/>
          </a:p>
          <a:p>
            <a:r>
              <a:rPr lang="es-ES" sz="1600" dirty="0" smtClean="0"/>
              <a:t>Vean </a:t>
            </a:r>
            <a:r>
              <a:rPr lang="es-ES" sz="1600" dirty="0"/>
              <a:t>rápidamente la lista de dirigentes distritales y la lista de clubes usando MyLion. </a:t>
            </a:r>
            <a:endParaRPr lang="es-ES" sz="1600" dirty="0" smtClean="0"/>
          </a:p>
          <a:p>
            <a:endParaRPr lang="en-US" sz="1600" dirty="0"/>
          </a:p>
          <a:p>
            <a:r>
              <a:rPr lang="es-ES" sz="1600" dirty="0"/>
              <a:t>Estas mismas funciones están disponibles a nivel de club</a:t>
            </a:r>
            <a:r>
              <a:rPr lang="en-US" sz="1600" dirty="0" smtClean="0"/>
              <a:t>. </a:t>
            </a:r>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EE4159E8-CA19-4BB0-8ED9-16527D3A2E7E}" type="slidenum">
              <a:rPr lang="en-US" smtClean="0"/>
              <a:t>13</a:t>
            </a:fld>
            <a:endParaRPr lang="en-US" dirty="0"/>
          </a:p>
        </p:txBody>
      </p:sp>
    </p:spTree>
    <p:extLst>
      <p:ext uri="{BB962C8B-B14F-4D97-AF65-F5344CB8AC3E}">
        <p14:creationId xmlns:p14="http://schemas.microsoft.com/office/powerpoint/2010/main" val="203126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718079" y="4499478"/>
            <a:ext cx="5731651" cy="4252290"/>
          </a:xfrm>
        </p:spPr>
        <p:txBody>
          <a:bodyPr>
            <a:normAutofit/>
          </a:bodyPr>
          <a:lstStyle/>
          <a:p>
            <a:r>
              <a:rPr lang="es-ES" sz="1600" dirty="0"/>
              <a:t>Ahora que hemos visto los beneficios de </a:t>
            </a:r>
            <a:r>
              <a:rPr lang="es-ES" sz="1600" dirty="0" smtClean="0"/>
              <a:t>gestionar la </a:t>
            </a:r>
            <a:r>
              <a:rPr lang="es-ES" sz="1600" dirty="0"/>
              <a:t>identidad de León y de distrito, vamos a hablar </a:t>
            </a:r>
            <a:r>
              <a:rPr lang="es-ES" sz="1600" dirty="0" smtClean="0"/>
              <a:t>sobre como: </a:t>
            </a:r>
            <a:endParaRPr lang="en-US" sz="1600" dirty="0"/>
          </a:p>
          <a:p>
            <a:r>
              <a:rPr lang="es-ES" sz="1600" dirty="0"/>
              <a:t> </a:t>
            </a:r>
            <a:endParaRPr lang="en-US" sz="1600" dirty="0"/>
          </a:p>
          <a:p>
            <a:r>
              <a:rPr lang="es-ES" sz="1600" b="1" dirty="0"/>
              <a:t>Ver el impacto de su servicio en tiempo </a:t>
            </a:r>
            <a:r>
              <a:rPr lang="es-ES" sz="1600" b="1" dirty="0" smtClean="0"/>
              <a:t>real</a:t>
            </a:r>
          </a:p>
          <a:p>
            <a:endParaRPr lang="en-US" sz="1600" dirty="0"/>
          </a:p>
          <a:p>
            <a:r>
              <a:rPr lang="es-ES" sz="1600" dirty="0"/>
              <a:t>En el tablero se pueden ver las estadísticas de las actividades pasadas desde el nivel de club hasta el de área estatutaria</a:t>
            </a:r>
            <a:r>
              <a:rPr lang="en-US" sz="1600" dirty="0" smtClean="0"/>
              <a:t>. </a:t>
            </a:r>
          </a:p>
          <a:p>
            <a:endParaRPr lang="en-US" sz="1600" dirty="0"/>
          </a:p>
        </p:txBody>
      </p:sp>
    </p:spTree>
    <p:extLst>
      <p:ext uri="{BB962C8B-B14F-4D97-AF65-F5344CB8AC3E}">
        <p14:creationId xmlns:p14="http://schemas.microsoft.com/office/powerpoint/2010/main" val="348200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Ver el impacto en tiempo real les ayudará a: </a:t>
            </a:r>
            <a:endParaRPr lang="es-ES" dirty="0" smtClean="0"/>
          </a:p>
          <a:p>
            <a:endParaRPr lang="en-US" dirty="0"/>
          </a:p>
          <a:p>
            <a:pPr lvl="0"/>
            <a:r>
              <a:rPr lang="es-ES" dirty="0"/>
              <a:t>Ahorrar tiempo - el tablero proporciona información detallada de un vistazo.</a:t>
            </a:r>
            <a:endParaRPr lang="en-US" dirty="0"/>
          </a:p>
          <a:p>
            <a:pPr lvl="0"/>
            <a:endParaRPr lang="es-ES" dirty="0" smtClean="0"/>
          </a:p>
          <a:p>
            <a:pPr lvl="0"/>
            <a:r>
              <a:rPr lang="es-ES" dirty="0" smtClean="0"/>
              <a:t>Echar </a:t>
            </a:r>
            <a:r>
              <a:rPr lang="es-ES" dirty="0"/>
              <a:t>un vistazo a la competencia - ver lo que están haciendo los demás. Obtener información de servicio en todos los niveles.</a:t>
            </a:r>
            <a:endParaRPr lang="en-US" dirty="0"/>
          </a:p>
          <a:p>
            <a:pPr lvl="1"/>
            <a:r>
              <a:rPr lang="es-ES" dirty="0"/>
              <a:t>Por supuesto, no estamos compitiendo, pero es siempre bueno ver lo que están haciendo los distritos que nos rodean. </a:t>
            </a:r>
            <a:endParaRPr lang="en-US" dirty="0"/>
          </a:p>
          <a:p>
            <a:pPr lvl="1"/>
            <a:endParaRPr lang="es-ES" dirty="0" smtClean="0"/>
          </a:p>
          <a:p>
            <a:pPr lvl="1"/>
            <a:r>
              <a:rPr lang="es-ES" dirty="0" smtClean="0"/>
              <a:t>Compartir </a:t>
            </a:r>
            <a:r>
              <a:rPr lang="es-ES" dirty="0"/>
              <a:t>las mejores prácticas y las ideas para eventos es un buena manera de establecer contactos con otros distritos y </a:t>
            </a:r>
            <a:r>
              <a:rPr lang="es-ES" dirty="0" smtClean="0"/>
              <a:t>clubes</a:t>
            </a:r>
          </a:p>
          <a:p>
            <a:pPr lvl="1"/>
            <a:endParaRPr lang="en-US" dirty="0"/>
          </a:p>
          <a:p>
            <a:pPr lvl="0"/>
            <a:r>
              <a:rPr lang="es-ES" dirty="0"/>
              <a:t>No hay que esperar - Se pueden exportar los datos de búsqueda a Excel.</a:t>
            </a:r>
            <a:endParaRPr lang="en-US" dirty="0"/>
          </a:p>
          <a:p>
            <a:endParaRPr lang="es-ES" dirty="0" smtClean="0"/>
          </a:p>
          <a:p>
            <a:r>
              <a:rPr lang="es-ES" dirty="0" smtClean="0"/>
              <a:t>Vean </a:t>
            </a:r>
            <a:r>
              <a:rPr lang="es-ES" dirty="0"/>
              <a:t>cómo los Leones asumen nuestras causas globales. Busquen tendencias de datos e identifiquen las áreas de conocimiento de su </a:t>
            </a:r>
            <a:r>
              <a:rPr lang="es-ES" dirty="0" smtClean="0"/>
              <a:t>distrito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15</a:t>
            </a:fld>
            <a:endParaRPr lang="en-US" dirty="0"/>
          </a:p>
        </p:txBody>
      </p:sp>
    </p:spTree>
    <p:extLst>
      <p:ext uri="{BB962C8B-B14F-4D97-AF65-F5344CB8AC3E}">
        <p14:creationId xmlns:p14="http://schemas.microsoft.com/office/powerpoint/2010/main" val="286405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pPr fontAlgn="base"/>
            <a:endParaRPr lang="en-US" sz="1600" dirty="0" smtClean="0"/>
          </a:p>
          <a:p>
            <a:r>
              <a:rPr lang="es-ES" sz="1600" dirty="0"/>
              <a:t>Esta es una toma de pantalla del tablero. </a:t>
            </a:r>
            <a:endParaRPr lang="es-ES" sz="1600" dirty="0" smtClean="0"/>
          </a:p>
          <a:p>
            <a:endParaRPr lang="en-US" sz="1600" dirty="0"/>
          </a:p>
          <a:p>
            <a:r>
              <a:rPr lang="es-ES" sz="1600" dirty="0"/>
              <a:t>Todos los datos están disponibles</a:t>
            </a:r>
            <a:r>
              <a:rPr lang="es-ES" sz="1600" dirty="0" smtClean="0"/>
              <a:t>.</a:t>
            </a:r>
          </a:p>
          <a:p>
            <a:endParaRPr lang="en-US" sz="1600" dirty="0"/>
          </a:p>
          <a:p>
            <a:r>
              <a:rPr lang="es-ES" sz="1600" dirty="0"/>
              <a:t>Se proporcionan filtros para que el usuario pueda ampliar la información. Para conocer las cifras de personas servidas, personas servidas por socio, número de actividades de servicio completadas y horas de los voluntarios</a:t>
            </a:r>
            <a:r>
              <a:rPr lang="es-ES" sz="1600" dirty="0" smtClean="0"/>
              <a:t>.</a:t>
            </a:r>
          </a:p>
          <a:p>
            <a:endParaRPr lang="en-US" sz="1600" dirty="0"/>
          </a:p>
          <a:p>
            <a:r>
              <a:rPr lang="es-ES" sz="1600" dirty="0"/>
              <a:t>La información puede exportarse a Excel para crear un informe impreso</a:t>
            </a:r>
            <a:r>
              <a:rPr lang="en-US" sz="1600" baseline="0" dirty="0" smtClean="0"/>
              <a:t>. </a:t>
            </a:r>
            <a:endParaRPr lang="en-US" sz="1600" dirty="0" smtClean="0"/>
          </a:p>
          <a:p>
            <a:pPr rtl="0" fontAlgn="base"/>
            <a:endParaRPr lang="en-US" dirty="0" smtClean="0"/>
          </a:p>
          <a:p>
            <a:pPr fontAlgn="base"/>
            <a:endParaRPr lang="en-US" sz="1600" dirty="0"/>
          </a:p>
          <a:p>
            <a:endParaRPr lang="en-US" b="1" dirty="0" smtClean="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44178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en-US" sz="1600" dirty="0" err="1" smtClean="0"/>
              <a:t>Ver</a:t>
            </a:r>
            <a:r>
              <a:rPr lang="en-US" sz="1600" dirty="0" smtClean="0"/>
              <a:t> </a:t>
            </a:r>
            <a:r>
              <a:rPr lang="en-US" sz="1600" dirty="0" err="1" smtClean="0"/>
              <a:t>nuestro</a:t>
            </a:r>
            <a:r>
              <a:rPr lang="en-US" sz="1600" dirty="0" smtClean="0"/>
              <a:t> </a:t>
            </a:r>
            <a:r>
              <a:rPr lang="en-US" sz="1600" dirty="0" err="1" smtClean="0"/>
              <a:t>impacto</a:t>
            </a:r>
            <a:r>
              <a:rPr lang="en-US" sz="1600" dirty="0" smtClean="0"/>
              <a:t> </a:t>
            </a:r>
            <a:r>
              <a:rPr lang="en-US" sz="1600" dirty="0" err="1" smtClean="0"/>
              <a:t>es</a:t>
            </a:r>
            <a:r>
              <a:rPr lang="en-US" sz="1600" dirty="0" smtClean="0"/>
              <a:t> </a:t>
            </a:r>
            <a:r>
              <a:rPr lang="en-US" sz="1600" dirty="0" err="1" smtClean="0"/>
              <a:t>estupendo</a:t>
            </a:r>
            <a:r>
              <a:rPr lang="en-US" sz="1600" dirty="0" smtClean="0"/>
              <a:t>, </a:t>
            </a:r>
            <a:r>
              <a:rPr lang="es-ES" sz="1600" dirty="0" smtClean="0"/>
              <a:t>¿cómo </a:t>
            </a:r>
            <a:r>
              <a:rPr lang="es-ES" sz="1600" dirty="0"/>
              <a:t>podemos ayudar a los clubes a gestionar sus </a:t>
            </a:r>
            <a:r>
              <a:rPr lang="es-ES" sz="1600" dirty="0" smtClean="0"/>
              <a:t>actividades</a:t>
            </a:r>
            <a:r>
              <a:rPr lang="en-US" sz="1600" dirty="0" smtClean="0"/>
              <a:t>?</a:t>
            </a:r>
            <a:r>
              <a:rPr lang="en-US" sz="1600" baseline="0" dirty="0" smtClean="0"/>
              <a:t> </a:t>
            </a:r>
            <a:endParaRPr lang="en-US" sz="1600" dirty="0" smtClean="0"/>
          </a:p>
          <a:p>
            <a:endParaRPr lang="en-US" dirty="0"/>
          </a:p>
          <a:p>
            <a:endParaRPr lang="en-US" dirty="0"/>
          </a:p>
          <a:p>
            <a:endParaRPr lang="en-US" dirty="0"/>
          </a:p>
        </p:txBody>
      </p:sp>
    </p:spTree>
    <p:extLst>
      <p:ext uri="{BB962C8B-B14F-4D97-AF65-F5344CB8AC3E}">
        <p14:creationId xmlns:p14="http://schemas.microsoft.com/office/powerpoint/2010/main" val="2054039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0" dirty="0" smtClean="0">
                <a:solidFill>
                  <a:prstClr val="white"/>
                </a:solidFill>
                <a:latin typeface="Arial" charset="0"/>
                <a:ea typeface="Arial" charset="0"/>
                <a:cs typeface="Arial" charset="0"/>
              </a:rPr>
              <a:t>We can help  - Make our service visible </a:t>
            </a:r>
          </a:p>
          <a:p>
            <a:pPr algn="l"/>
            <a:endParaRPr lang="en-US" sz="1200" b="1" kern="0" dirty="0" smtClean="0">
              <a:solidFill>
                <a:prstClr val="white"/>
              </a:solidFill>
              <a:latin typeface="Arial" charset="0"/>
              <a:ea typeface="Arial" charset="0"/>
              <a:cs typeface="Arial" charset="0"/>
            </a:endParaRPr>
          </a:p>
          <a:p>
            <a:pPr algn="l"/>
            <a:r>
              <a:rPr lang="en-US" sz="1200" b="0" kern="0" dirty="0" smtClean="0">
                <a:solidFill>
                  <a:prstClr val="white"/>
                </a:solidFill>
                <a:latin typeface="Arial" charset="0"/>
                <a:ea typeface="Arial" charset="0"/>
                <a:cs typeface="Arial" charset="0"/>
              </a:rPr>
              <a:t>Seeing upcoming</a:t>
            </a:r>
            <a:r>
              <a:rPr lang="en-US" sz="1200" b="0" kern="0" baseline="0" dirty="0" smtClean="0">
                <a:solidFill>
                  <a:prstClr val="white"/>
                </a:solidFill>
                <a:latin typeface="Arial" charset="0"/>
                <a:ea typeface="Arial" charset="0"/>
                <a:cs typeface="Arial" charset="0"/>
              </a:rPr>
              <a:t> activities on a club and district level gives us the ability to: </a:t>
            </a:r>
            <a:endParaRPr lang="en-US" sz="1200" b="0" kern="0" dirty="0" smtClean="0">
              <a:solidFill>
                <a:prstClr val="white"/>
              </a:solidFill>
              <a:latin typeface="Arial" charset="0"/>
              <a:ea typeface="Arial" charset="0"/>
              <a:cs typeface="Arial" charset="0"/>
            </a:endParaRPr>
          </a:p>
          <a:p>
            <a:endParaRPr lang="en-US" baseline="0" dirty="0" smtClean="0"/>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Plan ahead to see the complete picture of district activities</a:t>
            </a:r>
          </a:p>
          <a:p>
            <a:pPr lvl="1">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Now</a:t>
            </a:r>
            <a:r>
              <a:rPr lang="en-US" sz="1200" kern="0" baseline="0" dirty="0" smtClean="0">
                <a:solidFill>
                  <a:prstClr val="white"/>
                </a:solidFill>
                <a:latin typeface="Arial" charset="0"/>
                <a:ea typeface="Arial" charset="0"/>
                <a:cs typeface="Arial" charset="0"/>
              </a:rPr>
              <a:t> that you can see what’s going on you may c</a:t>
            </a:r>
            <a:r>
              <a:rPr lang="en-US" sz="1200" kern="0" dirty="0" smtClean="0">
                <a:solidFill>
                  <a:prstClr val="white"/>
                </a:solidFill>
                <a:latin typeface="Arial" charset="0"/>
                <a:ea typeface="Arial" charset="0"/>
                <a:cs typeface="Arial" charset="0"/>
              </a:rPr>
              <a:t>reate travel plans in advance based on the upcoming</a:t>
            </a:r>
            <a:r>
              <a:rPr lang="en-US" sz="1200" kern="0" baseline="0" dirty="0" smtClean="0">
                <a:solidFill>
                  <a:prstClr val="white"/>
                </a:solidFill>
                <a:latin typeface="Arial" charset="0"/>
                <a:ea typeface="Arial" charset="0"/>
                <a:cs typeface="Arial" charset="0"/>
              </a:rPr>
              <a:t> club activities </a:t>
            </a:r>
            <a:endParaRPr lang="en-US" sz="1200" kern="0" dirty="0" smtClean="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Personalize the experience with individual invites </a:t>
            </a:r>
          </a:p>
          <a:p>
            <a:pPr lvl="1">
              <a:lnSpc>
                <a:spcPct val="105000"/>
              </a:lnSpc>
              <a:spcAft>
                <a:spcPts val="1200"/>
              </a:spcAft>
              <a:buClr>
                <a:prstClr val="white"/>
              </a:buClr>
              <a:buFont typeface="Arial" charset="0"/>
              <a:buChar char="•"/>
            </a:pPr>
            <a:r>
              <a:rPr lang="en-US" sz="1200" kern="0" baseline="0" dirty="0" smtClean="0">
                <a:solidFill>
                  <a:prstClr val="white"/>
                </a:solidFill>
                <a:latin typeface="Arial" charset="0"/>
                <a:ea typeface="Arial" charset="0"/>
                <a:cs typeface="Arial" charset="0"/>
              </a:rPr>
              <a:t> During club visits you may s</a:t>
            </a:r>
            <a:r>
              <a:rPr lang="en-US" sz="1200" kern="0" dirty="0" smtClean="0">
                <a:solidFill>
                  <a:prstClr val="white"/>
                </a:solidFill>
                <a:latin typeface="Arial" charset="0"/>
                <a:ea typeface="Arial" charset="0"/>
                <a:cs typeface="Arial" charset="0"/>
              </a:rPr>
              <a:t>chedule meetings to</a:t>
            </a:r>
            <a:r>
              <a:rPr lang="en-US" sz="1200" kern="0" baseline="0" dirty="0" smtClean="0">
                <a:solidFill>
                  <a:prstClr val="white"/>
                </a:solidFill>
                <a:latin typeface="Arial" charset="0"/>
                <a:ea typeface="Arial" charset="0"/>
                <a:cs typeface="Arial" charset="0"/>
              </a:rPr>
              <a:t> connect with club members</a:t>
            </a:r>
            <a:endParaRPr lang="en-US" sz="1200" kern="0" dirty="0" smtClean="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Identify opportunities for improvement. </a:t>
            </a:r>
          </a:p>
          <a:p>
            <a:pPr lvl="1">
              <a:lnSpc>
                <a:spcPct val="105000"/>
              </a:lnSpc>
              <a:spcAft>
                <a:spcPts val="1200"/>
              </a:spcAft>
              <a:buClr>
                <a:prstClr val="white"/>
              </a:buClr>
              <a:buFont typeface="Arial" charset="0"/>
              <a:buChar char="•"/>
            </a:pPr>
            <a:r>
              <a:rPr lang="en-US" sz="1200" kern="0" dirty="0" smtClean="0">
                <a:solidFill>
                  <a:prstClr val="white"/>
                </a:solidFill>
                <a:latin typeface="Arial" charset="0"/>
                <a:ea typeface="Arial" charset="0"/>
                <a:cs typeface="Arial" charset="0"/>
              </a:rPr>
              <a:t>You</a:t>
            </a:r>
            <a:r>
              <a:rPr lang="en-US" sz="1200" kern="0" baseline="0" dirty="0" smtClean="0">
                <a:solidFill>
                  <a:prstClr val="white"/>
                </a:solidFill>
                <a:latin typeface="Arial" charset="0"/>
                <a:ea typeface="Arial" charset="0"/>
                <a:cs typeface="Arial" charset="0"/>
              </a:rPr>
              <a:t> can see if any clubs in your district is struggling with planning service activities and offer suggestions/feedback. Use b</a:t>
            </a:r>
            <a:r>
              <a:rPr lang="en-US" sz="1200" kern="0" dirty="0" smtClean="0">
                <a:solidFill>
                  <a:prstClr val="white"/>
                </a:solidFill>
                <a:latin typeface="Arial" charset="0"/>
                <a:ea typeface="Arial" charset="0"/>
                <a:cs typeface="Arial" charset="0"/>
              </a:rPr>
              <a:t>est practices</a:t>
            </a:r>
            <a:r>
              <a:rPr lang="en-US" sz="1200" kern="0" baseline="0" dirty="0" smtClean="0">
                <a:solidFill>
                  <a:prstClr val="white"/>
                </a:solidFill>
                <a:latin typeface="Arial" charset="0"/>
                <a:ea typeface="Arial" charset="0"/>
                <a:cs typeface="Arial" charset="0"/>
              </a:rPr>
              <a:t> based on surrounding clubs in the area to keep them motivated and active. </a:t>
            </a:r>
            <a:endParaRPr lang="en-US" sz="1200" kern="0" dirty="0" smtClean="0">
              <a:solidFill>
                <a:prstClr val="white"/>
              </a:solidFill>
              <a:latin typeface="Arial" charset="0"/>
              <a:ea typeface="Arial" charset="0"/>
              <a:cs typeface="Arial"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18</a:t>
            </a:fld>
            <a:endParaRPr lang="en-US" dirty="0"/>
          </a:p>
        </p:txBody>
      </p:sp>
    </p:spTree>
    <p:extLst>
      <p:ext uri="{BB962C8B-B14F-4D97-AF65-F5344CB8AC3E}">
        <p14:creationId xmlns:p14="http://schemas.microsoft.com/office/powerpoint/2010/main" val="39475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98500"/>
            <a:ext cx="5664200" cy="3187700"/>
          </a:xfrm>
        </p:spPr>
      </p:sp>
      <p:sp>
        <p:nvSpPr>
          <p:cNvPr id="3" name="Notes Placeholder 2"/>
          <p:cNvSpPr>
            <a:spLocks noGrp="1"/>
          </p:cNvSpPr>
          <p:nvPr>
            <p:ph type="body" idx="1"/>
          </p:nvPr>
        </p:nvSpPr>
        <p:spPr>
          <a:xfrm>
            <a:off x="723900" y="4168541"/>
            <a:ext cx="5607050" cy="4182580"/>
          </a:xfrm>
        </p:spPr>
        <p:txBody>
          <a:bodyPr>
            <a:noAutofit/>
          </a:bodyPr>
          <a:lstStyle/>
          <a:p>
            <a:r>
              <a:rPr lang="es-ES" sz="1600" dirty="0"/>
              <a:t>MyLion proporciona orientación desde el principio. En el encabezado superior se muestran los botones de acción. </a:t>
            </a:r>
            <a:endParaRPr lang="es-ES" sz="1600" dirty="0" smtClean="0"/>
          </a:p>
          <a:p>
            <a:endParaRPr lang="en-US" sz="1600" dirty="0"/>
          </a:p>
          <a:p>
            <a:r>
              <a:rPr lang="es-ES" sz="1600" dirty="0"/>
              <a:t>El rastreador de progreso </a:t>
            </a:r>
            <a:r>
              <a:rPr lang="es-ES" sz="1600" dirty="0" smtClean="0"/>
              <a:t>proporciona información </a:t>
            </a:r>
            <a:r>
              <a:rPr lang="es-ES" sz="1600" dirty="0"/>
              <a:t>cada paso del proceso</a:t>
            </a:r>
            <a:r>
              <a:rPr lang="en-US" sz="1600" baseline="0" dirty="0" smtClean="0"/>
              <a:t>. </a:t>
            </a:r>
            <a:endParaRPr lang="en-US" sz="1600" dirty="0"/>
          </a:p>
        </p:txBody>
      </p:sp>
    </p:spTree>
    <p:extLst>
      <p:ext uri="{BB962C8B-B14F-4D97-AF65-F5344CB8AC3E}">
        <p14:creationId xmlns:p14="http://schemas.microsoft.com/office/powerpoint/2010/main" val="391213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0" y="4134961"/>
            <a:ext cx="6650143" cy="5093653"/>
          </a:xfrm>
        </p:spPr>
        <p:txBody>
          <a:bodyPr>
            <a:noAutofit/>
          </a:bodyPr>
          <a:lstStyle/>
          <a:p>
            <a:r>
              <a:rPr lang="es-ES" sz="1400" dirty="0"/>
              <a:t>Lo que ven en la pantalla es el panel de control. Es aquí donde encontramos información de audio y el panel de preguntas, que usaremos para formular y responder preguntas durante el webinar. </a:t>
            </a:r>
            <a:endParaRPr lang="es-ES" sz="1400" dirty="0" smtClean="0"/>
          </a:p>
          <a:p>
            <a:endParaRPr lang="en-US" sz="1400" dirty="0"/>
          </a:p>
          <a:p>
            <a:r>
              <a:rPr lang="es-ES" sz="1400" dirty="0"/>
              <a:t>Si desaparece el panel de control, hagan clic en las flechas dobles, que señalamos con la flecha nº 1, para que reaparezca.</a:t>
            </a:r>
            <a:endParaRPr lang="en-US" sz="1400" dirty="0"/>
          </a:p>
          <a:p>
            <a:endParaRPr lang="es-ES" sz="1400" dirty="0" smtClean="0"/>
          </a:p>
          <a:p>
            <a:r>
              <a:rPr lang="es-ES" sz="1400" dirty="0" smtClean="0"/>
              <a:t>Si </a:t>
            </a:r>
            <a:r>
              <a:rPr lang="es-ES" sz="1400" dirty="0"/>
              <a:t>están conectados por teléfono, sigan las instrucciones que se señalan con la flecha nº 2. En caso de que se desconecten, pueden volver a marcar el mismo número.</a:t>
            </a:r>
            <a:endParaRPr lang="en-US" sz="1400" dirty="0"/>
          </a:p>
          <a:p>
            <a:endParaRPr lang="es-ES" sz="1400" dirty="0" smtClean="0"/>
          </a:p>
          <a:p>
            <a:r>
              <a:rPr lang="es-ES" sz="1400" dirty="0" smtClean="0"/>
              <a:t>El </a:t>
            </a:r>
            <a:r>
              <a:rPr lang="es-ES" sz="1400" dirty="0"/>
              <a:t>panel de Preguntas, situado sobre la flecha nº 3, es en dónde pueden escribir las preguntas durante el webinar. </a:t>
            </a:r>
            <a:endParaRPr lang="en-US" sz="1400" dirty="0"/>
          </a:p>
          <a:p>
            <a:endParaRPr lang="es-ES" sz="1400" dirty="0" smtClean="0"/>
          </a:p>
          <a:p>
            <a:r>
              <a:rPr lang="es-ES" sz="1400" dirty="0" smtClean="0"/>
              <a:t>Tendrán </a:t>
            </a:r>
            <a:r>
              <a:rPr lang="es-ES" sz="1400" dirty="0"/>
              <a:t>la oportunidad de hacer preguntas al final de esta presentación. Tenemos muchos participantes, por lo que responderemos tantas preguntas como el tiempo nos permita.  </a:t>
            </a:r>
            <a:endParaRPr lang="en-US" sz="1400" dirty="0"/>
          </a:p>
          <a:p>
            <a:endParaRPr lang="es-ES" sz="1400" dirty="0" smtClean="0"/>
          </a:p>
          <a:p>
            <a:r>
              <a:rPr lang="es-ES" sz="1400" dirty="0" smtClean="0"/>
              <a:t>Este </a:t>
            </a:r>
            <a:r>
              <a:rPr lang="es-ES" sz="1400" dirty="0"/>
              <a:t>webinar está siendo grabado y estará disponible para su distribución en una fecha futura</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515852A7-B3DC-4683-9E52-0E9C6433B6FE}" type="slidenum">
              <a:rPr lang="en-US">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4599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Se puede reunir toda la información para una </a:t>
            </a:r>
            <a:r>
              <a:rPr lang="es-ES" dirty="0" smtClean="0"/>
              <a:t>actividad</a:t>
            </a:r>
          </a:p>
          <a:p>
            <a:endParaRPr lang="en-US" dirty="0"/>
          </a:p>
          <a:p>
            <a:r>
              <a:rPr lang="es-ES" dirty="0"/>
              <a:t>Con unos pocos pasos, cualquiera puede crear una actividad</a:t>
            </a:r>
            <a:r>
              <a:rPr lang="es-ES" dirty="0" smtClean="0"/>
              <a:t>:</a:t>
            </a:r>
          </a:p>
          <a:p>
            <a:endParaRPr lang="en-US" dirty="0"/>
          </a:p>
          <a:p>
            <a:pPr marL="171450" lvl="0" indent="-171450">
              <a:buFont typeface="Arial" panose="020B0604020202020204" pitchFamily="34" charset="0"/>
              <a:buChar char="•"/>
            </a:pPr>
            <a:r>
              <a:rPr lang="es-ES" dirty="0"/>
              <a:t>Proporcionando los detalles de la actividad y una descripción del evento. </a:t>
            </a:r>
            <a:endParaRPr lang="en-US" dirty="0"/>
          </a:p>
          <a:p>
            <a:pPr lvl="1"/>
            <a:r>
              <a:rPr lang="es-ES" dirty="0"/>
              <a:t>Esto garantiza que se capte la información necesaria cuando se planifica un evento  </a:t>
            </a:r>
            <a:endParaRPr lang="en-US" dirty="0"/>
          </a:p>
          <a:p>
            <a:pPr marL="171450" lvl="0" indent="-171450">
              <a:buFont typeface="Arial" panose="020B0604020202020204" pitchFamily="34" charset="0"/>
              <a:buChar char="•"/>
            </a:pPr>
            <a:endParaRPr lang="es-ES" dirty="0" smtClean="0"/>
          </a:p>
          <a:p>
            <a:pPr marL="171450" lvl="0" indent="-171450">
              <a:buFont typeface="Arial" panose="020B0604020202020204" pitchFamily="34" charset="0"/>
              <a:buChar char="•"/>
            </a:pPr>
            <a:r>
              <a:rPr lang="es-ES" dirty="0" smtClean="0"/>
              <a:t>Los </a:t>
            </a:r>
            <a:r>
              <a:rPr lang="es-ES" dirty="0"/>
              <a:t>organizadores pueden establecer los parámetros de privacidad para el evento. </a:t>
            </a:r>
            <a:endParaRPr lang="en-US" dirty="0"/>
          </a:p>
          <a:p>
            <a:pPr lvl="1"/>
            <a:r>
              <a:rPr lang="es-ES" dirty="0"/>
              <a:t>Se puede abrir el evento al público seleccionado Todos. Puede ser un evento solo del club como una reunión o el evento puede ser por invitación solamente  </a:t>
            </a:r>
            <a:endParaRPr lang="en-US" dirty="0"/>
          </a:p>
          <a:p>
            <a:pPr marL="171450" indent="-171450">
              <a:buFont typeface="Arial" panose="020B0604020202020204" pitchFamily="34" charset="0"/>
              <a:buChar char="•"/>
            </a:pPr>
            <a:endParaRPr lang="es-ES" dirty="0" smtClean="0"/>
          </a:p>
          <a:p>
            <a:pPr marL="171450" indent="-171450">
              <a:buFont typeface="Arial" panose="020B0604020202020204" pitchFamily="34" charset="0"/>
              <a:buChar char="•"/>
            </a:pPr>
            <a:r>
              <a:rPr lang="es-ES" dirty="0" smtClean="0"/>
              <a:t>Hay </a:t>
            </a:r>
            <a:r>
              <a:rPr lang="es-ES" dirty="0"/>
              <a:t>disponibles planificadores de proyectos para ayudar con las actividades de organización</a:t>
            </a:r>
            <a:endParaRPr lang="en-US" sz="1800" dirty="0" smtClean="0">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86112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600" dirty="0"/>
              <a:t>Una vez que se configura la actividad, se puede invitar a los clubes e individuos a asistir a la actividad. </a:t>
            </a:r>
            <a:endParaRPr lang="es-ES" sz="1600" dirty="0" smtClean="0"/>
          </a:p>
          <a:p>
            <a:endParaRPr lang="en-US" sz="1600" dirty="0"/>
          </a:p>
          <a:p>
            <a:r>
              <a:rPr lang="es-ES" sz="1600" dirty="0"/>
              <a:t>No hace falta buscar direcciones de correo electrónico o números de teléfono. La información se guarda en MyLion para facilitar su uso</a:t>
            </a:r>
            <a:r>
              <a:rPr lang="en-US" sz="1600" b="0" i="0" u="none" strike="noStrike" kern="1200" dirty="0" smtClean="0">
                <a:solidFill>
                  <a:schemeClr val="tx1"/>
                </a:solidFill>
                <a:effectLst/>
                <a:latin typeface="+mn-lt"/>
                <a:ea typeface="ヒラギノ角ゴ Pro W3" charset="0"/>
                <a:cs typeface="ヒラギノ角ゴ Pro W3" charset="0"/>
              </a:rPr>
              <a:t>. </a:t>
            </a:r>
            <a:endParaRPr lang="en-US" sz="16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51378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600" dirty="0"/>
              <a:t>Celebren y compartan las actividades de servicio presentando informes </a:t>
            </a:r>
            <a:r>
              <a:rPr lang="es-ES" sz="1600" dirty="0" smtClean="0"/>
              <a:t>de </a:t>
            </a:r>
            <a:r>
              <a:rPr lang="es-ES" sz="1600" dirty="0"/>
              <a:t>los mismos. </a:t>
            </a:r>
            <a:endParaRPr lang="es-ES" sz="1600" dirty="0" smtClean="0"/>
          </a:p>
          <a:p>
            <a:endParaRPr lang="en-US" sz="1600" dirty="0"/>
          </a:p>
          <a:p>
            <a:r>
              <a:rPr lang="es-ES" sz="1600" dirty="0"/>
              <a:t>A las personas les gusta que les reconozcan sus esfuerzos.  Cuando los Leones presentan informes de servicio, pueden ganar diferentes premios de servicio. Los premios reconocen la gran labor que realizan los Leones y los motiva a seguir aspirando a la excelencia</a:t>
            </a:r>
            <a:r>
              <a:rPr lang="en-US" sz="1600" dirty="0" smtClean="0"/>
              <a:t>.</a:t>
            </a:r>
            <a:endParaRPr lang="en-US" sz="1600" dirty="0"/>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46302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r>
              <a:rPr lang="es-ES" sz="1600" dirty="0"/>
              <a:t>Nuestras estadísticas muestran que hay muchos socios que están teniendo problemas para inscribirse en MyLion. No con los pasos del sistema y función, sino con la información necesaria para inscribirse</a:t>
            </a:r>
            <a:r>
              <a:rPr lang="en-US" sz="1600" dirty="0" smtClean="0"/>
              <a:t>. </a:t>
            </a:r>
          </a:p>
          <a:p>
            <a:endParaRPr lang="en-US" sz="1600" dirty="0"/>
          </a:p>
          <a:p>
            <a:endParaRPr lang="en-US" sz="1600" dirty="0"/>
          </a:p>
        </p:txBody>
      </p:sp>
    </p:spTree>
    <p:extLst>
      <p:ext uri="{BB962C8B-B14F-4D97-AF65-F5344CB8AC3E}">
        <p14:creationId xmlns:p14="http://schemas.microsoft.com/office/powerpoint/2010/main" val="73773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t>Preparar el distrito para </a:t>
            </a:r>
            <a:r>
              <a:rPr lang="es-ES" sz="1600" dirty="0" smtClean="0"/>
              <a:t>MyLion</a:t>
            </a:r>
          </a:p>
          <a:p>
            <a:endParaRPr lang="en-US" sz="1600" dirty="0"/>
          </a:p>
          <a:p>
            <a:r>
              <a:rPr lang="es-ES" sz="1600" dirty="0"/>
              <a:t>Pueden hacer mucho para ayudar a los clubes de su distrito a adoptar MyLion</a:t>
            </a:r>
            <a:endParaRPr lang="en-US" sz="1600" dirty="0"/>
          </a:p>
          <a:p>
            <a:endParaRPr lang="es-ES" sz="1600" dirty="0" smtClean="0"/>
          </a:p>
          <a:p>
            <a:r>
              <a:rPr lang="es-ES" sz="1600" dirty="0" smtClean="0"/>
              <a:t>Pueden </a:t>
            </a:r>
            <a:r>
              <a:rPr lang="es-ES" sz="1600" dirty="0"/>
              <a:t>actualizar la información de los socios de cada club en MyLCI, y lo que es más importante, proporcionar una dirección de correo electrónico o número de teléfono móvil personal para CADA socio del club.  </a:t>
            </a:r>
            <a:endParaRPr lang="en-US" sz="1600" dirty="0"/>
          </a:p>
          <a:p>
            <a:endParaRPr lang="es-ES" sz="1600" dirty="0" smtClean="0"/>
          </a:p>
          <a:p>
            <a:r>
              <a:rPr lang="es-ES" sz="1600" dirty="0" smtClean="0"/>
              <a:t>Esta </a:t>
            </a:r>
            <a:r>
              <a:rPr lang="es-ES" sz="1600" dirty="0"/>
              <a:t>información es importante porque los socios no podrán inscribirse en MyLion si no tienen un correo electrónico o número de teléfono móvil válido en el archivo de la oficina internacional. </a:t>
            </a:r>
            <a:endParaRPr lang="en-US" sz="1600" dirty="0"/>
          </a:p>
          <a:p>
            <a:endParaRPr lang="es-ES" sz="1600" dirty="0" smtClean="0"/>
          </a:p>
          <a:p>
            <a:r>
              <a:rPr lang="es-ES" sz="1600" dirty="0" smtClean="0"/>
              <a:t>Y </a:t>
            </a:r>
            <a:r>
              <a:rPr lang="es-ES" sz="1600" dirty="0"/>
              <a:t>lo más importante de todo, asegúrense de que los secretarios de club den a cada León una copia de su número de socio. Pueden enviarlo por correo electrónico o por mensaje de texto, o imprimirlo y entregarlo en la próxima reunión del club</a:t>
            </a:r>
            <a:r>
              <a:rPr lang="en-US" sz="1600" baseline="0" dirty="0" smtClean="0"/>
              <a:t>.</a:t>
            </a:r>
          </a:p>
          <a:p>
            <a:endParaRPr lang="en-US" sz="1600" baseline="0"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24</a:t>
            </a:fld>
            <a:endParaRPr lang="en-US" dirty="0"/>
          </a:p>
        </p:txBody>
      </p:sp>
    </p:spTree>
    <p:extLst>
      <p:ext uri="{BB962C8B-B14F-4D97-AF65-F5344CB8AC3E}">
        <p14:creationId xmlns:p14="http://schemas.microsoft.com/office/powerpoint/2010/main" val="56273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r>
              <a:rPr lang="es-ES" dirty="0"/>
              <a:t>Estos son algunos consejos para que el distrito tenga un buen comienzo. </a:t>
            </a:r>
            <a:endParaRPr lang="es-ES" dirty="0" smtClean="0"/>
          </a:p>
          <a:p>
            <a:endParaRPr lang="en-US" dirty="0"/>
          </a:p>
          <a:p>
            <a:pPr marL="228600" lvl="0" indent="-228600">
              <a:buFont typeface="+mj-lt"/>
              <a:buAutoNum type="arabicPeriod"/>
            </a:pPr>
            <a:r>
              <a:rPr lang="es-ES" dirty="0" smtClean="0"/>
              <a:t>Si se </a:t>
            </a:r>
            <a:r>
              <a:rPr lang="es-ES" dirty="0"/>
              <a:t>está inscrito para la aplicación de MyLion, las credenciales de </a:t>
            </a:r>
            <a:r>
              <a:rPr lang="es-ES" dirty="0" smtClean="0"/>
              <a:t>la </a:t>
            </a:r>
            <a:r>
              <a:rPr lang="es-ES" dirty="0"/>
              <a:t>aplicación </a:t>
            </a:r>
            <a:r>
              <a:rPr lang="es-ES" dirty="0" smtClean="0"/>
              <a:t>MyLion permiten </a:t>
            </a:r>
            <a:r>
              <a:rPr lang="es-ES" dirty="0"/>
              <a:t>acceder el sitio web de MyLion.  </a:t>
            </a:r>
            <a:endParaRPr lang="en-US" dirty="0"/>
          </a:p>
          <a:p>
            <a:pPr marL="228600" lvl="0" indent="-228600">
              <a:buFont typeface="+mj-lt"/>
              <a:buAutoNum type="arabicPeriod"/>
            </a:pPr>
            <a:endParaRPr lang="es-ES" dirty="0" smtClean="0"/>
          </a:p>
          <a:p>
            <a:pPr marL="228600" lvl="0" indent="-228600">
              <a:buFont typeface="+mj-lt"/>
              <a:buAutoNum type="arabicPeriod"/>
            </a:pPr>
            <a:r>
              <a:rPr lang="es-ES" dirty="0" smtClean="0"/>
              <a:t>Para </a:t>
            </a:r>
            <a:r>
              <a:rPr lang="es-ES" dirty="0"/>
              <a:t>inscribirse, se necesita el número de socio y una dirección de correo electrónico o número de teléfono válidos. </a:t>
            </a:r>
            <a:endParaRPr lang="en-US" dirty="0"/>
          </a:p>
          <a:p>
            <a:pPr marL="228600" lvl="0" indent="-228600">
              <a:buFont typeface="+mj-lt"/>
              <a:buAutoNum type="arabicPeriod"/>
            </a:pPr>
            <a:endParaRPr lang="es-ES" u="sng" dirty="0" smtClean="0">
              <a:hlinkClick r:id="rId3"/>
            </a:endParaRPr>
          </a:p>
          <a:p>
            <a:pPr marL="228600" lvl="0" indent="-228600">
              <a:buFont typeface="+mj-lt"/>
              <a:buAutoNum type="arabicPeriod"/>
            </a:pPr>
            <a:r>
              <a:rPr lang="es-ES" u="sng" dirty="0" smtClean="0">
                <a:hlinkClick r:id="rId3"/>
              </a:rPr>
              <a:t>Este </a:t>
            </a:r>
            <a:r>
              <a:rPr lang="es-ES" u="sng" dirty="0">
                <a:hlinkClick r:id="rId3"/>
              </a:rPr>
              <a:t>es el enlace para acceder al sitio web de MyLion </a:t>
            </a:r>
            <a:endParaRPr lang="en-US" dirty="0"/>
          </a:p>
          <a:p>
            <a:pPr marL="228600" lvl="0" indent="-228600">
              <a:buFont typeface="+mj-lt"/>
              <a:buAutoNum type="arabicPeriod"/>
            </a:pPr>
            <a:endParaRPr lang="es-ES" dirty="0" smtClean="0"/>
          </a:p>
          <a:p>
            <a:pPr marL="228600" lvl="0" indent="-228600">
              <a:buFont typeface="+mj-lt"/>
              <a:buAutoNum type="arabicPeriod"/>
            </a:pPr>
            <a:r>
              <a:rPr lang="es-ES" dirty="0" smtClean="0"/>
              <a:t>Hay </a:t>
            </a:r>
            <a:r>
              <a:rPr lang="es-ES" dirty="0"/>
              <a:t>dos formas de descargar la aplicación de MyLion.</a:t>
            </a:r>
            <a:endParaRPr lang="en-US" dirty="0"/>
          </a:p>
          <a:p>
            <a:pPr marL="628650" lvl="1" indent="-171450">
              <a:buFont typeface="Arial" panose="020B0604020202020204" pitchFamily="34" charset="0"/>
              <a:buChar char="•"/>
            </a:pPr>
            <a:r>
              <a:rPr lang="es-ES" dirty="0"/>
              <a:t> Usando un dispositivo móvil para ir al sitio web: </a:t>
            </a:r>
            <a:r>
              <a:rPr lang="es-ES" b="1" dirty="0"/>
              <a:t>www.mylion.org </a:t>
            </a:r>
            <a:r>
              <a:rPr lang="es-ES" dirty="0"/>
              <a:t>y haciendo clic en el enlace a la tienda de aplicaciones. </a:t>
            </a:r>
            <a:endParaRPr lang="en-US" dirty="0"/>
          </a:p>
          <a:p>
            <a:pPr marL="628650" lvl="1" indent="-171450">
              <a:buFont typeface="Arial" panose="020B0604020202020204" pitchFamily="34" charset="0"/>
              <a:buChar char="•"/>
            </a:pPr>
            <a:r>
              <a:rPr lang="es-ES" dirty="0" smtClean="0"/>
              <a:t>Otra </a:t>
            </a:r>
            <a:r>
              <a:rPr lang="es-ES" dirty="0"/>
              <a:t>opción es ir directamente a la tienda de aplicaciones en el dispositivo iOS / Google Play en el dispositivo Android y buscar MyLion</a:t>
            </a:r>
            <a:r>
              <a:rPr lang="en-US" sz="1800" dirty="0" smtClean="0"/>
              <a:t>. </a:t>
            </a:r>
            <a:r>
              <a:rPr lang="en-US" sz="1800" dirty="0"/>
              <a:t>​</a:t>
            </a:r>
          </a:p>
          <a:p>
            <a:endParaRPr lang="en-US" dirty="0"/>
          </a:p>
        </p:txBody>
      </p:sp>
    </p:spTree>
    <p:extLst>
      <p:ext uri="{BB962C8B-B14F-4D97-AF65-F5344CB8AC3E}">
        <p14:creationId xmlns:p14="http://schemas.microsoft.com/office/powerpoint/2010/main" val="312837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r>
              <a:rPr lang="es-ES" sz="1600" dirty="0"/>
              <a:t>Como mencionaba antes, estamos mejorando MyLion constantemente basándonos en los comentarios de los Leones y los Leos. Las recomendaciones de los socios hacen que MyLion sea mejor</a:t>
            </a:r>
            <a:r>
              <a:rPr lang="en-US" sz="1600" dirty="0" smtClean="0"/>
              <a:t>. </a:t>
            </a:r>
            <a:endParaRPr lang="en-US" sz="1600" dirty="0"/>
          </a:p>
          <a:p>
            <a:endParaRPr lang="en-US" dirty="0"/>
          </a:p>
          <a:p>
            <a:endParaRPr lang="en-US" dirty="0"/>
          </a:p>
        </p:txBody>
      </p:sp>
    </p:spTree>
    <p:extLst>
      <p:ext uri="{BB962C8B-B14F-4D97-AF65-F5344CB8AC3E}">
        <p14:creationId xmlns:p14="http://schemas.microsoft.com/office/powerpoint/2010/main" val="52580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681567" y="4218649"/>
            <a:ext cx="5932875" cy="4252290"/>
          </a:xfrm>
        </p:spPr>
        <p:txBody>
          <a:bodyPr>
            <a:normAutofit/>
          </a:bodyPr>
          <a:lstStyle/>
          <a:p>
            <a:r>
              <a:rPr lang="es-ES" dirty="0"/>
              <a:t>Estas son algunas de las mejoras futuras: </a:t>
            </a:r>
            <a:endParaRPr lang="en-US" dirty="0"/>
          </a:p>
          <a:p>
            <a:pPr lvl="0"/>
            <a:endParaRPr lang="es-ES" dirty="0" smtClean="0"/>
          </a:p>
          <a:p>
            <a:pPr marL="171450" lvl="0" indent="-171450">
              <a:buFont typeface="Arial" panose="020B0604020202020204" pitchFamily="34" charset="0"/>
              <a:buChar char="•"/>
            </a:pPr>
            <a:r>
              <a:rPr lang="es-ES" dirty="0" smtClean="0"/>
              <a:t>Solo </a:t>
            </a:r>
            <a:r>
              <a:rPr lang="es-ES" dirty="0"/>
              <a:t>habrá que recordar un número de usuario y contraseña para acceder a ambos, MyLion y MyLCI</a:t>
            </a:r>
            <a:endParaRPr lang="en-US" dirty="0"/>
          </a:p>
          <a:p>
            <a:pPr marL="171450" lvl="0" indent="-171450">
              <a:buFont typeface="Arial" panose="020B0604020202020204" pitchFamily="34" charset="0"/>
              <a:buChar char="•"/>
            </a:pPr>
            <a:endParaRPr lang="es-ES" dirty="0" smtClean="0"/>
          </a:p>
          <a:p>
            <a:pPr marL="171450" lvl="0" indent="-171450">
              <a:buFont typeface="Arial" panose="020B0604020202020204" pitchFamily="34" charset="0"/>
              <a:buChar char="•"/>
            </a:pPr>
            <a:r>
              <a:rPr lang="es-ES" dirty="0" smtClean="0"/>
              <a:t>Ayuda </a:t>
            </a:r>
            <a:r>
              <a:rPr lang="es-ES" dirty="0"/>
              <a:t>en línea con la verificación durante la inscripción </a:t>
            </a:r>
            <a:endParaRPr lang="en-US" dirty="0"/>
          </a:p>
          <a:p>
            <a:pPr marL="628650" lvl="1" indent="-171450">
              <a:buFont typeface="Arial" panose="020B0604020202020204" pitchFamily="34" charset="0"/>
              <a:buChar char="•"/>
            </a:pPr>
            <a:r>
              <a:rPr lang="es-ES" dirty="0"/>
              <a:t>En la actualidad, se verifican el número de socio, dirección de correo electrónico y / o número de teléfono para permitir que los socios accedan a MyLion. </a:t>
            </a:r>
            <a:endParaRPr lang="en-US" dirty="0"/>
          </a:p>
          <a:p>
            <a:pPr marL="628650" lvl="1" indent="-171450">
              <a:buFont typeface="Arial" panose="020B0604020202020204" pitchFamily="34" charset="0"/>
              <a:buChar char="•"/>
            </a:pPr>
            <a:r>
              <a:rPr lang="es-ES" dirty="0"/>
              <a:t>Durante la inscripción, si el sistema no puede verificar la dirección de correo electrónico o el número de teléfono móvil, se presentarán preguntas de seguridad adicionales para verificar que es el León que dice ser, y el sistema completará la solicitud de acceso con la información proporcionada. </a:t>
            </a:r>
            <a:endParaRPr lang="en-US" dirty="0"/>
          </a:p>
          <a:p>
            <a:pPr marL="171450" lvl="0" indent="-171450">
              <a:buFont typeface="Arial" panose="020B0604020202020204" pitchFamily="34" charset="0"/>
              <a:buChar char="•"/>
            </a:pPr>
            <a:endParaRPr lang="es-ES" dirty="0" smtClean="0"/>
          </a:p>
          <a:p>
            <a:pPr marL="171450" lvl="0" indent="-171450">
              <a:buFont typeface="Arial" panose="020B0604020202020204" pitchFamily="34" charset="0"/>
              <a:buChar char="•"/>
            </a:pPr>
            <a:r>
              <a:rPr lang="es-ES" dirty="0" smtClean="0"/>
              <a:t>Actividades </a:t>
            </a:r>
            <a:r>
              <a:rPr lang="es-ES" dirty="0"/>
              <a:t>a nivel de distrito y capacidad de presentación de informes </a:t>
            </a:r>
            <a:endParaRPr lang="en-US" dirty="0"/>
          </a:p>
          <a:p>
            <a:pPr marL="628650" lvl="1" indent="-171450">
              <a:buFont typeface="Arial" panose="020B0604020202020204" pitchFamily="34" charset="0"/>
              <a:buChar char="•"/>
            </a:pPr>
            <a:r>
              <a:rPr lang="es-ES" dirty="0"/>
              <a:t>Las actividades distritales estarán directamente vinculadas al distrito, desde su organización hasta la presentación de informes. </a:t>
            </a:r>
            <a:endParaRPr lang="en-US" dirty="0"/>
          </a:p>
          <a:p>
            <a:pPr marL="171450" lvl="0" indent="-171450">
              <a:buFont typeface="Arial" panose="020B0604020202020204" pitchFamily="34" charset="0"/>
              <a:buChar char="•"/>
            </a:pPr>
            <a:endParaRPr lang="es-ES" dirty="0" smtClean="0"/>
          </a:p>
          <a:p>
            <a:pPr marL="171450" lvl="0" indent="-171450">
              <a:buFont typeface="Arial" panose="020B0604020202020204" pitchFamily="34" charset="0"/>
              <a:buChar char="•"/>
            </a:pPr>
            <a:r>
              <a:rPr lang="es-ES" dirty="0" smtClean="0"/>
              <a:t>Se podrán añadir </a:t>
            </a:r>
            <a:r>
              <a:rPr lang="es-ES" dirty="0"/>
              <a:t>actividades distintivas a MyLion</a:t>
            </a:r>
            <a:endParaRPr lang="en-US" dirty="0"/>
          </a:p>
          <a:p>
            <a:pPr marL="171450" indent="-171450">
              <a:buFont typeface="Arial" panose="020B0604020202020204" pitchFamily="34" charset="0"/>
              <a:buChar char="•"/>
            </a:pPr>
            <a:endParaRPr lang="es-ES" dirty="0" smtClean="0"/>
          </a:p>
          <a:p>
            <a:pPr marL="171450" indent="-171450">
              <a:buFont typeface="Arial" panose="020B0604020202020204" pitchFamily="34" charset="0"/>
              <a:buChar char="•"/>
            </a:pPr>
            <a:r>
              <a:rPr lang="es-ES" dirty="0" smtClean="0"/>
              <a:t>MyLion </a:t>
            </a:r>
            <a:r>
              <a:rPr lang="es-ES" dirty="0"/>
              <a:t>va a contar con categorías</a:t>
            </a:r>
            <a:endParaRPr lang="en-US" sz="2800" kern="0" dirty="0" smtClean="0">
              <a:solidFill>
                <a:schemeClr val="tx1">
                  <a:lumMod val="60000"/>
                  <a:lumOff val="40000"/>
                </a:schemeClr>
              </a:solidFill>
            </a:endParaRPr>
          </a:p>
          <a:p>
            <a:pPr marL="349415" indent="-349415">
              <a:spcAft>
                <a:spcPts val="1223"/>
              </a:spcAft>
              <a:buFont typeface="Arial" panose="020B0604020202020204" pitchFamily="34" charset="0"/>
              <a:buChar char="•"/>
            </a:pPr>
            <a:endParaRPr lang="en-US" sz="2100" kern="0" dirty="0"/>
          </a:p>
          <a:p>
            <a:endParaRPr lang="en-US" dirty="0"/>
          </a:p>
        </p:txBody>
      </p:sp>
    </p:spTree>
    <p:extLst>
      <p:ext uri="{BB962C8B-B14F-4D97-AF65-F5344CB8AC3E}">
        <p14:creationId xmlns:p14="http://schemas.microsoft.com/office/powerpoint/2010/main" val="1591345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MyLion nos ofrece transparencia para ver en una plataforma digital tanto las próximas actividades </a:t>
            </a:r>
            <a:r>
              <a:rPr lang="es-ES" dirty="0" smtClean="0"/>
              <a:t>como </a:t>
            </a:r>
            <a:r>
              <a:rPr lang="es-ES" dirty="0"/>
              <a:t>las actividades que ya se llevaron a cabo.  Esto hace que resulte muy fácil seguir el progreso de las actividades. Imaginen poder ofrecer un informe basándose en las actividades presentes y las ya finalizadas, e incluso poder desglosar la información por causa, y poder ver la cantidad de horas de trabajo voluntario en el distrito. Todo esto y más sin hacer una sola llamada telefónica o sortear montones de papel. </a:t>
            </a:r>
            <a:endParaRPr lang="en-US" dirty="0"/>
          </a:p>
          <a:p>
            <a:endParaRPr lang="es-ES" dirty="0" smtClean="0"/>
          </a:p>
          <a:p>
            <a:r>
              <a:rPr lang="es-ES" dirty="0" smtClean="0"/>
              <a:t>Nuestros </a:t>
            </a:r>
            <a:r>
              <a:rPr lang="es-ES" dirty="0"/>
              <a:t>beneficios clave en la actualidad: </a:t>
            </a:r>
            <a:endParaRPr lang="en-US" dirty="0"/>
          </a:p>
          <a:p>
            <a:pPr marL="685800" lvl="1" indent="-228600">
              <a:buFont typeface="+mj-lt"/>
              <a:buAutoNum type="arabicPeriod"/>
            </a:pPr>
            <a:r>
              <a:rPr lang="es-ES" dirty="0"/>
              <a:t>La planificación, la presentación de informes y MyLion nos ayudarán a tener éxito </a:t>
            </a:r>
            <a:endParaRPr lang="en-US" dirty="0"/>
          </a:p>
          <a:p>
            <a:pPr marL="685800" lvl="1" indent="-228600">
              <a:buFont typeface="+mj-lt"/>
              <a:buAutoNum type="arabicPeriod"/>
            </a:pPr>
            <a:r>
              <a:rPr lang="es-ES" dirty="0"/>
              <a:t>Pronto estarán disponibles la capacitación y documentación para los dirigentes de club</a:t>
            </a:r>
            <a:endParaRPr lang="en-US" dirty="0"/>
          </a:p>
          <a:p>
            <a:pPr marL="685800" lvl="1" indent="-228600">
              <a:buFont typeface="+mj-lt"/>
              <a:buAutoNum type="arabicPeriod"/>
            </a:pPr>
            <a:r>
              <a:rPr lang="es-ES" dirty="0"/>
              <a:t>MyLion se está mejorando constantemente</a:t>
            </a:r>
            <a:endParaRPr lang="en-US" dirty="0"/>
          </a:p>
          <a:p>
            <a:pPr marL="685800" lvl="1" indent="-228600">
              <a:buFont typeface="+mj-lt"/>
              <a:buAutoNum type="arabicPeriod"/>
            </a:pPr>
            <a:r>
              <a:rPr lang="es-ES" dirty="0"/>
              <a:t>MyLion sustituirá la presentación de informes de actividades de servicio de MyLCI a partir del 1 de julio de </a:t>
            </a:r>
            <a:r>
              <a:rPr lang="es-ES" dirty="0" smtClean="0"/>
              <a:t>2019</a:t>
            </a:r>
          </a:p>
          <a:p>
            <a:pPr marL="685800" lvl="1" indent="-228600">
              <a:buFont typeface="+mj-lt"/>
              <a:buAutoNum type="arabicPeriod"/>
            </a:pPr>
            <a:r>
              <a:rPr lang="es-ES" dirty="0"/>
              <a:t>Las demás funciones de MyLCI seguirán estando disponibles en MyLCI; como los informes de afiliación que seguirán en MyLCI</a:t>
            </a:r>
            <a:endParaRPr lang="en-US" dirty="0"/>
          </a:p>
          <a:p>
            <a:endParaRPr lang="en-US" sz="3600" kern="0" dirty="0" smtClean="0">
              <a:solidFill>
                <a:schemeClr val="tx1">
                  <a:lumMod val="60000"/>
                  <a:lumOff val="40000"/>
                </a:schemeClr>
              </a:solidFill>
            </a:endParaRPr>
          </a:p>
          <a:p>
            <a:pPr marL="457200" lvl="2" indent="0">
              <a:spcAft>
                <a:spcPts val="1200"/>
              </a:spcAft>
              <a:buFont typeface="+mj-lt"/>
              <a:buNone/>
            </a:pPr>
            <a:endParaRPr lang="en-US" sz="3200" kern="0" dirty="0" smtClean="0">
              <a:solidFill>
                <a:schemeClr val="tx1">
                  <a:lumMod val="60000"/>
                  <a:lumOff val="40000"/>
                </a:schemeClr>
              </a:solidFill>
            </a:endParaRPr>
          </a:p>
          <a:p>
            <a:pPr marL="457200" lvl="2" indent="0">
              <a:spcAft>
                <a:spcPts val="1200"/>
              </a:spcAft>
              <a:buFont typeface="+mj-lt"/>
              <a:buNone/>
            </a:pPr>
            <a:r>
              <a:rPr lang="en-US" sz="3200" kern="0" dirty="0" smtClean="0">
                <a:solidFill>
                  <a:schemeClr val="tx1">
                    <a:lumMod val="60000"/>
                    <a:lumOff val="40000"/>
                  </a:schemeClr>
                </a:solidFill>
              </a:rPr>
              <a:t>	</a:t>
            </a: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28</a:t>
            </a:fld>
            <a:endParaRPr lang="en-US" dirty="0"/>
          </a:p>
        </p:txBody>
      </p:sp>
    </p:spTree>
    <p:extLst>
      <p:ext uri="{BB962C8B-B14F-4D97-AF65-F5344CB8AC3E}">
        <p14:creationId xmlns:p14="http://schemas.microsoft.com/office/powerpoint/2010/main" val="2507877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¿Tienen </a:t>
            </a:r>
            <a:r>
              <a:rPr lang="es-ES" dirty="0" smtClean="0"/>
              <a:t>pregunta</a:t>
            </a:r>
            <a:r>
              <a:rPr lang="en-US" dirty="0" smtClean="0"/>
              <a:t>s?</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29</a:t>
            </a:fld>
            <a:endParaRPr lang="en-US" dirty="0"/>
          </a:p>
        </p:txBody>
      </p:sp>
    </p:spTree>
    <p:extLst>
      <p:ext uri="{BB962C8B-B14F-4D97-AF65-F5344CB8AC3E}">
        <p14:creationId xmlns:p14="http://schemas.microsoft.com/office/powerpoint/2010/main" val="122943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s-ES" sz="1600" dirty="0"/>
              <a:t>El propósito de este webinar es</a:t>
            </a:r>
            <a:r>
              <a:rPr lang="es-ES" sz="1600" dirty="0" smtClean="0"/>
              <a:t>:</a:t>
            </a:r>
          </a:p>
          <a:p>
            <a:endParaRPr lang="en-US" sz="1600" dirty="0"/>
          </a:p>
          <a:p>
            <a:r>
              <a:rPr lang="es-ES" sz="1600" dirty="0"/>
              <a:t>Ofrecer una actualización sobre </a:t>
            </a:r>
            <a:r>
              <a:rPr lang="es-ES" sz="1600" dirty="0" smtClean="0"/>
              <a:t>MyLion</a:t>
            </a:r>
          </a:p>
          <a:p>
            <a:endParaRPr lang="en-US" sz="1600" dirty="0"/>
          </a:p>
          <a:p>
            <a:r>
              <a:rPr lang="es-ES" sz="1600" dirty="0"/>
              <a:t>Darles una descripción rápida de algunas funciones </a:t>
            </a:r>
            <a:r>
              <a:rPr lang="es-ES" sz="1600" dirty="0" smtClean="0"/>
              <a:t>clave</a:t>
            </a:r>
          </a:p>
          <a:p>
            <a:endParaRPr lang="en-US" sz="1600" dirty="0"/>
          </a:p>
          <a:p>
            <a:r>
              <a:rPr lang="es-ES" sz="1600" dirty="0"/>
              <a:t>Discutir las mejoras futuras, revisar el plan general de comunicaciones</a:t>
            </a:r>
            <a:r>
              <a:rPr lang="es-ES" sz="1600" dirty="0" smtClean="0"/>
              <a:t>.</a:t>
            </a:r>
          </a:p>
          <a:p>
            <a:endParaRPr lang="en-US" sz="1600" dirty="0"/>
          </a:p>
          <a:p>
            <a:r>
              <a:rPr lang="es-ES" sz="1600" dirty="0"/>
              <a:t>Vamos a empezar con la descripción </a:t>
            </a:r>
            <a:r>
              <a:rPr lang="es-ES" sz="1600" dirty="0" smtClean="0"/>
              <a:t>de </a:t>
            </a:r>
            <a:r>
              <a:rPr lang="es-ES" sz="1600" dirty="0"/>
              <a:t>MyLion y dónde estamos a la fecha</a:t>
            </a:r>
            <a:r>
              <a:rPr lang="en-US" sz="1600" baseline="0" dirty="0" smtClean="0"/>
              <a:t>. </a:t>
            </a:r>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267855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es-ES" sz="1600" dirty="0" smtClean="0"/>
              <a:t>Muchas gracias </a:t>
            </a:r>
            <a:r>
              <a:rPr lang="es-ES" sz="1600" dirty="0"/>
              <a:t>por el tiempo que nos dedican y por </a:t>
            </a:r>
            <a:r>
              <a:rPr lang="es-ES" sz="1600" dirty="0" smtClean="0"/>
              <a:t>el </a:t>
            </a:r>
            <a:r>
              <a:rPr lang="es-ES" sz="1600" smtClean="0"/>
              <a:t>servicio que prestan</a:t>
            </a:r>
            <a:r>
              <a:rPr lang="en-US" sz="1600" smtClean="0"/>
              <a:t>. </a:t>
            </a:r>
            <a:endParaRPr lang="en-US" sz="1600" dirty="0"/>
          </a:p>
          <a:p>
            <a:endParaRPr lang="en-US" sz="1600" dirty="0"/>
          </a:p>
        </p:txBody>
      </p:sp>
    </p:spTree>
    <p:extLst>
      <p:ext uri="{BB962C8B-B14F-4D97-AF65-F5344CB8AC3E}">
        <p14:creationId xmlns:p14="http://schemas.microsoft.com/office/powerpoint/2010/main" val="130601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es-ES" sz="1600" dirty="0"/>
              <a:t>MyLion es una plataforma que puede usarse en una computadora de escritorio o portátil, tableta, teléfono móvil o cualquier dispositivo con un navegador web. Pueden descargar gratis la aplicación MyLion a su dispositivo móvil o iniciar la sesión de MyLion desde un navegador web</a:t>
            </a:r>
            <a:r>
              <a:rPr lang="es-ES" sz="1600" dirty="0" smtClean="0"/>
              <a:t>.</a:t>
            </a:r>
          </a:p>
          <a:p>
            <a:endParaRPr lang="en-US" sz="1600" dirty="0"/>
          </a:p>
          <a:p>
            <a:r>
              <a:rPr lang="es-ES" sz="1600" dirty="0"/>
              <a:t>MyLion nos ayuda a conectarnos y servir. </a:t>
            </a:r>
            <a:r>
              <a:rPr lang="es-ES" sz="1600" dirty="0" smtClean="0"/>
              <a:t>Con </a:t>
            </a:r>
            <a:r>
              <a:rPr lang="es-ES" sz="1600" dirty="0"/>
              <a:t>MyLion </a:t>
            </a:r>
            <a:r>
              <a:rPr lang="es-ES" sz="1600" dirty="0" smtClean="0"/>
              <a:t>podrán</a:t>
            </a:r>
            <a:r>
              <a:rPr lang="en-US" sz="1600" dirty="0" smtClean="0"/>
              <a:t>:</a:t>
            </a:r>
          </a:p>
          <a:p>
            <a:endParaRPr lang="en-US" sz="1600" dirty="0"/>
          </a:p>
          <a:p>
            <a:pPr marL="285750" lvl="0" indent="-285750">
              <a:buFont typeface="Arial" panose="020B0604020202020204" pitchFamily="34" charset="0"/>
              <a:buChar char="•"/>
            </a:pPr>
            <a:r>
              <a:rPr lang="es-ES" sz="1600" dirty="0"/>
              <a:t>Planificar las próximas actividades de servicio y aprovechar los recursos de planificación de servicios relacionados con todas nuestras causas globales</a:t>
            </a:r>
            <a:endParaRPr lang="en-US" sz="1600" dirty="0"/>
          </a:p>
          <a:p>
            <a:pPr marL="285750" lvl="0" indent="-285750">
              <a:buFont typeface="Arial" panose="020B0604020202020204" pitchFamily="34" charset="0"/>
              <a:buChar char="•"/>
            </a:pPr>
            <a:r>
              <a:rPr lang="es-ES" sz="1600" dirty="0"/>
              <a:t>Presentar rápidamente informes de las actividades de servicio si es usted dirigente</a:t>
            </a:r>
            <a:endParaRPr lang="en-US" sz="1600" dirty="0"/>
          </a:p>
          <a:p>
            <a:pPr marL="285750" lvl="0" indent="-285750">
              <a:buFont typeface="Arial" panose="020B0604020202020204" pitchFamily="34" charset="0"/>
              <a:buChar char="•"/>
            </a:pPr>
            <a:r>
              <a:rPr lang="es-ES" sz="1600" dirty="0"/>
              <a:t>Enviar mensajes a otros usuarios de MyLion</a:t>
            </a:r>
            <a:endParaRPr lang="en-US" sz="1600" dirty="0"/>
          </a:p>
          <a:p>
            <a:pPr marL="285750" lvl="0" indent="-285750">
              <a:buFont typeface="Arial" panose="020B0604020202020204" pitchFamily="34" charset="0"/>
              <a:buChar char="•"/>
            </a:pPr>
            <a:r>
              <a:rPr lang="es-ES" sz="1600" dirty="0"/>
              <a:t>Explorar datos del servicio local y global</a:t>
            </a:r>
            <a:endParaRPr lang="en-US" sz="1600" dirty="0"/>
          </a:p>
          <a:p>
            <a:pPr marL="285750" indent="-285750">
              <a:buFont typeface="Arial" panose="020B0604020202020204" pitchFamily="34" charset="0"/>
              <a:buChar char="•"/>
            </a:pPr>
            <a:r>
              <a:rPr lang="es-ES" sz="1600" dirty="0"/>
              <a:t>Y mucho </a:t>
            </a:r>
            <a:r>
              <a:rPr lang="es-ES" sz="1600" dirty="0" smtClean="0"/>
              <a:t>más</a:t>
            </a:r>
            <a:endParaRPr lang="en-US" sz="1600" dirty="0"/>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a:bodyPr>
          <a:lstStyle/>
          <a:p>
            <a:r>
              <a:rPr lang="es-ES" sz="1400" dirty="0"/>
              <a:t>¿Qué debemos saber sobre MyLion</a:t>
            </a:r>
            <a:r>
              <a:rPr lang="es-ES" sz="1400" dirty="0" smtClean="0"/>
              <a:t>?</a:t>
            </a:r>
          </a:p>
          <a:p>
            <a:endParaRPr lang="en-US" sz="1400" dirty="0"/>
          </a:p>
          <a:p>
            <a:pPr marL="342900" lvl="0" indent="-342900">
              <a:buFont typeface="+mj-lt"/>
              <a:buAutoNum type="arabicPeriod"/>
            </a:pPr>
            <a:r>
              <a:rPr lang="es-ES" sz="1400" dirty="0"/>
              <a:t>En primer lugar, estamos mejorando MyLion constantemente basándonos en los comentarios de los Leones y los Leos.  Antes de que MyLion estuviera disponible a nivel mundial, los Leones y Leos de todas las áreas estatutarias probaron el sitio web y la aplicación móvil.  Las recomendaciones de los socios hacen que MyLion sea mejor.  Con el tiempo, se irán añadiendo más funciones a MyLion.</a:t>
            </a:r>
            <a:endParaRPr lang="en-US" sz="1400" dirty="0"/>
          </a:p>
          <a:p>
            <a:pPr marL="342900" lvl="0" indent="-342900">
              <a:buFont typeface="+mj-lt"/>
              <a:buAutoNum type="arabicPeriod"/>
            </a:pPr>
            <a:endParaRPr lang="es-ES" sz="1400" dirty="0" smtClean="0"/>
          </a:p>
          <a:p>
            <a:pPr marL="342900" lvl="0" indent="-342900">
              <a:buFont typeface="+mj-lt"/>
              <a:buAutoNum type="arabicPeriod"/>
            </a:pPr>
            <a:r>
              <a:rPr lang="es-ES" sz="1400" dirty="0" smtClean="0"/>
              <a:t>MyLion </a:t>
            </a:r>
            <a:r>
              <a:rPr lang="es-ES" sz="1400" dirty="0"/>
              <a:t>será el destino para la planificación y presentación de informes de actividades de servicio a partir del 1 de julio de 2019.  Las demás funciones de MyLCI seguirán disponibles. Habrá disponibles webinars, cajas de herramientas de capacitación y otros recursos para ayudar a los Leones y Leos a aprovechar MyLion y mejorar nuestro servicio.</a:t>
            </a:r>
            <a:endParaRPr lang="en-US" sz="1400" dirty="0"/>
          </a:p>
          <a:p>
            <a:pPr marL="342900" indent="-342900">
              <a:buFont typeface="+mj-lt"/>
              <a:buAutoNum type="arabicPeriod"/>
            </a:pPr>
            <a:endParaRPr lang="es-ES" sz="1400" dirty="0" smtClean="0"/>
          </a:p>
          <a:p>
            <a:pPr marL="342900" indent="-342900">
              <a:buFont typeface="+mj-lt"/>
              <a:buAutoNum type="arabicPeriod"/>
            </a:pPr>
            <a:r>
              <a:rPr lang="es-ES" sz="1400" dirty="0" smtClean="0"/>
              <a:t>MyLion </a:t>
            </a:r>
            <a:r>
              <a:rPr lang="es-ES" sz="1400" dirty="0"/>
              <a:t>está ahora disponible en cualquier lugar desde cualquier dispositivo.  Se puede acceder a MyLion desde cualquier dispositivo con un navegador web.  Para obtener la mejor experiencia MyLion en su teléfono inteligente, descargue la aplicación MyLion desde la App Store (para </a:t>
            </a:r>
            <a:r>
              <a:rPr lang="es-ES" sz="1400" dirty="0" err="1"/>
              <a:t>iPhones</a:t>
            </a:r>
            <a:r>
              <a:rPr lang="es-ES" sz="1400" dirty="0"/>
              <a:t>) o Google Play Store (para teléfonos con sistema </a:t>
            </a:r>
            <a:r>
              <a:rPr lang="es-ES" sz="1400" dirty="0" smtClean="0"/>
              <a:t>Android</a:t>
            </a:r>
            <a:r>
              <a:rPr lang="en-US" sz="1400" dirty="0" smtClean="0"/>
              <a:t>). </a:t>
            </a:r>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6642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698500"/>
            <a:ext cx="5937250" cy="3340100"/>
          </a:xfrm>
        </p:spPr>
      </p:sp>
      <p:sp>
        <p:nvSpPr>
          <p:cNvPr id="3" name="Notes Placeholder 2"/>
          <p:cNvSpPr>
            <a:spLocks noGrp="1"/>
          </p:cNvSpPr>
          <p:nvPr>
            <p:ph type="body" idx="1"/>
          </p:nvPr>
        </p:nvSpPr>
        <p:spPr>
          <a:xfrm>
            <a:off x="694690" y="4454842"/>
            <a:ext cx="5608320" cy="4372928"/>
          </a:xfrm>
        </p:spPr>
        <p:txBody>
          <a:bodyPr/>
          <a:lstStyle/>
          <a:p>
            <a:r>
              <a:rPr lang="es-ES" sz="1600" dirty="0"/>
              <a:t>Por qué planificar, por qué presentar informes, por qué MyLion. </a:t>
            </a:r>
            <a:endParaRPr lang="en-US" sz="1600" dirty="0"/>
          </a:p>
          <a:p>
            <a:r>
              <a:rPr lang="es-ES" sz="1600" dirty="0"/>
              <a:t>Nuestros socios hacen un trabajo excelente planificando actividades de servicio y organizando eventos. </a:t>
            </a:r>
            <a:endParaRPr lang="es-ES" sz="1600" dirty="0" smtClean="0"/>
          </a:p>
          <a:p>
            <a:endParaRPr lang="en-US" sz="1600" dirty="0"/>
          </a:p>
          <a:p>
            <a:r>
              <a:rPr lang="es-ES" sz="1600" dirty="0"/>
              <a:t>¿Qué ocurriría si guardásemos toda esa información en un solo lugar? </a:t>
            </a:r>
            <a:endParaRPr lang="es-ES" sz="1600" dirty="0" smtClean="0"/>
          </a:p>
          <a:p>
            <a:endParaRPr lang="es-ES" sz="1600" dirty="0"/>
          </a:p>
          <a:p>
            <a:r>
              <a:rPr lang="es-ES" sz="1600" dirty="0" smtClean="0"/>
              <a:t>Podríamos </a:t>
            </a:r>
            <a:r>
              <a:rPr lang="es-ES" sz="1600" dirty="0"/>
              <a:t>ver cómo contribuye cada club, cada distrito, cada área estatutaria a que la Asociación Internacional de Clubes de Leones ocupe un lugar tan prominente en la </a:t>
            </a:r>
            <a:r>
              <a:rPr lang="es-ES" sz="1600" dirty="0" smtClean="0"/>
              <a:t>actualidad.</a:t>
            </a:r>
            <a:r>
              <a:rPr lang="en-US" sz="1600" dirty="0" smtClean="0"/>
              <a:t> </a:t>
            </a:r>
            <a:endParaRPr lang="en-US" sz="1600" dirty="0" smtClean="0">
              <a:solidFill>
                <a:srgbClr val="00B050"/>
              </a:solidFill>
            </a:endParaRPr>
          </a:p>
          <a:p>
            <a:endParaRPr lang="en-US" sz="1600" dirty="0" smtClean="0">
              <a:solidFill>
                <a:srgbClr val="00B050"/>
              </a:solidFill>
            </a:endParaRPr>
          </a:p>
          <a:p>
            <a:endParaRPr lang="en-US" sz="1600" dirty="0"/>
          </a:p>
          <a:p>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349007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709613"/>
            <a:ext cx="6037262" cy="3395662"/>
          </a:xfrm>
        </p:spPr>
      </p:sp>
      <p:sp>
        <p:nvSpPr>
          <p:cNvPr id="3" name="Notes Placeholder 2"/>
          <p:cNvSpPr>
            <a:spLocks noGrp="1"/>
          </p:cNvSpPr>
          <p:nvPr>
            <p:ph type="body" idx="1"/>
          </p:nvPr>
        </p:nvSpPr>
        <p:spPr>
          <a:xfrm>
            <a:off x="331047" y="4260849"/>
            <a:ext cx="6513830" cy="4938714"/>
          </a:xfrm>
        </p:spPr>
        <p:txBody>
          <a:bodyPr>
            <a:normAutofit fontScale="92500" lnSpcReduction="10000"/>
          </a:bodyPr>
          <a:lstStyle/>
          <a:p>
            <a:r>
              <a:rPr lang="es-ES" sz="1400" dirty="0"/>
              <a:t>Planificación - Hay muchas razones y son muchos los beneficios de planificar con antelación las actividades. </a:t>
            </a:r>
            <a:endParaRPr lang="es-ES" sz="1400" dirty="0" smtClean="0"/>
          </a:p>
          <a:p>
            <a:endParaRPr lang="en-US" sz="1400" dirty="0"/>
          </a:p>
          <a:p>
            <a:r>
              <a:rPr lang="es-ES" sz="1400" b="1" dirty="0"/>
              <a:t>Gestionar el tiempo</a:t>
            </a:r>
            <a:endParaRPr lang="en-US" sz="1400" dirty="0"/>
          </a:p>
          <a:p>
            <a:r>
              <a:rPr lang="es-ES" sz="1400" dirty="0"/>
              <a:t>Tener una herramienta digital para planificar, crear, invitar y compartir la información de las actividades de servicio ayuda a gestionar el tiempo que se dedica a organizar un evento. </a:t>
            </a:r>
            <a:endParaRPr lang="es-ES" sz="1400" dirty="0" smtClean="0"/>
          </a:p>
          <a:p>
            <a:endParaRPr lang="en-US" sz="1400" dirty="0"/>
          </a:p>
          <a:p>
            <a:r>
              <a:rPr lang="es-ES" sz="1400" dirty="0"/>
              <a:t>Lo que nos da más tiempo para hacer aquello con lo que realmente disfrutamos, no tanto </a:t>
            </a:r>
            <a:r>
              <a:rPr lang="es-ES" sz="1400" dirty="0" smtClean="0"/>
              <a:t>planificar</a:t>
            </a:r>
            <a:r>
              <a:rPr lang="es-ES" sz="1400" dirty="0"/>
              <a:t>, sino servir y ayudar a los demás. </a:t>
            </a:r>
            <a:endParaRPr lang="en-US" sz="1400" dirty="0"/>
          </a:p>
          <a:p>
            <a:endParaRPr lang="es-ES" sz="1400" b="1" dirty="0" smtClean="0"/>
          </a:p>
          <a:p>
            <a:r>
              <a:rPr lang="es-ES" sz="1400" b="1" dirty="0" smtClean="0"/>
              <a:t>Mejorar </a:t>
            </a:r>
            <a:r>
              <a:rPr lang="es-ES" sz="1400" b="1" dirty="0"/>
              <a:t>el rendimiento</a:t>
            </a:r>
            <a:endParaRPr lang="en-US" sz="1400" dirty="0"/>
          </a:p>
          <a:p>
            <a:r>
              <a:rPr lang="es-ES" sz="1400" dirty="0"/>
              <a:t>La planificación alivia el estrés y nos hace más productivos, lo que puede llevar a un mejor servicio y una mejor experiencia, ayudándonos a ser líderes más efectivos.</a:t>
            </a:r>
            <a:endParaRPr lang="en-US" sz="1400" dirty="0"/>
          </a:p>
          <a:p>
            <a:endParaRPr lang="es-ES" sz="1400" b="1" dirty="0" smtClean="0"/>
          </a:p>
          <a:p>
            <a:r>
              <a:rPr lang="es-ES" sz="1400" b="1" dirty="0" smtClean="0"/>
              <a:t>Aumentar </a:t>
            </a:r>
            <a:r>
              <a:rPr lang="es-ES" sz="1400" b="1" dirty="0"/>
              <a:t>la participación existente</a:t>
            </a:r>
            <a:endParaRPr lang="en-US" sz="1400" dirty="0"/>
          </a:p>
          <a:p>
            <a:r>
              <a:rPr lang="es-ES" sz="1400" dirty="0"/>
              <a:t>De seguro, podrán nombrar un evento que esperan con anticipación todos los años. ¿Es un evento Leonístico? Debería serlo - Planificar con antelación nos da la oportunidad de compartir nuestras actividades de servicio con más personas. Esto permite que los Leones, Leos y miembros de la comunidad tengan tiempo para prepararse para participar en las actividades. </a:t>
            </a:r>
            <a:endParaRPr lang="en-US" sz="1400" dirty="0"/>
          </a:p>
          <a:p>
            <a:endParaRPr lang="es-ES" sz="1400" b="1" dirty="0" smtClean="0"/>
          </a:p>
          <a:p>
            <a:r>
              <a:rPr lang="es-ES" sz="1400" b="1" dirty="0" smtClean="0"/>
              <a:t>Simplificar </a:t>
            </a:r>
            <a:r>
              <a:rPr lang="es-ES" sz="1400" b="1" dirty="0"/>
              <a:t>la toma de decisiones</a:t>
            </a:r>
            <a:endParaRPr lang="en-US" sz="1400" dirty="0"/>
          </a:p>
          <a:p>
            <a:r>
              <a:rPr lang="es-ES" sz="1400" dirty="0"/>
              <a:t>Es más fácil tomar una decisión cuando se tiene un plan. Podrán decidir fácilmente si tienen el tiempo y los recursos para incluir otra actividad o ayudar a otro club. Al planificar con antelación, planificamos para el éxito</a:t>
            </a:r>
            <a:r>
              <a:rPr lang="en-US" sz="1400" dirty="0" smtClean="0"/>
              <a:t>. </a:t>
            </a:r>
            <a:endParaRPr lang="en-US" sz="1400" dirty="0"/>
          </a:p>
        </p:txBody>
      </p:sp>
    </p:spTree>
    <p:extLst>
      <p:ext uri="{BB962C8B-B14F-4D97-AF65-F5344CB8AC3E}">
        <p14:creationId xmlns:p14="http://schemas.microsoft.com/office/powerpoint/2010/main" val="29579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418677" y="4473893"/>
            <a:ext cx="6435937" cy="4696619"/>
          </a:xfrm>
        </p:spPr>
        <p:txBody>
          <a:bodyPr>
            <a:normAutofit lnSpcReduction="10000"/>
          </a:bodyPr>
          <a:lstStyle/>
          <a:p>
            <a:r>
              <a:rPr lang="es-ES" sz="1400" b="1" dirty="0"/>
              <a:t>¿Por qué presentar informes? </a:t>
            </a:r>
            <a:endParaRPr lang="en-US" sz="1400" dirty="0"/>
          </a:p>
          <a:p>
            <a:r>
              <a:rPr lang="es-ES" sz="1400" dirty="0"/>
              <a:t>Presentar informes es una manera de celebrar y compartir todo el trabajo que realizan los socios cuando organizan actividades de servicio y recaudaciones de fondos. </a:t>
            </a:r>
            <a:endParaRPr lang="en-US" sz="1400" dirty="0"/>
          </a:p>
          <a:p>
            <a:endParaRPr lang="es-ES" sz="1400" b="1" dirty="0" smtClean="0"/>
          </a:p>
          <a:p>
            <a:r>
              <a:rPr lang="es-ES" sz="1400" b="1" dirty="0" smtClean="0"/>
              <a:t>Además</a:t>
            </a:r>
            <a:r>
              <a:rPr lang="es-ES" sz="1400" b="1" dirty="0"/>
              <a:t>, cuando presentamos informes, podemos:</a:t>
            </a:r>
            <a:endParaRPr lang="en-US" sz="1400" dirty="0"/>
          </a:p>
          <a:p>
            <a:endParaRPr lang="es-ES" sz="1400" b="1" dirty="0" smtClean="0"/>
          </a:p>
          <a:p>
            <a:r>
              <a:rPr lang="es-ES" sz="1400" b="1" dirty="0" smtClean="0"/>
              <a:t>Forjar </a:t>
            </a:r>
            <a:r>
              <a:rPr lang="es-ES" sz="1400" b="1" dirty="0"/>
              <a:t>un futuro mejor.</a:t>
            </a:r>
            <a:endParaRPr lang="en-US" sz="1400" dirty="0"/>
          </a:p>
          <a:p>
            <a:r>
              <a:rPr lang="es-ES" sz="1400" dirty="0"/>
              <a:t>Medir el servicio nos permite entenderlo mejor y esto a su vez agudiza nuestro enfoque. </a:t>
            </a:r>
            <a:endParaRPr lang="en-US" sz="1400" dirty="0"/>
          </a:p>
          <a:p>
            <a:endParaRPr lang="es-ES" sz="1400" b="1" dirty="0" smtClean="0"/>
          </a:p>
          <a:p>
            <a:r>
              <a:rPr lang="es-ES" sz="1400" b="1" dirty="0" smtClean="0"/>
              <a:t>Captar </a:t>
            </a:r>
            <a:r>
              <a:rPr lang="es-ES" sz="1400" b="1" dirty="0"/>
              <a:t>y conectar.</a:t>
            </a:r>
            <a:endParaRPr lang="en-US" sz="1400" dirty="0"/>
          </a:p>
          <a:p>
            <a:r>
              <a:rPr lang="es-ES" sz="1400" dirty="0"/>
              <a:t>La presentación de informes ayuda a destacar cómo los clubes locales están marcando la diferencia en todo el mundo. </a:t>
            </a:r>
            <a:endParaRPr lang="en-US" sz="1400" dirty="0"/>
          </a:p>
          <a:p>
            <a:endParaRPr lang="es-ES" sz="1400" b="1" dirty="0" smtClean="0"/>
          </a:p>
          <a:p>
            <a:r>
              <a:rPr lang="es-ES" sz="1400" b="1" dirty="0" smtClean="0"/>
              <a:t>Aumentar </a:t>
            </a:r>
            <a:r>
              <a:rPr lang="es-ES" sz="1400" b="1" dirty="0"/>
              <a:t>la afiliación.</a:t>
            </a:r>
            <a:endParaRPr lang="en-US" sz="1400" dirty="0"/>
          </a:p>
          <a:p>
            <a:r>
              <a:rPr lang="es-ES" sz="1400" dirty="0"/>
              <a:t>La gente quiere participar en un cambio real y visible. Los informes de servicio permiten que los clubes de Leones sigan involucrándose en sus comunidades, cuenten su historia de manera más efectiva y, en última instancia, aumenten su afiliación.</a:t>
            </a:r>
            <a:endParaRPr lang="en-US" sz="1400" dirty="0"/>
          </a:p>
          <a:p>
            <a:endParaRPr lang="es-ES" sz="1400" b="1" dirty="0" smtClean="0"/>
          </a:p>
          <a:p>
            <a:r>
              <a:rPr lang="es-ES" sz="1400" b="1" dirty="0" smtClean="0"/>
              <a:t>Reconocer </a:t>
            </a:r>
            <a:r>
              <a:rPr lang="es-ES" sz="1400" b="1" dirty="0"/>
              <a:t>y premiar.</a:t>
            </a:r>
            <a:endParaRPr lang="en-US" sz="1400" dirty="0"/>
          </a:p>
          <a:p>
            <a:r>
              <a:rPr lang="es-ES" sz="1400" dirty="0"/>
              <a:t>Cuando los Leones presentan informes de servicio, pueden ganar diferentes premios de servicio. Los premios reconocen la gran labor que realizan los Leones y los motiva a seguir aspirando a la excelencia</a:t>
            </a:r>
            <a:r>
              <a:rPr lang="en-US" sz="1300" dirty="0" smtClean="0"/>
              <a:t>.</a:t>
            </a:r>
          </a:p>
          <a:p>
            <a:endParaRPr lang="en-US" dirty="0" smtClean="0"/>
          </a:p>
          <a:p>
            <a:endParaRPr lang="en-US" dirty="0"/>
          </a:p>
        </p:txBody>
      </p:sp>
    </p:spTree>
    <p:extLst>
      <p:ext uri="{BB962C8B-B14F-4D97-AF65-F5344CB8AC3E}">
        <p14:creationId xmlns:p14="http://schemas.microsoft.com/office/powerpoint/2010/main" val="373553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1" y="4383273"/>
            <a:ext cx="6572250" cy="4758187"/>
          </a:xfrm>
        </p:spPr>
        <p:txBody>
          <a:bodyPr>
            <a:normAutofit/>
          </a:bodyPr>
          <a:lstStyle/>
          <a:p>
            <a:r>
              <a:rPr lang="es-ES" b="1" dirty="0"/>
              <a:t>¿Por qué MyLion? </a:t>
            </a:r>
            <a:endParaRPr lang="es-ES" b="1" dirty="0" smtClean="0"/>
          </a:p>
          <a:p>
            <a:endParaRPr lang="en-US" dirty="0"/>
          </a:p>
          <a:p>
            <a:r>
              <a:rPr lang="es-ES" dirty="0" smtClean="0"/>
              <a:t>Usamos </a:t>
            </a:r>
            <a:r>
              <a:rPr lang="es-ES" dirty="0"/>
              <a:t>el internet todos los días para comunicarnos, llevar a cabo tareas y aprender sobre nuestra comunidad.</a:t>
            </a:r>
            <a:endParaRPr lang="en-US" dirty="0"/>
          </a:p>
          <a:p>
            <a:pPr lvl="0"/>
            <a:r>
              <a:rPr lang="es-ES" dirty="0"/>
              <a:t>Los Leones desean tener: </a:t>
            </a:r>
            <a:endParaRPr lang="es-ES" dirty="0" smtClean="0"/>
          </a:p>
          <a:p>
            <a:pPr lvl="0"/>
            <a:endParaRPr lang="en-US" dirty="0"/>
          </a:p>
          <a:p>
            <a:pPr lvl="1"/>
            <a:r>
              <a:rPr lang="es-ES" b="1" dirty="0" smtClean="0"/>
              <a:t>La </a:t>
            </a:r>
            <a:r>
              <a:rPr lang="es-ES" b="1" dirty="0"/>
              <a:t>capacidad de conectarse,</a:t>
            </a:r>
            <a:r>
              <a:rPr lang="es-ES" dirty="0"/>
              <a:t> independientemente de su ubicación física</a:t>
            </a:r>
            <a:r>
              <a:rPr lang="es-ES" dirty="0" smtClean="0"/>
              <a:t>.</a:t>
            </a:r>
          </a:p>
          <a:p>
            <a:pPr lvl="1"/>
            <a:endParaRPr lang="en-US" dirty="0"/>
          </a:p>
          <a:p>
            <a:pPr lvl="1"/>
            <a:r>
              <a:rPr lang="es-ES" b="1" dirty="0"/>
              <a:t>Más acceso, más herramientas y maneras más fáciles de presentar los informes</a:t>
            </a:r>
            <a:r>
              <a:rPr lang="es-ES" dirty="0"/>
              <a:t> de servicio</a:t>
            </a:r>
            <a:r>
              <a:rPr lang="es-ES" dirty="0" smtClean="0"/>
              <a:t>.</a:t>
            </a:r>
          </a:p>
          <a:p>
            <a:pPr lvl="1"/>
            <a:endParaRPr lang="en-US" dirty="0"/>
          </a:p>
          <a:p>
            <a:pPr lvl="1"/>
            <a:r>
              <a:rPr lang="es-ES" b="1" dirty="0"/>
              <a:t>Más control sobre</a:t>
            </a:r>
            <a:r>
              <a:rPr lang="es-ES" dirty="0"/>
              <a:t> su compromiso con la Asociación.</a:t>
            </a:r>
            <a:endParaRPr lang="en-US" dirty="0"/>
          </a:p>
          <a:p>
            <a:r>
              <a:rPr lang="es-ES" dirty="0"/>
              <a:t>Este mundo digital puede hacer más fácil y más gratificante el trabajo que todos hacemos</a:t>
            </a:r>
            <a:r>
              <a:rPr lang="en-US" sz="3200" dirty="0" smtClean="0">
                <a:latin typeface="+mj-lt"/>
              </a:rPr>
              <a:t>.</a:t>
            </a:r>
            <a:endParaRPr lang="en-US" sz="3200" dirty="0">
              <a:latin typeface="+mj-lt"/>
            </a:endParaRPr>
          </a:p>
          <a:p>
            <a:endParaRPr lang="en-US" baseline="0" dirty="0" smtClean="0"/>
          </a:p>
          <a:p>
            <a:r>
              <a:rPr lang="es-ES" dirty="0"/>
              <a:t>Vamos a hablar de los beneficios de usar MyLion.</a:t>
            </a:r>
            <a:endParaRPr lang="en-US" dirty="0"/>
          </a:p>
        </p:txBody>
      </p:sp>
      <p:sp>
        <p:nvSpPr>
          <p:cNvPr id="4" name="Slide Number Placeholder 3"/>
          <p:cNvSpPr>
            <a:spLocks noGrp="1"/>
          </p:cNvSpPr>
          <p:nvPr>
            <p:ph type="sldNum" sz="quarter" idx="10"/>
          </p:nvPr>
        </p:nvSpPr>
        <p:spPr/>
        <p:txBody>
          <a:bodyPr/>
          <a:lstStyle/>
          <a:p>
            <a:fld id="{96363819-AD02-44FE-A53C-CAB21041FE10}"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95392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770053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12641040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42253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79239761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19214717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9934142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248601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121554740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402004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97683248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8895769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126389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42133605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986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205082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880760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991522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29939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2765385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21199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8259327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269141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51809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54276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025994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1305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522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11.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800"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7665411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451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4504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009F760-D9F2-7740-BF46-490370A1D2DF}"/>
              </a:ext>
            </a:extLst>
          </p:cNvPr>
          <p:cNvSpPr>
            <a:spLocks noGrp="1"/>
          </p:cNvSpPr>
          <p:nvPr>
            <p:ph type="body" sz="quarter" idx="13"/>
          </p:nvPr>
        </p:nvSpPr>
        <p:spPr>
          <a:xfrm>
            <a:off x="762000" y="4213413"/>
            <a:ext cx="8638032" cy="535194"/>
          </a:xfrm>
        </p:spPr>
        <p:txBody>
          <a:bodyPr/>
          <a:lstStyle/>
          <a:p>
            <a:r>
              <a:rPr lang="es-ES" dirty="0"/>
              <a:t>Conectarse para </a:t>
            </a:r>
            <a:r>
              <a:rPr lang="es-ES" dirty="0" smtClean="0"/>
              <a:t>servir</a:t>
            </a:r>
            <a:endParaRPr lang="es-E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25" y="2570858"/>
            <a:ext cx="5177143" cy="1485540"/>
          </a:xfrm>
          <a:prstGeom prst="rect">
            <a:avLst/>
          </a:prstGeom>
        </p:spPr>
      </p:pic>
      <p:sp>
        <p:nvSpPr>
          <p:cNvPr id="5" name="Gold Bar">
            <a:extLst>
              <a:ext uri="{FF2B5EF4-FFF2-40B4-BE49-F238E27FC236}">
                <a16:creationId xmlns:a16="http://schemas.microsoft.com/office/drawing/2014/main"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537890715"/>
      </p:ext>
    </p:extLst>
  </p:cSld>
  <p:clrMapOvr>
    <a:masterClrMapping/>
  </p:clrMapOvr>
  <mc:AlternateContent xmlns:mc="http://schemas.openxmlformats.org/markup-compatibility/2006" xmlns:p14="http://schemas.microsoft.com/office/powerpoint/2010/main">
    <mc:Choice Requires="p14">
      <p:transition spd="slow" p14:dur="2000" advTm="18075"/>
    </mc:Choice>
    <mc:Fallback xmlns="">
      <p:transition spd="slow" advTm="1807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B1F6666-716B-CE47-81E9-31CA35601050}"/>
              </a:ext>
            </a:extLst>
          </p:cNvPr>
          <p:cNvSpPr>
            <a:spLocks noGrp="1"/>
          </p:cNvSpPr>
          <p:nvPr>
            <p:ph type="body" sz="quarter" idx="12"/>
          </p:nvPr>
        </p:nvSpPr>
        <p:spPr>
          <a:xfrm>
            <a:off x="665826" y="1926453"/>
            <a:ext cx="9832096" cy="909335"/>
          </a:xfrm>
        </p:spPr>
        <p:txBody>
          <a:bodyPr/>
          <a:lstStyle/>
          <a:p>
            <a:endParaRPr lang="es-ES" sz="3600" dirty="0" smtClean="0"/>
          </a:p>
          <a:p>
            <a:endParaRPr lang="es-ES" sz="3600" dirty="0"/>
          </a:p>
          <a:p>
            <a:endParaRPr lang="es-ES" sz="3600" dirty="0" smtClean="0"/>
          </a:p>
          <a:p>
            <a:endParaRPr lang="es-ES" sz="3600" dirty="0"/>
          </a:p>
          <a:p>
            <a:r>
              <a:rPr lang="es-ES" sz="3600" dirty="0" smtClean="0"/>
              <a:t>Inspirar colaboración en los Leones </a:t>
            </a:r>
          </a:p>
          <a:p>
            <a:endParaRPr lang="es-ES" sz="2400" b="0" i="1" dirty="0" smtClean="0">
              <a:latin typeface="Times New Roman" panose="02020603050405020304" pitchFamily="18" charset="0"/>
              <a:cs typeface="Times New Roman" panose="02020603050405020304" pitchFamily="18" charset="0"/>
            </a:endParaRPr>
          </a:p>
          <a:p>
            <a:endParaRPr lang="es-ES" sz="2400" b="0" i="1" dirty="0" smtClean="0">
              <a:latin typeface="Times New Roman" panose="02020603050405020304" pitchFamily="18" charset="0"/>
              <a:cs typeface="Times New Roman" panose="02020603050405020304" pitchFamily="18" charset="0"/>
            </a:endParaRPr>
          </a:p>
          <a:p>
            <a:r>
              <a:rPr lang="es-ES" sz="2400" b="0" i="1" dirty="0" smtClean="0">
                <a:latin typeface="Times New Roman" panose="02020603050405020304" pitchFamily="18" charset="0"/>
                <a:cs typeface="Times New Roman" panose="02020603050405020304" pitchFamily="18" charset="0"/>
              </a:rPr>
              <a:t>Ponga de relieve su espíritu </a:t>
            </a:r>
            <a:r>
              <a:rPr lang="es-ES" sz="2400" b="0" i="1" dirty="0" err="1" smtClean="0">
                <a:latin typeface="Times New Roman" panose="02020603050405020304" pitchFamily="18" charset="0"/>
                <a:cs typeface="Times New Roman" panose="02020603050405020304" pitchFamily="18" charset="0"/>
              </a:rPr>
              <a:t>Leonístico</a:t>
            </a:r>
            <a:r>
              <a:rPr lang="es-ES" sz="2400" b="0" i="1" dirty="0" smtClean="0">
                <a:latin typeface="Times New Roman" panose="02020603050405020304" pitchFamily="18" charset="0"/>
                <a:cs typeface="Times New Roman" panose="02020603050405020304" pitchFamily="18" charset="0"/>
              </a:rPr>
              <a:t> y a su distrito mientras </a:t>
            </a:r>
          </a:p>
          <a:p>
            <a:r>
              <a:rPr lang="es-ES" sz="2400" b="0" i="1" dirty="0" smtClean="0">
                <a:latin typeface="Times New Roman" panose="02020603050405020304" pitchFamily="18" charset="0"/>
                <a:cs typeface="Times New Roman" panose="02020603050405020304" pitchFamily="18" charset="0"/>
              </a:rPr>
              <a:t>controla la privacidad en MyLion</a:t>
            </a:r>
            <a:endParaRPr lang="es-ES" sz="2400" b="0"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BD65EB6A-46D9-934C-9636-FC3E79DE6126}"/>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s-ES" dirty="0" smtClean="0">
              <a:solidFill>
                <a:prstClr val="white"/>
              </a:solidFill>
              <a:latin typeface="Arial" charset="0"/>
              <a:ea typeface="Arial" charset="0"/>
              <a:cs typeface="Arial" charset="0"/>
            </a:endParaRPr>
          </a:p>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87152252"/>
      </p:ext>
    </p:extLst>
  </p:cSld>
  <p:clrMapOvr>
    <a:masterClrMapping/>
  </p:clrMapOvr>
  <mc:AlternateContent xmlns:mc="http://schemas.openxmlformats.org/markup-compatibility/2006" xmlns:p14="http://schemas.microsoft.com/office/powerpoint/2010/main">
    <mc:Choice Requires="p14">
      <p:transition spd="slow" p14:dur="2000" advTm="25815"/>
    </mc:Choice>
    <mc:Fallback xmlns="">
      <p:transition spd="slow" advTm="2581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37723"/>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659041" y="3015469"/>
            <a:ext cx="6562374" cy="3339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es-ES" sz="2800" dirty="0" smtClean="0">
                <a:solidFill>
                  <a:prstClr val="white"/>
                </a:solidFill>
                <a:latin typeface="Arial" charset="0"/>
                <a:ea typeface="Arial" charset="0"/>
                <a:cs typeface="Arial" charset="0"/>
              </a:rPr>
              <a:t>Modifique </a:t>
            </a:r>
            <a:r>
              <a:rPr lang="es-ES" sz="2800" dirty="0">
                <a:solidFill>
                  <a:prstClr val="white"/>
                </a:solidFill>
                <a:latin typeface="Arial" charset="0"/>
                <a:ea typeface="Arial" charset="0"/>
                <a:cs typeface="Arial" charset="0"/>
              </a:rPr>
              <a:t>en línea la dirección de correo electrónico y el número de teléfono</a:t>
            </a:r>
          </a:p>
          <a:p>
            <a:pPr>
              <a:lnSpc>
                <a:spcPct val="105000"/>
              </a:lnSpc>
              <a:spcAft>
                <a:spcPts val="1200"/>
              </a:spcAft>
              <a:buClr>
                <a:prstClr val="white"/>
              </a:buClr>
              <a:buFont typeface="Arial" charset="0"/>
              <a:buChar char="•"/>
            </a:pPr>
            <a:r>
              <a:rPr lang="es-ES" sz="2800" dirty="0">
                <a:solidFill>
                  <a:prstClr val="white"/>
                </a:solidFill>
                <a:latin typeface="Arial" charset="0"/>
                <a:ea typeface="Arial" charset="0"/>
                <a:cs typeface="Arial" charset="0"/>
              </a:rPr>
              <a:t>Ofrezca su propia narrativa para usted, su club y su distrito </a:t>
            </a:r>
          </a:p>
          <a:p>
            <a:pPr>
              <a:lnSpc>
                <a:spcPct val="105000"/>
              </a:lnSpc>
              <a:spcAft>
                <a:spcPts val="1200"/>
              </a:spcAft>
              <a:buClr>
                <a:prstClr val="white"/>
              </a:buClr>
              <a:buFont typeface="Arial" charset="0"/>
              <a:buChar char="•"/>
            </a:pPr>
            <a:r>
              <a:rPr lang="es-ES" sz="2800" dirty="0">
                <a:solidFill>
                  <a:prstClr val="white"/>
                </a:solidFill>
                <a:latin typeface="Arial" charset="0"/>
                <a:ea typeface="Arial" charset="0"/>
                <a:cs typeface="Arial" charset="0"/>
              </a:rPr>
              <a:t>Gestione la configuración de privacidad personal</a:t>
            </a:r>
          </a:p>
        </p:txBody>
      </p:sp>
      <p:sp>
        <p:nvSpPr>
          <p:cNvPr id="16" name="Title 1"/>
          <p:cNvSpPr txBox="1">
            <a:spLocks/>
          </p:cNvSpPr>
          <p:nvPr/>
        </p:nvSpPr>
        <p:spPr bwMode="auto">
          <a:xfrm>
            <a:off x="659041" y="447954"/>
            <a:ext cx="5196476" cy="945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600" b="1" dirty="0">
                <a:solidFill>
                  <a:prstClr val="white"/>
                </a:solidFill>
                <a:latin typeface="Arial" charset="0"/>
                <a:ea typeface="Arial" charset="0"/>
                <a:cs typeface="Arial" charset="0"/>
              </a:rPr>
              <a:t>Perfil de MyLion</a:t>
            </a:r>
          </a:p>
        </p:txBody>
      </p:sp>
      <p:sp>
        <p:nvSpPr>
          <p:cNvPr id="17" name="Title 1"/>
          <p:cNvSpPr txBox="1">
            <a:spLocks/>
          </p:cNvSpPr>
          <p:nvPr/>
        </p:nvSpPr>
        <p:spPr bwMode="auto">
          <a:xfrm>
            <a:off x="659040" y="2133599"/>
            <a:ext cx="5589359" cy="626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dirty="0">
                <a:solidFill>
                  <a:prstClr val="white"/>
                </a:solidFill>
                <a:latin typeface="Arial" charset="0"/>
                <a:ea typeface="Arial" charset="0"/>
                <a:cs typeface="Arial" charset="0"/>
              </a:rPr>
              <a:t>Asumir la titularidad de sus datos</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6949122" y="268199"/>
            <a:ext cx="3195263" cy="31541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
        <p:nvSpPr>
          <p:cNvPr id="3" name="Oval 2"/>
          <p:cNvSpPr/>
          <p:nvPr/>
        </p:nvSpPr>
        <p:spPr bwMode="auto">
          <a:xfrm>
            <a:off x="8363164" y="3154166"/>
            <a:ext cx="3298005" cy="30616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40999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2000791" y="3902227"/>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6" name="Title 3"/>
          <p:cNvSpPr txBox="1">
            <a:spLocks/>
          </p:cNvSpPr>
          <p:nvPr/>
        </p:nvSpPr>
        <p:spPr>
          <a:xfrm>
            <a:off x="632904" y="271060"/>
            <a:ext cx="10287000"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dirty="0">
                <a:solidFill>
                  <a:srgbClr val="0A5496"/>
                </a:solidFill>
                <a:ea typeface="Arial" charset="0"/>
              </a:rPr>
              <a:t>Gestionar la información</a:t>
            </a:r>
          </a:p>
        </p:txBody>
      </p:sp>
      <p:sp>
        <p:nvSpPr>
          <p:cNvPr id="9" name="Right Arrow 8"/>
          <p:cNvSpPr/>
          <p:nvPr/>
        </p:nvSpPr>
        <p:spPr bwMode="auto">
          <a:xfrm>
            <a:off x="2055085" y="1955553"/>
            <a:ext cx="613280"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2" name="TextBox 11"/>
          <p:cNvSpPr txBox="1"/>
          <p:nvPr/>
        </p:nvSpPr>
        <p:spPr>
          <a:xfrm>
            <a:off x="9365068" y="1459371"/>
            <a:ext cx="2164436" cy="1726114"/>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Añada </a:t>
            </a:r>
            <a:r>
              <a:rPr lang="es-ES" sz="1600" b="1" dirty="0">
                <a:solidFill>
                  <a:srgbClr val="002F87"/>
                </a:solidFill>
                <a:latin typeface="Arial" charset="0"/>
                <a:ea typeface="Arial" charset="0"/>
                <a:cs typeface="Arial" charset="0"/>
              </a:rPr>
              <a:t>la foto del perfil</a:t>
            </a:r>
          </a:p>
          <a:p>
            <a:r>
              <a:rPr lang="es-ES" sz="1400" dirty="0">
                <a:solidFill>
                  <a:srgbClr val="33373B">
                    <a:lumMod val="60000"/>
                    <a:lumOff val="40000"/>
                  </a:srgbClr>
                </a:solidFill>
                <a:latin typeface="Arial" charset="0"/>
                <a:ea typeface="Arial" charset="0"/>
                <a:cs typeface="Arial" charset="0"/>
              </a:rPr>
              <a:t>Puede añadir o modificar la foto de su perfil que los demás pueden ver cuando le buscan en MyLion. </a:t>
            </a:r>
          </a:p>
        </p:txBody>
      </p:sp>
      <p:sp>
        <p:nvSpPr>
          <p:cNvPr id="13" name="Right Arrow 12"/>
          <p:cNvSpPr/>
          <p:nvPr/>
        </p:nvSpPr>
        <p:spPr bwMode="auto">
          <a:xfrm rot="10800000">
            <a:off x="9002215" y="1943875"/>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4" name="TextBox 13"/>
          <p:cNvSpPr txBox="1"/>
          <p:nvPr/>
        </p:nvSpPr>
        <p:spPr>
          <a:xfrm>
            <a:off x="409734" y="1099807"/>
            <a:ext cx="1795584" cy="2618666"/>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Actualice </a:t>
            </a:r>
            <a:r>
              <a:rPr lang="es-ES" sz="1600" b="1" dirty="0">
                <a:solidFill>
                  <a:srgbClr val="002F87"/>
                </a:solidFill>
                <a:latin typeface="Arial" charset="0"/>
                <a:ea typeface="Arial" charset="0"/>
                <a:cs typeface="Arial" charset="0"/>
              </a:rPr>
              <a:t>la información de contacto</a:t>
            </a:r>
          </a:p>
          <a:p>
            <a:r>
              <a:rPr lang="es-ES" sz="1400" dirty="0">
                <a:solidFill>
                  <a:srgbClr val="33373B">
                    <a:lumMod val="60000"/>
                    <a:lumOff val="40000"/>
                  </a:srgbClr>
                </a:solidFill>
                <a:latin typeface="Arial" charset="0"/>
                <a:ea typeface="Arial" charset="0"/>
                <a:cs typeface="Arial" charset="0"/>
              </a:rPr>
              <a:t>Usted tiene control para actualizar el número de su teléfono móvil y dirección de correo electrónico desde la página de Perfil de MyLion.</a:t>
            </a:r>
          </a:p>
        </p:txBody>
      </p:sp>
      <p:sp>
        <p:nvSpPr>
          <p:cNvPr id="16" name="TextBox 15"/>
          <p:cNvSpPr txBox="1"/>
          <p:nvPr/>
        </p:nvSpPr>
        <p:spPr>
          <a:xfrm>
            <a:off x="409734" y="3842200"/>
            <a:ext cx="1881196" cy="2403222"/>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Gestione </a:t>
            </a:r>
            <a:r>
              <a:rPr lang="es-ES" sz="1600" b="1" dirty="0">
                <a:solidFill>
                  <a:srgbClr val="002F87"/>
                </a:solidFill>
                <a:latin typeface="Arial" charset="0"/>
                <a:ea typeface="Arial" charset="0"/>
                <a:cs typeface="Arial" charset="0"/>
              </a:rPr>
              <a:t>la configuración de privacidad </a:t>
            </a:r>
          </a:p>
          <a:p>
            <a:r>
              <a:rPr lang="es-ES" sz="1400" dirty="0">
                <a:solidFill>
                  <a:srgbClr val="33373B">
                    <a:lumMod val="60000"/>
                    <a:lumOff val="40000"/>
                  </a:srgbClr>
                </a:solidFill>
                <a:latin typeface="Arial" charset="0"/>
                <a:ea typeface="Arial" charset="0"/>
                <a:cs typeface="Arial" charset="0"/>
              </a:rPr>
              <a:t>Controle qué información pueden ver los demás y quién puede comunicarse con usted usando MyLion.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811" y="851716"/>
            <a:ext cx="5857011" cy="5940407"/>
          </a:xfrm>
          <a:prstGeom prst="rect">
            <a:avLst/>
          </a:prstGeom>
        </p:spPr>
      </p:pic>
    </p:spTree>
    <p:extLst>
      <p:ext uri="{BB962C8B-B14F-4D97-AF65-F5344CB8AC3E}">
        <p14:creationId xmlns:p14="http://schemas.microsoft.com/office/powerpoint/2010/main" val="34429260"/>
      </p:ext>
    </p:extLst>
  </p:cSld>
  <p:clrMapOvr>
    <a:masterClrMapping/>
  </p:clrMapOvr>
  <mc:AlternateContent xmlns:mc="http://schemas.openxmlformats.org/markup-compatibility/2006" xmlns:p14="http://schemas.microsoft.com/office/powerpoint/2010/main">
    <mc:Choice Requires="p14">
      <p:transition spd="slow" p14:dur="2000" advTm="49181"/>
    </mc:Choice>
    <mc:Fallback xmlns="">
      <p:transition spd="slow" advTm="4918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a:off x="3349672" y="4627443"/>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Box 2"/>
          <p:cNvSpPr txBox="1"/>
          <p:nvPr/>
        </p:nvSpPr>
        <p:spPr>
          <a:xfrm>
            <a:off x="1364051" y="3928334"/>
            <a:ext cx="2190235" cy="2187778"/>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Presente </a:t>
            </a:r>
            <a:r>
              <a:rPr lang="es-ES" sz="1600" b="1" dirty="0">
                <a:solidFill>
                  <a:srgbClr val="002F87"/>
                </a:solidFill>
                <a:latin typeface="Arial" charset="0"/>
                <a:ea typeface="Arial" charset="0"/>
                <a:cs typeface="Arial" charset="0"/>
              </a:rPr>
              <a:t>el distrito a los Leones y Leos de todo el mundo</a:t>
            </a:r>
          </a:p>
          <a:p>
            <a:r>
              <a:rPr lang="es-ES" sz="1400" dirty="0">
                <a:solidFill>
                  <a:srgbClr val="33373B">
                    <a:lumMod val="60000"/>
                    <a:lumOff val="40000"/>
                  </a:srgbClr>
                </a:solidFill>
                <a:latin typeface="Arial" charset="0"/>
                <a:ea typeface="Arial" charset="0"/>
                <a:cs typeface="Arial" charset="0"/>
              </a:rPr>
              <a:t>Cree el perfil de su distrito y resalte las características más sobresalientes de su distrito. Sea el distrito emblemático de su país. </a:t>
            </a:r>
          </a:p>
        </p:txBody>
      </p:sp>
      <p:sp>
        <p:nvSpPr>
          <p:cNvPr id="6" name="TextBox 5"/>
          <p:cNvSpPr txBox="1"/>
          <p:nvPr/>
        </p:nvSpPr>
        <p:spPr>
          <a:xfrm>
            <a:off x="7952897" y="1300020"/>
            <a:ext cx="2342838" cy="1541448"/>
          </a:xfrm>
          <a:prstGeom prst="rect">
            <a:avLst/>
          </a:prstGeom>
          <a:solidFill>
            <a:schemeClr val="bg1"/>
          </a:solidFill>
        </p:spPr>
        <p:txBody>
          <a:bodyPr wrap="square" rtlCol="0">
            <a:spAutoFit/>
          </a:bodyPr>
          <a:lstStyle/>
          <a:p>
            <a:pPr>
              <a:spcAft>
                <a:spcPts val="450"/>
              </a:spcAft>
            </a:pPr>
            <a:r>
              <a:rPr lang="es-ES" sz="1600" b="1" dirty="0">
                <a:solidFill>
                  <a:srgbClr val="002F87"/>
                </a:solidFill>
                <a:latin typeface="Arial" charset="0"/>
                <a:ea typeface="Arial" charset="0"/>
                <a:cs typeface="Arial" charset="0"/>
              </a:rPr>
              <a:t>Información esencial sobre su distrito a su alcance.</a:t>
            </a:r>
          </a:p>
          <a:p>
            <a:r>
              <a:rPr lang="es-ES" sz="1400" dirty="0">
                <a:solidFill>
                  <a:srgbClr val="33373B">
                    <a:lumMod val="60000"/>
                    <a:lumOff val="40000"/>
                  </a:srgbClr>
                </a:solidFill>
                <a:latin typeface="Arial" charset="0"/>
                <a:ea typeface="Arial" charset="0"/>
                <a:cs typeface="Arial" charset="0"/>
              </a:rPr>
              <a:t>Vea rápidamente la lista de dirigentes distritales y la lista de clubes usando MyLion. </a:t>
            </a:r>
          </a:p>
        </p:txBody>
      </p:sp>
      <p:sp>
        <p:nvSpPr>
          <p:cNvPr id="7" name="Right Arrow 6"/>
          <p:cNvSpPr/>
          <p:nvPr/>
        </p:nvSpPr>
        <p:spPr bwMode="auto">
          <a:xfrm rot="10800000">
            <a:off x="7590044" y="1784525"/>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8" name="Title 3"/>
          <p:cNvSpPr txBox="1">
            <a:spLocks/>
          </p:cNvSpPr>
          <p:nvPr/>
        </p:nvSpPr>
        <p:spPr>
          <a:xfrm>
            <a:off x="2890236" y="284049"/>
            <a:ext cx="5947212"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dirty="0">
                <a:solidFill>
                  <a:srgbClr val="0A5496"/>
                </a:solidFill>
                <a:ea typeface="Arial" charset="0"/>
              </a:rPr>
              <a:t>Perfil del distrito</a:t>
            </a:r>
          </a:p>
        </p:txBody>
      </p:sp>
      <p:pic>
        <p:nvPicPr>
          <p:cNvPr id="1026" name="Picture 2" descr="92a0bdd8-9213-4d23-8334-d5b756a47d68@namprd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510" y="1047552"/>
            <a:ext cx="3150664" cy="5632472"/>
          </a:xfrm>
          <a:prstGeom prst="rect">
            <a:avLst/>
          </a:prstGeom>
          <a:noFill/>
          <a:ln>
            <a:noFill/>
          </a:ln>
          <a:effectLst>
            <a:innerShdw blurRad="63500" dist="50800" dir="54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756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B9B3D475-E3FA-6841-9E62-9D3C5D64DE27}"/>
              </a:ext>
            </a:extLst>
          </p:cNvPr>
          <p:cNvSpPr txBox="1">
            <a:spLocks/>
          </p:cNvSpPr>
          <p:nvPr/>
        </p:nvSpPr>
        <p:spPr>
          <a:xfrm>
            <a:off x="3867150" y="2228851"/>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3000" kern="0" dirty="0">
              <a:solidFill>
                <a:prstClr val="white"/>
              </a:solidFill>
            </a:endParaRPr>
          </a:p>
        </p:txBody>
      </p:sp>
      <p:sp>
        <p:nvSpPr>
          <p:cNvPr id="5" name="Text Placeholder 4"/>
          <p:cNvSpPr>
            <a:spLocks noGrp="1"/>
          </p:cNvSpPr>
          <p:nvPr>
            <p:ph type="body" sz="quarter" idx="12"/>
          </p:nvPr>
        </p:nvSpPr>
        <p:spPr>
          <a:xfrm>
            <a:off x="2029590" y="2377708"/>
            <a:ext cx="7647070" cy="365491"/>
          </a:xfrm>
        </p:spPr>
        <p:txBody>
          <a:bodyPr/>
          <a:lstStyle/>
          <a:p>
            <a:endParaRPr lang="es-ES" sz="3600" dirty="0" smtClean="0"/>
          </a:p>
          <a:p>
            <a:endParaRPr lang="es-ES" sz="3600" dirty="0"/>
          </a:p>
          <a:p>
            <a:endParaRPr lang="es-ES" sz="3600" dirty="0" smtClean="0"/>
          </a:p>
          <a:p>
            <a:r>
              <a:rPr lang="es-ES" sz="3400" dirty="0" smtClean="0"/>
              <a:t>Lograr las metas del distrito</a:t>
            </a:r>
            <a:endParaRPr lang="es-ES" sz="2400" b="0" i="1" dirty="0" smtClean="0">
              <a:latin typeface="Times New Roman" panose="02020603050405020304" pitchFamily="18" charset="0"/>
              <a:cs typeface="Times New Roman" panose="02020603050405020304" pitchFamily="18" charset="0"/>
            </a:endParaRPr>
          </a:p>
          <a:p>
            <a:endParaRPr lang="es-ES" sz="2400" b="0" i="1" dirty="0">
              <a:latin typeface="Times New Roman" panose="02020603050405020304" pitchFamily="18" charset="0"/>
              <a:cs typeface="Times New Roman" panose="02020603050405020304" pitchFamily="18" charset="0"/>
            </a:endParaRPr>
          </a:p>
          <a:p>
            <a:endParaRPr lang="es-ES" sz="2400" b="0" i="1" dirty="0" smtClean="0">
              <a:latin typeface="Times New Roman" panose="02020603050405020304" pitchFamily="18" charset="0"/>
              <a:cs typeface="Times New Roman" panose="02020603050405020304" pitchFamily="18" charset="0"/>
            </a:endParaRPr>
          </a:p>
          <a:p>
            <a:endParaRPr lang="es-ES" sz="2400" b="0" i="1" dirty="0">
              <a:latin typeface="Times New Roman" panose="02020603050405020304" pitchFamily="18" charset="0"/>
              <a:cs typeface="Times New Roman" panose="02020603050405020304" pitchFamily="18" charset="0"/>
            </a:endParaRPr>
          </a:p>
          <a:p>
            <a:r>
              <a:rPr lang="es-ES" sz="2000" b="0" i="1" dirty="0" smtClean="0">
                <a:latin typeface="Times New Roman" panose="02020603050405020304" pitchFamily="18" charset="0"/>
                <a:cs typeface="Times New Roman" panose="02020603050405020304" pitchFamily="18" charset="0"/>
              </a:rPr>
              <a:t>Aumentar la visibilidad de todas las actividades del distrito usando MyLion</a:t>
            </a:r>
            <a:endParaRPr lang="es-ES" sz="2000" b="0"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2273E2D1-7F3F-A448-BCCA-08F9460A4C07}"/>
              </a:ext>
            </a:extLst>
          </p:cNvPr>
          <p:cNvSpPr/>
          <p:nvPr/>
        </p:nvSpPr>
        <p:spPr>
          <a:xfrm flipV="1">
            <a:off x="4944862" y="3915052"/>
            <a:ext cx="1876269" cy="1242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3863648"/>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232"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63419" y="2937292"/>
            <a:ext cx="6393166" cy="3709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es-ES" sz="2600" dirty="0" smtClean="0">
                <a:solidFill>
                  <a:prstClr val="white"/>
                </a:solidFill>
                <a:latin typeface="Arial" charset="0"/>
                <a:ea typeface="Arial" charset="0"/>
                <a:cs typeface="Arial" charset="0"/>
              </a:rPr>
              <a:t>Ahorre </a:t>
            </a:r>
            <a:r>
              <a:rPr lang="es-ES" sz="2600" dirty="0">
                <a:solidFill>
                  <a:prstClr val="white"/>
                </a:solidFill>
                <a:latin typeface="Arial" charset="0"/>
                <a:ea typeface="Arial" charset="0"/>
                <a:cs typeface="Arial" charset="0"/>
              </a:rPr>
              <a:t>tiempo - el tablero proporciona información detallada de un vistazo.</a:t>
            </a:r>
          </a:p>
          <a:p>
            <a:pPr>
              <a:lnSpc>
                <a:spcPct val="105000"/>
              </a:lnSpc>
              <a:spcAft>
                <a:spcPts val="1200"/>
              </a:spcAft>
              <a:buClr>
                <a:prstClr val="white"/>
              </a:buClr>
              <a:buFont typeface="Arial" charset="0"/>
              <a:buChar char="•"/>
            </a:pPr>
            <a:r>
              <a:rPr lang="es-ES" sz="2600" dirty="0" smtClean="0">
                <a:solidFill>
                  <a:prstClr val="white"/>
                </a:solidFill>
                <a:latin typeface="Arial" charset="0"/>
                <a:ea typeface="Arial" charset="0"/>
                <a:cs typeface="Arial" charset="0"/>
              </a:rPr>
              <a:t>Eche </a:t>
            </a:r>
            <a:r>
              <a:rPr lang="es-ES" sz="2600" dirty="0">
                <a:solidFill>
                  <a:prstClr val="white"/>
                </a:solidFill>
                <a:latin typeface="Arial" charset="0"/>
                <a:ea typeface="Arial" charset="0"/>
                <a:cs typeface="Arial" charset="0"/>
              </a:rPr>
              <a:t>un vistazo a la competencia - </a:t>
            </a:r>
            <a:r>
              <a:rPr lang="es-ES" sz="2600" dirty="0" smtClean="0">
                <a:solidFill>
                  <a:prstClr val="white"/>
                </a:solidFill>
                <a:latin typeface="Arial" charset="0"/>
                <a:ea typeface="Arial" charset="0"/>
                <a:cs typeface="Arial" charset="0"/>
              </a:rPr>
              <a:t>vea </a:t>
            </a:r>
            <a:r>
              <a:rPr lang="es-ES" sz="2600" dirty="0">
                <a:solidFill>
                  <a:prstClr val="white"/>
                </a:solidFill>
                <a:latin typeface="Arial" charset="0"/>
                <a:ea typeface="Arial" charset="0"/>
                <a:cs typeface="Arial" charset="0"/>
              </a:rPr>
              <a:t>lo que están haciendo los demás. </a:t>
            </a:r>
            <a:r>
              <a:rPr lang="es-ES" sz="2600" dirty="0" smtClean="0">
                <a:solidFill>
                  <a:prstClr val="white"/>
                </a:solidFill>
                <a:latin typeface="Arial" charset="0"/>
                <a:ea typeface="Arial" charset="0"/>
                <a:cs typeface="Arial" charset="0"/>
              </a:rPr>
              <a:t>Obtenga </a:t>
            </a:r>
            <a:r>
              <a:rPr lang="es-ES" sz="2600" dirty="0">
                <a:solidFill>
                  <a:prstClr val="white"/>
                </a:solidFill>
                <a:latin typeface="Arial" charset="0"/>
                <a:ea typeface="Arial" charset="0"/>
                <a:cs typeface="Arial" charset="0"/>
              </a:rPr>
              <a:t>información de servicio en todos los niveles. </a:t>
            </a:r>
          </a:p>
          <a:p>
            <a:pPr>
              <a:lnSpc>
                <a:spcPct val="105000"/>
              </a:lnSpc>
              <a:spcAft>
                <a:spcPts val="1200"/>
              </a:spcAft>
              <a:buClr>
                <a:prstClr val="white"/>
              </a:buClr>
              <a:buFont typeface="Arial" charset="0"/>
              <a:buChar char="•"/>
            </a:pPr>
            <a:r>
              <a:rPr lang="es-ES" sz="2600" dirty="0" smtClean="0">
                <a:solidFill>
                  <a:prstClr val="white"/>
                </a:solidFill>
                <a:latin typeface="Arial" charset="0"/>
                <a:ea typeface="Arial" charset="0"/>
                <a:cs typeface="Arial" charset="0"/>
              </a:rPr>
              <a:t>No espere </a:t>
            </a:r>
            <a:r>
              <a:rPr lang="es-ES" sz="2600" dirty="0">
                <a:solidFill>
                  <a:prstClr val="white"/>
                </a:solidFill>
                <a:latin typeface="Arial" charset="0"/>
                <a:ea typeface="Arial" charset="0"/>
                <a:cs typeface="Arial" charset="0"/>
              </a:rPr>
              <a:t>- </a:t>
            </a:r>
            <a:r>
              <a:rPr lang="es-ES" sz="2600" dirty="0" smtClean="0">
                <a:solidFill>
                  <a:prstClr val="white"/>
                </a:solidFill>
                <a:latin typeface="Arial" charset="0"/>
                <a:ea typeface="Arial" charset="0"/>
                <a:cs typeface="Arial" charset="0"/>
              </a:rPr>
              <a:t>Exporte </a:t>
            </a:r>
            <a:r>
              <a:rPr lang="es-ES" sz="2600" dirty="0">
                <a:solidFill>
                  <a:prstClr val="white"/>
                </a:solidFill>
                <a:latin typeface="Arial" charset="0"/>
                <a:ea typeface="Arial" charset="0"/>
                <a:cs typeface="Arial" charset="0"/>
              </a:rPr>
              <a:t>los datos de búsqueda a Excel.</a:t>
            </a:r>
          </a:p>
        </p:txBody>
      </p:sp>
      <p:sp>
        <p:nvSpPr>
          <p:cNvPr id="16" name="Title 1"/>
          <p:cNvSpPr txBox="1">
            <a:spLocks/>
          </p:cNvSpPr>
          <p:nvPr/>
        </p:nvSpPr>
        <p:spPr bwMode="auto">
          <a:xfrm>
            <a:off x="645459" y="1497106"/>
            <a:ext cx="6687670" cy="1322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600" b="1" dirty="0">
                <a:solidFill>
                  <a:prstClr val="white"/>
                </a:solidFill>
                <a:latin typeface="Arial" charset="0"/>
                <a:ea typeface="Arial" charset="0"/>
                <a:cs typeface="Arial" charset="0"/>
              </a:rPr>
              <a:t>Ver el impacto en tiempo real</a:t>
            </a:r>
          </a:p>
        </p:txBody>
      </p:sp>
      <p:sp>
        <p:nvSpPr>
          <p:cNvPr id="17" name="Title 1"/>
          <p:cNvSpPr txBox="1">
            <a:spLocks/>
          </p:cNvSpPr>
          <p:nvPr/>
        </p:nvSpPr>
        <p:spPr bwMode="auto">
          <a:xfrm>
            <a:off x="899524" y="728146"/>
            <a:ext cx="3515190" cy="5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600" b="1" dirty="0">
                <a:solidFill>
                  <a:prstClr val="white"/>
                </a:solidFill>
                <a:latin typeface="Arial" charset="0"/>
                <a:ea typeface="Arial" charset="0"/>
                <a:cs typeface="Arial" charset="0"/>
              </a:rPr>
              <a:t>Métrica</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ounded Rectangle 1"/>
          <p:cNvSpPr/>
          <p:nvPr/>
        </p:nvSpPr>
        <p:spPr bwMode="auto">
          <a:xfrm>
            <a:off x="7256585" y="569683"/>
            <a:ext cx="4531011" cy="407265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696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bwMode="auto">
          <a:xfrm rot="10800000">
            <a:off x="8729924" y="3520869"/>
            <a:ext cx="474388" cy="39364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2062423" y="4536184"/>
            <a:ext cx="530279" cy="38092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4" name="Title 3"/>
          <p:cNvSpPr>
            <a:spLocks noGrp="1"/>
          </p:cNvSpPr>
          <p:nvPr>
            <p:ph type="title"/>
          </p:nvPr>
        </p:nvSpPr>
        <p:spPr>
          <a:xfrm>
            <a:off x="1337732" y="190944"/>
            <a:ext cx="8534400" cy="447681"/>
          </a:xfrm>
        </p:spPr>
        <p:txBody>
          <a:bodyPr/>
          <a:lstStyle/>
          <a:p>
            <a:r>
              <a:rPr lang="es-ES" sz="3200" b="1" dirty="0">
                <a:solidFill>
                  <a:srgbClr val="0A5496"/>
                </a:solidFill>
                <a:latin typeface="Arial" panose="020B0604020202020204" pitchFamily="34" charset="0"/>
                <a:ea typeface="Arial" charset="0"/>
                <a:cs typeface="Arial" panose="020B0604020202020204" pitchFamily="34" charset="0"/>
              </a:rPr>
              <a:t>Ver el impacto de su servicio</a:t>
            </a:r>
          </a:p>
        </p:txBody>
      </p:sp>
      <p:sp>
        <p:nvSpPr>
          <p:cNvPr id="13" name="TextBox 12"/>
          <p:cNvSpPr txBox="1"/>
          <p:nvPr/>
        </p:nvSpPr>
        <p:spPr>
          <a:xfrm>
            <a:off x="180622" y="1862667"/>
            <a:ext cx="2062125" cy="1726114"/>
          </a:xfrm>
          <a:prstGeom prst="rect">
            <a:avLst/>
          </a:prstGeom>
          <a:solidFill>
            <a:schemeClr val="bg1"/>
          </a:solidFill>
        </p:spPr>
        <p:txBody>
          <a:bodyPr wrap="square" rtlCol="0">
            <a:spAutoFit/>
          </a:bodyPr>
          <a:lstStyle/>
          <a:p>
            <a:pPr>
              <a:spcAft>
                <a:spcPts val="450"/>
              </a:spcAft>
            </a:pPr>
            <a:r>
              <a:rPr lang="es-ES" sz="1600" b="1" dirty="0">
                <a:solidFill>
                  <a:srgbClr val="002F87"/>
                </a:solidFill>
                <a:latin typeface="Arial" charset="0"/>
                <a:ea typeface="Arial" charset="0"/>
                <a:cs typeface="Arial" charset="0"/>
              </a:rPr>
              <a:t>Un vistazo rápido al servicio</a:t>
            </a:r>
          </a:p>
          <a:p>
            <a:r>
              <a:rPr lang="es-ES" sz="1400" dirty="0">
                <a:solidFill>
                  <a:srgbClr val="33373B">
                    <a:lumMod val="60000"/>
                    <a:lumOff val="40000"/>
                  </a:srgbClr>
                </a:solidFill>
                <a:latin typeface="Arial" charset="0"/>
                <a:ea typeface="Arial" charset="0"/>
                <a:cs typeface="Arial" charset="0"/>
              </a:rPr>
              <a:t>Nuestras métricas clave de servicio se muestran de forma prominente en el tablero de métricas para facilitar la consulta.</a:t>
            </a:r>
          </a:p>
        </p:txBody>
      </p:sp>
      <p:sp>
        <p:nvSpPr>
          <p:cNvPr id="16" name="Right Arrow 15"/>
          <p:cNvSpPr/>
          <p:nvPr/>
        </p:nvSpPr>
        <p:spPr bwMode="auto">
          <a:xfrm>
            <a:off x="2210609" y="2154220"/>
            <a:ext cx="382093" cy="38156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5" name="TextBox 14"/>
          <p:cNvSpPr txBox="1"/>
          <p:nvPr/>
        </p:nvSpPr>
        <p:spPr>
          <a:xfrm>
            <a:off x="9103790" y="835378"/>
            <a:ext cx="2208627" cy="2587888"/>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Explore </a:t>
            </a:r>
            <a:r>
              <a:rPr lang="es-ES" sz="1600" b="1" dirty="0">
                <a:solidFill>
                  <a:srgbClr val="002F87"/>
                </a:solidFill>
                <a:latin typeface="Arial" charset="0"/>
                <a:ea typeface="Arial" charset="0"/>
                <a:cs typeface="Arial" charset="0"/>
              </a:rPr>
              <a:t>el impacto en cada nivel</a:t>
            </a:r>
          </a:p>
          <a:p>
            <a:r>
              <a:rPr lang="es-ES" sz="1400" dirty="0">
                <a:solidFill>
                  <a:srgbClr val="33373B">
                    <a:lumMod val="60000"/>
                    <a:lumOff val="40000"/>
                  </a:srgbClr>
                </a:solidFill>
                <a:latin typeface="Arial" charset="0"/>
                <a:ea typeface="Arial" charset="0"/>
                <a:cs typeface="Arial" charset="0"/>
              </a:rPr>
              <a:t>Usted fija los parámetros de los datos de impacto que ve. Podrá ver la contribución individual que ha hecho a su comunidad o acceder a los datos sobre el cambio global gracias a la bondad y al servicio.</a:t>
            </a:r>
          </a:p>
        </p:txBody>
      </p:sp>
      <p:sp>
        <p:nvSpPr>
          <p:cNvPr id="18" name="Right Arrow 17"/>
          <p:cNvSpPr/>
          <p:nvPr/>
        </p:nvSpPr>
        <p:spPr bwMode="auto">
          <a:xfrm rot="10800000">
            <a:off x="8629403" y="1411112"/>
            <a:ext cx="474388" cy="38186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0" name="TextBox 9"/>
          <p:cNvSpPr txBox="1"/>
          <p:nvPr/>
        </p:nvSpPr>
        <p:spPr>
          <a:xfrm>
            <a:off x="266181" y="4206527"/>
            <a:ext cx="1976566" cy="1972335"/>
          </a:xfrm>
          <a:prstGeom prst="rect">
            <a:avLst/>
          </a:prstGeom>
          <a:solidFill>
            <a:schemeClr val="bg1"/>
          </a:solidFill>
        </p:spPr>
        <p:txBody>
          <a:bodyPr wrap="square" rtlCol="0">
            <a:spAutoFit/>
          </a:bodyPr>
          <a:lstStyle/>
          <a:p>
            <a:pPr>
              <a:spcAft>
                <a:spcPts val="450"/>
              </a:spcAft>
            </a:pPr>
            <a:r>
              <a:rPr lang="es-ES" sz="1600" b="1" dirty="0">
                <a:solidFill>
                  <a:srgbClr val="002F87"/>
                </a:solidFill>
                <a:latin typeface="Arial" charset="0"/>
                <a:ea typeface="Arial" charset="0"/>
                <a:cs typeface="Arial" charset="0"/>
              </a:rPr>
              <a:t>Convertirse al instante en un experto en datos</a:t>
            </a:r>
          </a:p>
          <a:p>
            <a:r>
              <a:rPr lang="es-ES" sz="1400" dirty="0">
                <a:solidFill>
                  <a:srgbClr val="33373B">
                    <a:lumMod val="60000"/>
                    <a:lumOff val="40000"/>
                  </a:srgbClr>
                </a:solidFill>
                <a:latin typeface="Arial" charset="0"/>
                <a:ea typeface="Arial" charset="0"/>
                <a:cs typeface="Arial" charset="0"/>
              </a:rPr>
              <a:t>Nuestro tablero interactivo se actualiza cada pocas horas y comparte dónde y cómo impactamos el mundo.</a:t>
            </a:r>
          </a:p>
        </p:txBody>
      </p:sp>
      <p:sp>
        <p:nvSpPr>
          <p:cNvPr id="14" name="TextBox 13"/>
          <p:cNvSpPr txBox="1"/>
          <p:nvPr/>
        </p:nvSpPr>
        <p:spPr>
          <a:xfrm>
            <a:off x="9103790" y="3381942"/>
            <a:ext cx="2208627" cy="1649169"/>
          </a:xfrm>
          <a:prstGeom prst="rect">
            <a:avLst/>
          </a:prstGeom>
          <a:solidFill>
            <a:schemeClr val="bg1"/>
          </a:solidFill>
        </p:spPr>
        <p:txBody>
          <a:bodyPr wrap="square" rtlCol="0">
            <a:spAutoFit/>
          </a:bodyPr>
          <a:lstStyle/>
          <a:p>
            <a:pPr>
              <a:spcAft>
                <a:spcPts val="450"/>
              </a:spcAft>
            </a:pPr>
            <a:r>
              <a:rPr lang="es-ES" sz="1600" b="1" dirty="0" smtClean="0">
                <a:solidFill>
                  <a:srgbClr val="002F87"/>
                </a:solidFill>
                <a:latin typeface="Arial" charset="0"/>
                <a:ea typeface="Arial" charset="0"/>
                <a:cs typeface="Arial" charset="0"/>
              </a:rPr>
              <a:t>Cree </a:t>
            </a:r>
            <a:r>
              <a:rPr lang="es-ES" sz="1600" b="1" dirty="0">
                <a:solidFill>
                  <a:srgbClr val="002F87"/>
                </a:solidFill>
                <a:latin typeface="Arial" charset="0"/>
                <a:ea typeface="Arial" charset="0"/>
                <a:cs typeface="Arial" charset="0"/>
              </a:rPr>
              <a:t>informes en segundos</a:t>
            </a:r>
          </a:p>
          <a:p>
            <a:r>
              <a:rPr lang="es-ES" sz="1400" dirty="0">
                <a:solidFill>
                  <a:srgbClr val="33373B">
                    <a:lumMod val="60000"/>
                    <a:lumOff val="40000"/>
                  </a:srgbClr>
                </a:solidFill>
                <a:latin typeface="Arial" charset="0"/>
                <a:ea typeface="Arial" charset="0"/>
                <a:cs typeface="Arial" charset="0"/>
              </a:rPr>
              <a:t>Descargue conjuntos de datos a su dispositivo personal usando la función de Exportar</a:t>
            </a:r>
            <a:r>
              <a:rPr lang="es-ES" sz="900" dirty="0">
                <a:solidFill>
                  <a:srgbClr val="33373B">
                    <a:lumMod val="60000"/>
                    <a:lumOff val="40000"/>
                  </a:srgbClr>
                </a:solidFill>
                <a:latin typeface="Arial" charset="0"/>
                <a:ea typeface="Arial" charset="0"/>
                <a:cs typeface="Arial" charset="0"/>
              </a:rPr>
              <a:t>.</a:t>
            </a:r>
          </a:p>
          <a:p>
            <a:endParaRPr lang="en-US" sz="900" dirty="0">
              <a:solidFill>
                <a:srgbClr val="33373B">
                  <a:lumMod val="60000"/>
                  <a:lumOff val="40000"/>
                </a:srgbClr>
              </a:solidFill>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613" y="799562"/>
            <a:ext cx="5944922" cy="5862636"/>
          </a:xfrm>
          <a:prstGeom prst="rect">
            <a:avLst/>
          </a:prstGeom>
        </p:spPr>
      </p:pic>
    </p:spTree>
    <p:extLst>
      <p:ext uri="{BB962C8B-B14F-4D97-AF65-F5344CB8AC3E}">
        <p14:creationId xmlns:p14="http://schemas.microsoft.com/office/powerpoint/2010/main" val="2385416128"/>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AA6E22A-DB1A-3B49-AC03-6F06EC41FA97}"/>
              </a:ext>
            </a:extLst>
          </p:cNvPr>
          <p:cNvSpPr>
            <a:spLocks noGrp="1"/>
          </p:cNvSpPr>
          <p:nvPr>
            <p:ph type="body" sz="quarter" idx="12"/>
          </p:nvPr>
        </p:nvSpPr>
        <p:spPr>
          <a:xfrm>
            <a:off x="2915003" y="2357787"/>
            <a:ext cx="6779162" cy="445043"/>
          </a:xfrm>
        </p:spPr>
        <p:txBody>
          <a:bodyPr/>
          <a:lstStyle/>
          <a:p>
            <a:r>
              <a:rPr lang="es-ES" sz="3200" dirty="0"/>
              <a:t>Ayudar a los clubes a gestionar las actividades </a:t>
            </a:r>
          </a:p>
        </p:txBody>
      </p:sp>
      <p:sp>
        <p:nvSpPr>
          <p:cNvPr id="4" name="Rectangle 3">
            <a:extLst>
              <a:ext uri="{FF2B5EF4-FFF2-40B4-BE49-F238E27FC236}">
                <a16:creationId xmlns="" xmlns:a16="http://schemas.microsoft.com/office/drawing/2014/main" id="{E5E4F5AB-DFA2-A14B-BCB0-3DB6D6C14F51}"/>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12302776"/>
      </p:ext>
    </p:extLst>
  </p:cSld>
  <p:clrMapOvr>
    <a:masterClrMapping/>
  </p:clrMapOvr>
  <mc:AlternateContent xmlns:mc="http://schemas.openxmlformats.org/markup-compatibility/2006" xmlns:p14="http://schemas.microsoft.com/office/powerpoint/2010/main">
    <mc:Choice Requires="p14">
      <p:transition spd="slow" p14:dur="2000" advTm="7026"/>
    </mc:Choice>
    <mc:Fallback xmlns="">
      <p:transition spd="slow" advTm="702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99523" y="2970641"/>
            <a:ext cx="8365058" cy="3534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es-ES" sz="3100" dirty="0" smtClean="0">
                <a:solidFill>
                  <a:prstClr val="white"/>
                </a:solidFill>
                <a:latin typeface="Arial" charset="0"/>
                <a:ea typeface="Arial" charset="0"/>
                <a:cs typeface="Arial" charset="0"/>
              </a:rPr>
              <a:t>Planifique </a:t>
            </a:r>
            <a:r>
              <a:rPr lang="es-ES" sz="3100" dirty="0">
                <a:solidFill>
                  <a:prstClr val="white"/>
                </a:solidFill>
                <a:latin typeface="Arial" charset="0"/>
                <a:ea typeface="Arial" charset="0"/>
                <a:cs typeface="Arial" charset="0"/>
              </a:rPr>
              <a:t>con antelación para ver la </a:t>
            </a:r>
            <a:r>
              <a:rPr lang="es-ES" sz="3100" dirty="0" smtClean="0">
                <a:solidFill>
                  <a:prstClr val="white"/>
                </a:solidFill>
                <a:latin typeface="Arial" charset="0"/>
                <a:ea typeface="Arial" charset="0"/>
                <a:cs typeface="Arial" charset="0"/>
              </a:rPr>
              <a:t>imagen </a:t>
            </a:r>
            <a:r>
              <a:rPr lang="es-ES" sz="3100" dirty="0">
                <a:solidFill>
                  <a:prstClr val="white"/>
                </a:solidFill>
                <a:latin typeface="Arial" charset="0"/>
                <a:ea typeface="Arial" charset="0"/>
                <a:cs typeface="Arial" charset="0"/>
              </a:rPr>
              <a:t>completa de las actividades del distrito</a:t>
            </a:r>
          </a:p>
          <a:p>
            <a:pPr>
              <a:lnSpc>
                <a:spcPct val="105000"/>
              </a:lnSpc>
              <a:spcAft>
                <a:spcPts val="1200"/>
              </a:spcAft>
              <a:buClr>
                <a:prstClr val="white"/>
              </a:buClr>
              <a:buFont typeface="Arial" charset="0"/>
              <a:buChar char="•"/>
            </a:pPr>
            <a:r>
              <a:rPr lang="es-ES" sz="3100" dirty="0" smtClean="0">
                <a:solidFill>
                  <a:prstClr val="white"/>
                </a:solidFill>
                <a:latin typeface="Arial" charset="0"/>
                <a:ea typeface="Arial" charset="0"/>
                <a:cs typeface="Arial" charset="0"/>
              </a:rPr>
              <a:t>Personalice </a:t>
            </a:r>
            <a:r>
              <a:rPr lang="es-ES" sz="3100" dirty="0">
                <a:solidFill>
                  <a:prstClr val="white"/>
                </a:solidFill>
                <a:latin typeface="Arial" charset="0"/>
                <a:ea typeface="Arial" charset="0"/>
                <a:cs typeface="Arial" charset="0"/>
              </a:rPr>
              <a:t>la experiencia con invitaciones individuales </a:t>
            </a:r>
          </a:p>
          <a:p>
            <a:pPr>
              <a:lnSpc>
                <a:spcPct val="105000"/>
              </a:lnSpc>
              <a:spcAft>
                <a:spcPts val="1200"/>
              </a:spcAft>
              <a:buClr>
                <a:prstClr val="white"/>
              </a:buClr>
              <a:buFont typeface="Arial" charset="0"/>
              <a:buChar char="•"/>
            </a:pPr>
            <a:r>
              <a:rPr lang="es-ES" sz="3100" dirty="0" smtClean="0">
                <a:solidFill>
                  <a:prstClr val="white"/>
                </a:solidFill>
                <a:latin typeface="Arial" charset="0"/>
                <a:ea typeface="Arial" charset="0"/>
                <a:cs typeface="Arial" charset="0"/>
              </a:rPr>
              <a:t>Identifique </a:t>
            </a:r>
            <a:r>
              <a:rPr lang="es-ES" sz="3100" dirty="0">
                <a:solidFill>
                  <a:prstClr val="white"/>
                </a:solidFill>
                <a:latin typeface="Arial" charset="0"/>
                <a:ea typeface="Arial" charset="0"/>
                <a:cs typeface="Arial" charset="0"/>
              </a:rPr>
              <a:t>oportunidades para la mejora</a:t>
            </a:r>
          </a:p>
        </p:txBody>
      </p:sp>
      <p:sp>
        <p:nvSpPr>
          <p:cNvPr id="16" name="Title 1"/>
          <p:cNvSpPr txBox="1">
            <a:spLocks/>
          </p:cNvSpPr>
          <p:nvPr/>
        </p:nvSpPr>
        <p:spPr bwMode="auto">
          <a:xfrm>
            <a:off x="899523" y="1754917"/>
            <a:ext cx="7432430" cy="945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dirty="0">
                <a:solidFill>
                  <a:prstClr val="white"/>
                </a:solidFill>
                <a:latin typeface="Arial" charset="0"/>
                <a:ea typeface="Arial" charset="0"/>
                <a:cs typeface="Arial" charset="0"/>
              </a:rPr>
              <a:t>Hacer que nuestro servicio sea visible </a:t>
            </a:r>
          </a:p>
        </p:txBody>
      </p:sp>
      <p:sp>
        <p:nvSpPr>
          <p:cNvPr id="17" name="Title 1"/>
          <p:cNvSpPr txBox="1">
            <a:spLocks/>
          </p:cNvSpPr>
          <p:nvPr/>
        </p:nvSpPr>
        <p:spPr bwMode="auto">
          <a:xfrm>
            <a:off x="905619" y="674359"/>
            <a:ext cx="5172452" cy="5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600" b="1" dirty="0">
                <a:solidFill>
                  <a:prstClr val="white"/>
                </a:solidFill>
                <a:latin typeface="Arial" charset="0"/>
                <a:ea typeface="Arial" charset="0"/>
                <a:cs typeface="Arial" charset="0"/>
              </a:rPr>
              <a:t>Actividades de servicio</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8331953" y="150725"/>
            <a:ext cx="3475130" cy="343653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9003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bwMode="auto">
          <a:xfrm rot="10800000">
            <a:off x="9992808" y="2530995"/>
            <a:ext cx="394003" cy="41726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1689164" y="3677306"/>
            <a:ext cx="338451" cy="39453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 Placeholder 2"/>
          <p:cNvSpPr>
            <a:spLocks noGrp="1"/>
          </p:cNvSpPr>
          <p:nvPr>
            <p:ph type="body" sz="quarter" idx="4294967295"/>
          </p:nvPr>
        </p:nvSpPr>
        <p:spPr>
          <a:xfrm>
            <a:off x="2924696" y="523770"/>
            <a:ext cx="6210300" cy="444500"/>
          </a:xfrm>
          <a:prstGeom prst="rect">
            <a:avLst/>
          </a:prstGeom>
        </p:spPr>
        <p:txBody>
          <a:bodyPr/>
          <a:lstStyle/>
          <a:p>
            <a:pPr marL="0" indent="0" algn="ctr">
              <a:lnSpc>
                <a:spcPct val="90000"/>
              </a:lnSpc>
              <a:spcBef>
                <a:spcPct val="0"/>
              </a:spcBef>
              <a:buNone/>
            </a:pPr>
            <a:r>
              <a:rPr lang="es-ES" sz="3200" b="1" dirty="0">
                <a:solidFill>
                  <a:srgbClr val="0A5496"/>
                </a:solidFill>
                <a:ea typeface="Arial" charset="0"/>
              </a:rPr>
              <a:t>Proceso guiado</a:t>
            </a:r>
          </a:p>
        </p:txBody>
      </p:sp>
      <p:sp>
        <p:nvSpPr>
          <p:cNvPr id="10" name="TextBox 9"/>
          <p:cNvSpPr txBox="1"/>
          <p:nvPr/>
        </p:nvSpPr>
        <p:spPr>
          <a:xfrm>
            <a:off x="152400" y="3733800"/>
            <a:ext cx="1536764" cy="1726114"/>
          </a:xfrm>
          <a:prstGeom prst="rect">
            <a:avLst/>
          </a:prstGeom>
          <a:solidFill>
            <a:schemeClr val="bg1"/>
          </a:solidFill>
        </p:spPr>
        <p:txBody>
          <a:bodyPr wrap="square" rtlCol="0">
            <a:spAutoFit/>
          </a:bodyPr>
          <a:lstStyle/>
          <a:p>
            <a:pPr>
              <a:spcAft>
                <a:spcPts val="450"/>
              </a:spcAft>
            </a:pPr>
            <a:r>
              <a:rPr lang="es-ES" sz="1600" b="1" dirty="0">
                <a:solidFill>
                  <a:srgbClr val="002F87"/>
                </a:solidFill>
                <a:latin typeface="Arial" charset="0"/>
                <a:ea typeface="Arial" charset="0"/>
                <a:cs typeface="Arial" charset="0"/>
              </a:rPr>
              <a:t>Seguimiento del progreso</a:t>
            </a:r>
          </a:p>
          <a:p>
            <a:pPr>
              <a:spcAft>
                <a:spcPts val="450"/>
              </a:spcAft>
            </a:pPr>
            <a:r>
              <a:rPr lang="es-ES" sz="1400" dirty="0">
                <a:solidFill>
                  <a:srgbClr val="33373B">
                    <a:lumMod val="60000"/>
                    <a:lumOff val="40000"/>
                  </a:srgbClr>
                </a:solidFill>
                <a:latin typeface="Arial" charset="0"/>
                <a:ea typeface="Arial" charset="0"/>
                <a:cs typeface="Arial" charset="0"/>
              </a:rPr>
              <a:t>Describe los pasos siguientes del proceso para completar cada tarea </a:t>
            </a:r>
          </a:p>
        </p:txBody>
      </p:sp>
      <p:sp>
        <p:nvSpPr>
          <p:cNvPr id="12" name="TextBox 11"/>
          <p:cNvSpPr txBox="1"/>
          <p:nvPr/>
        </p:nvSpPr>
        <p:spPr>
          <a:xfrm>
            <a:off x="10279615" y="2316033"/>
            <a:ext cx="1670180" cy="2126223"/>
          </a:xfrm>
          <a:prstGeom prst="rect">
            <a:avLst/>
          </a:prstGeom>
          <a:solidFill>
            <a:schemeClr val="bg1"/>
          </a:solidFill>
        </p:spPr>
        <p:txBody>
          <a:bodyPr wrap="square" rtlCol="0">
            <a:spAutoFit/>
          </a:bodyPr>
          <a:lstStyle/>
          <a:p>
            <a:pPr>
              <a:spcAft>
                <a:spcPts val="450"/>
              </a:spcAft>
            </a:pPr>
            <a:r>
              <a:rPr lang="es-ES" sz="1600" b="1" dirty="0">
                <a:solidFill>
                  <a:srgbClr val="002F87"/>
                </a:solidFill>
                <a:latin typeface="Arial" charset="0"/>
                <a:ea typeface="Arial" charset="0"/>
                <a:cs typeface="Arial" charset="0"/>
              </a:rPr>
              <a:t>Botones de acción</a:t>
            </a:r>
          </a:p>
          <a:p>
            <a:r>
              <a:rPr lang="es-ES" sz="1400" dirty="0">
                <a:solidFill>
                  <a:srgbClr val="33373B">
                    <a:lumMod val="60000"/>
                    <a:lumOff val="40000"/>
                  </a:srgbClr>
                </a:solidFill>
                <a:latin typeface="Arial" charset="0"/>
                <a:ea typeface="Arial" charset="0"/>
                <a:cs typeface="Arial" charset="0"/>
              </a:rPr>
              <a:t>Desde la barra del encabezado de MyLion, se puede acceder a Crear una actividad nueva, presentar un informe de actividades, Mis actividades y Métricas.   </a:t>
            </a:r>
          </a:p>
        </p:txBody>
      </p:sp>
      <p:pic>
        <p:nvPicPr>
          <p:cNvPr id="7" name="Picture 6"/>
          <p:cNvPicPr>
            <a:picLocks noChangeAspect="1"/>
          </p:cNvPicPr>
          <p:nvPr/>
        </p:nvPicPr>
        <p:blipFill>
          <a:blip r:embed="rId3"/>
          <a:stretch>
            <a:fillRect/>
          </a:stretch>
        </p:blipFill>
        <p:spPr>
          <a:xfrm>
            <a:off x="2018289" y="2316034"/>
            <a:ext cx="7922875" cy="2525254"/>
          </a:xfrm>
          <a:prstGeom prst="rect">
            <a:avLst/>
          </a:prstGeom>
        </p:spPr>
      </p:pic>
      <p:sp>
        <p:nvSpPr>
          <p:cNvPr id="4" name="Rectangle 3"/>
          <p:cNvSpPr/>
          <p:nvPr/>
        </p:nvSpPr>
        <p:spPr bwMode="auto">
          <a:xfrm>
            <a:off x="5448356" y="2617801"/>
            <a:ext cx="4492808" cy="3304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Rectangle 4"/>
          <p:cNvSpPr/>
          <p:nvPr/>
        </p:nvSpPr>
        <p:spPr bwMode="auto">
          <a:xfrm>
            <a:off x="2146017" y="3582213"/>
            <a:ext cx="2630380" cy="4896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75053421"/>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z="3200" b="1" dirty="0">
                <a:solidFill>
                  <a:srgbClr val="0A5496"/>
                </a:solidFill>
                <a:latin typeface="Arial" panose="020B0604020202020204" pitchFamily="34" charset="0"/>
                <a:cs typeface="Arial" panose="020B0604020202020204" pitchFamily="34" charset="0"/>
              </a:rPr>
              <a:t>Panel de control</a:t>
            </a:r>
          </a:p>
        </p:txBody>
      </p:sp>
      <p:grpSp>
        <p:nvGrpSpPr>
          <p:cNvPr id="16" name="Group 15"/>
          <p:cNvGrpSpPr/>
          <p:nvPr/>
        </p:nvGrpSpPr>
        <p:grpSpPr>
          <a:xfrm>
            <a:off x="2667000" y="1942643"/>
            <a:ext cx="1788140" cy="553998"/>
            <a:chOff x="1371600" y="2655077"/>
            <a:chExt cx="1788140" cy="553998"/>
          </a:xfrm>
        </p:grpSpPr>
        <p:grpSp>
          <p:nvGrpSpPr>
            <p:cNvPr id="14" name="Group 13"/>
            <p:cNvGrpSpPr/>
            <p:nvPr/>
          </p:nvGrpSpPr>
          <p:grpSpPr>
            <a:xfrm>
              <a:off x="1752600" y="2856485"/>
              <a:ext cx="1407140" cy="151183"/>
              <a:chOff x="1792043" y="2891743"/>
              <a:chExt cx="1407140" cy="151183"/>
            </a:xfrm>
          </p:grpSpPr>
          <p:sp>
            <p:nvSpPr>
              <p:cNvPr id="2" name="Oval 1"/>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4" name="Straight Connector 3"/>
              <p:cNvCxnSpPr>
                <a:cxnSpLocks/>
                <a:endCxn id="2"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15" name="TextBox 14"/>
            <p:cNvSpPr txBox="1"/>
            <p:nvPr/>
          </p:nvSpPr>
          <p:spPr>
            <a:xfrm>
              <a:off x="1371600" y="2655077"/>
              <a:ext cx="380999" cy="553998"/>
            </a:xfrm>
            <a:prstGeom prst="rect">
              <a:avLst/>
            </a:prstGeom>
            <a:noFill/>
          </p:spPr>
          <p:txBody>
            <a:bodyPr wrap="square" rtlCol="0" anchor="ctr" anchorCtr="1">
              <a:spAutoFit/>
            </a:bodyPr>
            <a:lstStyle/>
            <a:p>
              <a:r>
                <a:rPr lang="es-ES" sz="3000" dirty="0">
                  <a:solidFill>
                    <a:srgbClr val="002F87"/>
                  </a:solidFill>
                  <a:latin typeface="Segoe UI Light"/>
                </a:rPr>
                <a:t>1</a:t>
              </a:r>
            </a:p>
          </p:txBody>
        </p:sp>
      </p:grpSp>
      <p:grpSp>
        <p:nvGrpSpPr>
          <p:cNvPr id="18" name="Group 17"/>
          <p:cNvGrpSpPr/>
          <p:nvPr/>
        </p:nvGrpSpPr>
        <p:grpSpPr>
          <a:xfrm>
            <a:off x="2667000" y="4817645"/>
            <a:ext cx="1788140" cy="553998"/>
            <a:chOff x="1371600" y="2655077"/>
            <a:chExt cx="1788140" cy="553998"/>
          </a:xfrm>
        </p:grpSpPr>
        <p:grpSp>
          <p:nvGrpSpPr>
            <p:cNvPr id="19" name="Group 18"/>
            <p:cNvGrpSpPr/>
            <p:nvPr/>
          </p:nvGrpSpPr>
          <p:grpSpPr>
            <a:xfrm>
              <a:off x="1752600" y="2856485"/>
              <a:ext cx="1407140" cy="151183"/>
              <a:chOff x="1792043" y="2891743"/>
              <a:chExt cx="1407140" cy="151183"/>
            </a:xfrm>
          </p:grpSpPr>
          <p:sp>
            <p:nvSpPr>
              <p:cNvPr id="21" name="Oval 20"/>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2" name="Straight Connector 21"/>
              <p:cNvCxnSpPr>
                <a:cxnSpLocks/>
                <a:endCxn id="21"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0" name="TextBox 19"/>
            <p:cNvSpPr txBox="1"/>
            <p:nvPr/>
          </p:nvSpPr>
          <p:spPr>
            <a:xfrm>
              <a:off x="1371600" y="2655077"/>
              <a:ext cx="380999" cy="553998"/>
            </a:xfrm>
            <a:prstGeom prst="rect">
              <a:avLst/>
            </a:prstGeom>
            <a:noFill/>
          </p:spPr>
          <p:txBody>
            <a:bodyPr wrap="square" rtlCol="0" anchor="ctr" anchorCtr="1">
              <a:spAutoFit/>
            </a:bodyPr>
            <a:lstStyle/>
            <a:p>
              <a:r>
                <a:rPr lang="es-ES" sz="3000" dirty="0">
                  <a:solidFill>
                    <a:srgbClr val="002F87"/>
                  </a:solidFill>
                  <a:latin typeface="Segoe UI Light"/>
                </a:rPr>
                <a:t>3</a:t>
              </a:r>
            </a:p>
          </p:txBody>
        </p:sp>
      </p:grpSp>
      <p:grpSp>
        <p:nvGrpSpPr>
          <p:cNvPr id="17" name="Group 16"/>
          <p:cNvGrpSpPr/>
          <p:nvPr/>
        </p:nvGrpSpPr>
        <p:grpSpPr>
          <a:xfrm>
            <a:off x="7696201" y="2836445"/>
            <a:ext cx="1788139" cy="553998"/>
            <a:chOff x="6629400" y="2655077"/>
            <a:chExt cx="1788139" cy="553998"/>
          </a:xfrm>
        </p:grpSpPr>
        <p:grpSp>
          <p:nvGrpSpPr>
            <p:cNvPr id="24" name="Group 23"/>
            <p:cNvGrpSpPr/>
            <p:nvPr/>
          </p:nvGrpSpPr>
          <p:grpSpPr>
            <a:xfrm flipH="1">
              <a:off x="6629400" y="2856485"/>
              <a:ext cx="1407140" cy="151183"/>
              <a:chOff x="1792043" y="2891743"/>
              <a:chExt cx="1407140" cy="151183"/>
            </a:xfrm>
          </p:grpSpPr>
          <p:sp>
            <p:nvSpPr>
              <p:cNvPr id="26" name="Oval 25"/>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7" name="Straight Connector 26"/>
              <p:cNvCxnSpPr>
                <a:cxnSpLocks/>
                <a:endCxn id="26"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5" name="TextBox 24"/>
            <p:cNvSpPr txBox="1"/>
            <p:nvPr/>
          </p:nvSpPr>
          <p:spPr>
            <a:xfrm>
              <a:off x="8036540" y="2655077"/>
              <a:ext cx="380999" cy="553998"/>
            </a:xfrm>
            <a:prstGeom prst="rect">
              <a:avLst/>
            </a:prstGeom>
            <a:noFill/>
          </p:spPr>
          <p:txBody>
            <a:bodyPr wrap="square" rtlCol="0" anchor="ctr" anchorCtr="1">
              <a:spAutoFit/>
            </a:bodyPr>
            <a:lstStyle/>
            <a:p>
              <a:r>
                <a:rPr lang="es-ES" sz="3000" dirty="0">
                  <a:solidFill>
                    <a:srgbClr val="002F87"/>
                  </a:solidFill>
                  <a:latin typeface="Segoe UI Light"/>
                </a:rPr>
                <a:t>2</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828801"/>
            <a:ext cx="30861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xmlns="" id="{FD656F61-6B37-DE4B-A14F-0365C0D24CD5}"/>
              </a:ext>
            </a:extLst>
          </p:cNvPr>
          <p:cNvPicPr>
            <a:picLocks noChangeAspect="1"/>
          </p:cNvPicPr>
          <p:nvPr/>
        </p:nvPicPr>
        <p:blipFill>
          <a:blip r:embed="rId4"/>
          <a:stretch>
            <a:fillRect/>
          </a:stretch>
        </p:blipFill>
        <p:spPr>
          <a:xfrm>
            <a:off x="9906000" y="0"/>
            <a:ext cx="2286000" cy="2286000"/>
          </a:xfrm>
          <a:prstGeom prst="rect">
            <a:avLst/>
          </a:prstGeom>
        </p:spPr>
      </p:pic>
      <p:pic>
        <p:nvPicPr>
          <p:cNvPr id="32" name="Picture 31">
            <a:extLst>
              <a:ext uri="{FF2B5EF4-FFF2-40B4-BE49-F238E27FC236}">
                <a16:creationId xmlns:a16="http://schemas.microsoft.com/office/drawing/2014/main" xmlns="" id="{1ED245BB-7E72-9447-BB24-AEDD550BEF4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78238997"/>
      </p:ext>
    </p:extLst>
  </p:cSld>
  <p:clrMapOvr>
    <a:masterClrMapping/>
  </p:clrMapOvr>
  <mc:AlternateContent xmlns:mc="http://schemas.openxmlformats.org/markup-compatibility/2006" xmlns:p14="http://schemas.microsoft.com/office/powerpoint/2010/main">
    <mc:Choice Requires="p14">
      <p:transition spd="slow" p14:dur="2000" advTm="77500"/>
    </mc:Choice>
    <mc:Fallback xmlns="">
      <p:transition spd="slow" advTm="775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590" y="223694"/>
            <a:ext cx="11379200" cy="498461"/>
          </a:xfrm>
        </p:spPr>
        <p:txBody>
          <a:bodyPr/>
          <a:lstStyle/>
          <a:p>
            <a:r>
              <a:rPr lang="es-ES" sz="3200" b="1" dirty="0" smtClean="0">
                <a:solidFill>
                  <a:srgbClr val="0A5496"/>
                </a:solidFill>
                <a:latin typeface="Arial" panose="020B0604020202020204" pitchFamily="34" charset="0"/>
                <a:ea typeface="Arial" charset="0"/>
                <a:cs typeface="Arial" panose="020B0604020202020204" pitchFamily="34" charset="0"/>
              </a:rPr>
              <a:t>Información clara, consolidada</a:t>
            </a:r>
            <a:endParaRPr lang="es-ES" sz="3200" b="1" dirty="0">
              <a:solidFill>
                <a:srgbClr val="0A5496"/>
              </a:solidFill>
              <a:latin typeface="Arial" panose="020B0604020202020204" pitchFamily="34" charset="0"/>
              <a:ea typeface="Arial" charset="0"/>
              <a:cs typeface="Arial" panose="020B0604020202020204" pitchFamily="34" charset="0"/>
            </a:endParaRPr>
          </a:p>
        </p:txBody>
      </p:sp>
      <p:sp>
        <p:nvSpPr>
          <p:cNvPr id="13" name="TextBox 12"/>
          <p:cNvSpPr txBox="1"/>
          <p:nvPr/>
        </p:nvSpPr>
        <p:spPr>
          <a:xfrm>
            <a:off x="193639" y="1989596"/>
            <a:ext cx="2361439" cy="2600712"/>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Cuente la </a:t>
            </a:r>
            <a:r>
              <a:rPr lang="es-ES" sz="1600" b="1" dirty="0">
                <a:solidFill>
                  <a:srgbClr val="002F87"/>
                </a:solidFill>
                <a:latin typeface="Arial" charset="0"/>
                <a:ea typeface="Arial" charset="0"/>
                <a:cs typeface="Arial" charset="0"/>
              </a:rPr>
              <a:t>historia de </a:t>
            </a:r>
            <a:r>
              <a:rPr lang="es-ES" sz="1600" b="1" dirty="0" smtClean="0">
                <a:solidFill>
                  <a:srgbClr val="002F87"/>
                </a:solidFill>
                <a:latin typeface="Arial" charset="0"/>
                <a:ea typeface="Arial" charset="0"/>
                <a:cs typeface="Arial" charset="0"/>
              </a:rPr>
              <a:t>su servicio</a:t>
            </a:r>
            <a:endParaRPr lang="es-ES" sz="1600" b="1" dirty="0">
              <a:solidFill>
                <a:srgbClr val="002F87"/>
              </a:solidFill>
              <a:latin typeface="Arial" charset="0"/>
              <a:ea typeface="Arial" charset="0"/>
              <a:cs typeface="Arial" charset="0"/>
            </a:endParaRPr>
          </a:p>
          <a:p>
            <a:r>
              <a:rPr lang="es-ES" sz="1400" dirty="0" smtClean="0">
                <a:solidFill>
                  <a:srgbClr val="33373B">
                    <a:lumMod val="60000"/>
                    <a:lumOff val="40000"/>
                  </a:srgbClr>
                </a:solidFill>
                <a:latin typeface="Arial" charset="0"/>
                <a:ea typeface="Arial" charset="0"/>
                <a:cs typeface="Arial" charset="0"/>
              </a:rPr>
              <a:t>Use </a:t>
            </a:r>
            <a:r>
              <a:rPr lang="es-ES" sz="1400" dirty="0">
                <a:solidFill>
                  <a:srgbClr val="33373B">
                    <a:lumMod val="60000"/>
                    <a:lumOff val="40000"/>
                  </a:srgbClr>
                </a:solidFill>
                <a:latin typeface="Arial" charset="0"/>
                <a:ea typeface="Arial" charset="0"/>
                <a:cs typeface="Arial" charset="0"/>
              </a:rPr>
              <a:t>la sección de los detalles de la actividad para compartir más información sobre la actividad de servicio. </a:t>
            </a:r>
            <a:r>
              <a:rPr lang="es-ES" sz="1400" dirty="0" smtClean="0">
                <a:solidFill>
                  <a:srgbClr val="33373B">
                    <a:lumMod val="60000"/>
                    <a:lumOff val="40000"/>
                  </a:srgbClr>
                </a:solidFill>
                <a:latin typeface="Arial" charset="0"/>
                <a:ea typeface="Arial" charset="0"/>
                <a:cs typeface="Arial" charset="0"/>
              </a:rPr>
              <a:t>Cargue </a:t>
            </a:r>
            <a:r>
              <a:rPr lang="es-ES" sz="1400" dirty="0">
                <a:solidFill>
                  <a:srgbClr val="33373B">
                    <a:lumMod val="60000"/>
                    <a:lumOff val="40000"/>
                  </a:srgbClr>
                </a:solidFill>
                <a:latin typeface="Arial" charset="0"/>
                <a:ea typeface="Arial" charset="0"/>
                <a:cs typeface="Arial" charset="0"/>
              </a:rPr>
              <a:t>imágenes y </a:t>
            </a:r>
            <a:r>
              <a:rPr lang="es-ES" sz="1400" dirty="0" smtClean="0">
                <a:solidFill>
                  <a:srgbClr val="33373B">
                    <a:lumMod val="60000"/>
                    <a:lumOff val="40000"/>
                  </a:srgbClr>
                </a:solidFill>
                <a:latin typeface="Arial" charset="0"/>
                <a:ea typeface="Arial" charset="0"/>
                <a:cs typeface="Arial" charset="0"/>
              </a:rPr>
              <a:t>muestre </a:t>
            </a:r>
            <a:r>
              <a:rPr lang="es-ES" sz="1400" dirty="0">
                <a:solidFill>
                  <a:srgbClr val="33373B">
                    <a:lumMod val="60000"/>
                    <a:lumOff val="40000"/>
                  </a:srgbClr>
                </a:solidFill>
                <a:latin typeface="Arial" charset="0"/>
                <a:ea typeface="Arial" charset="0"/>
                <a:cs typeface="Arial" charset="0"/>
              </a:rPr>
              <a:t>lo que está planificando o ha logrado su club.</a:t>
            </a:r>
          </a:p>
        </p:txBody>
      </p:sp>
      <p:sp>
        <p:nvSpPr>
          <p:cNvPr id="16" name="Right Arrow 15"/>
          <p:cNvSpPr/>
          <p:nvPr/>
        </p:nvSpPr>
        <p:spPr bwMode="auto">
          <a:xfrm>
            <a:off x="2558000" y="2169458"/>
            <a:ext cx="515455" cy="3460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5" name="TextBox 14"/>
          <p:cNvSpPr txBox="1"/>
          <p:nvPr/>
        </p:nvSpPr>
        <p:spPr>
          <a:xfrm>
            <a:off x="9617838" y="2891980"/>
            <a:ext cx="2287291" cy="2416046"/>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Encuentre </a:t>
            </a:r>
            <a:r>
              <a:rPr lang="es-ES" sz="1600" b="1" dirty="0">
                <a:solidFill>
                  <a:srgbClr val="002F87"/>
                </a:solidFill>
                <a:latin typeface="Arial" charset="0"/>
                <a:ea typeface="Arial" charset="0"/>
                <a:cs typeface="Arial" charset="0"/>
              </a:rPr>
              <a:t>más información cuando </a:t>
            </a:r>
            <a:r>
              <a:rPr lang="es-ES" sz="1600" b="1" dirty="0" smtClean="0">
                <a:solidFill>
                  <a:srgbClr val="002F87"/>
                </a:solidFill>
                <a:latin typeface="Arial" charset="0"/>
                <a:ea typeface="Arial" charset="0"/>
                <a:cs typeface="Arial" charset="0"/>
              </a:rPr>
              <a:t>lo </a:t>
            </a:r>
            <a:r>
              <a:rPr lang="es-ES" sz="1600" b="1" dirty="0">
                <a:solidFill>
                  <a:srgbClr val="002F87"/>
                </a:solidFill>
                <a:latin typeface="Arial" charset="0"/>
                <a:ea typeface="Arial" charset="0"/>
                <a:cs typeface="Arial" charset="0"/>
              </a:rPr>
              <a:t>necesita</a:t>
            </a:r>
          </a:p>
          <a:p>
            <a:r>
              <a:rPr lang="es-ES" sz="1400" dirty="0">
                <a:solidFill>
                  <a:srgbClr val="33373B">
                    <a:lumMod val="60000"/>
                    <a:lumOff val="40000"/>
                  </a:srgbClr>
                </a:solidFill>
                <a:latin typeface="Arial" charset="0"/>
                <a:ea typeface="Arial" charset="0"/>
                <a:cs typeface="Arial" charset="0"/>
              </a:rPr>
              <a:t>Si elige una actividad titulada, aparecerán nuevamente los detalles de la actividad y el Planificador de proyectos de servicio en el panel lateral.</a:t>
            </a:r>
          </a:p>
        </p:txBody>
      </p:sp>
      <p:sp>
        <p:nvSpPr>
          <p:cNvPr id="18" name="Right Arrow 17"/>
          <p:cNvSpPr/>
          <p:nvPr/>
        </p:nvSpPr>
        <p:spPr bwMode="auto">
          <a:xfrm rot="10800000">
            <a:off x="9076926" y="3138689"/>
            <a:ext cx="540912" cy="38443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1" name="TextBox 10"/>
          <p:cNvSpPr txBox="1"/>
          <p:nvPr/>
        </p:nvSpPr>
        <p:spPr>
          <a:xfrm>
            <a:off x="193639" y="5015369"/>
            <a:ext cx="2335984" cy="1708160"/>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Controle </a:t>
            </a:r>
            <a:r>
              <a:rPr lang="es-ES" sz="1600" b="1" dirty="0">
                <a:solidFill>
                  <a:srgbClr val="002F87"/>
                </a:solidFill>
                <a:latin typeface="Arial" charset="0"/>
                <a:ea typeface="Arial" charset="0"/>
                <a:cs typeface="Arial" charset="0"/>
              </a:rPr>
              <a:t>la privacidad</a:t>
            </a:r>
          </a:p>
          <a:p>
            <a:r>
              <a:rPr lang="es-ES" sz="1400" dirty="0">
                <a:solidFill>
                  <a:srgbClr val="33373B">
                    <a:lumMod val="60000"/>
                    <a:lumOff val="40000"/>
                  </a:srgbClr>
                </a:solidFill>
                <a:latin typeface="Arial" charset="0"/>
                <a:ea typeface="Arial" charset="0"/>
                <a:cs typeface="Arial" charset="0"/>
              </a:rPr>
              <a:t>Estamos comprometidos con su privacidad y seguridad. MyLion le permite controlar quién puede ver y unirse a su actividad. </a:t>
            </a:r>
          </a:p>
        </p:txBody>
      </p:sp>
      <p:sp>
        <p:nvSpPr>
          <p:cNvPr id="12" name="Right Arrow 11"/>
          <p:cNvSpPr/>
          <p:nvPr/>
        </p:nvSpPr>
        <p:spPr bwMode="auto">
          <a:xfrm>
            <a:off x="2532543" y="5150050"/>
            <a:ext cx="540912" cy="33642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2" name="Picture 1"/>
          <p:cNvPicPr>
            <a:picLocks noChangeAspect="1"/>
          </p:cNvPicPr>
          <p:nvPr/>
        </p:nvPicPr>
        <p:blipFill>
          <a:blip r:embed="rId3"/>
          <a:stretch>
            <a:fillRect/>
          </a:stretch>
        </p:blipFill>
        <p:spPr>
          <a:xfrm>
            <a:off x="3184265" y="877895"/>
            <a:ext cx="5748848" cy="5845634"/>
          </a:xfrm>
          <a:prstGeom prst="rect">
            <a:avLst/>
          </a:prstGeom>
        </p:spPr>
      </p:pic>
    </p:spTree>
    <p:extLst>
      <p:ext uri="{BB962C8B-B14F-4D97-AF65-F5344CB8AC3E}">
        <p14:creationId xmlns:p14="http://schemas.microsoft.com/office/powerpoint/2010/main" val="1456303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525705" y="3422510"/>
            <a:ext cx="540912" cy="34104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540149" y="2847746"/>
            <a:ext cx="540912" cy="41416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1090706" y="114968"/>
            <a:ext cx="10823388" cy="570753"/>
          </a:xfrm>
        </p:spPr>
        <p:txBody>
          <a:bodyPr/>
          <a:lstStyle/>
          <a:p>
            <a:r>
              <a:rPr lang="es-ES" sz="3200" b="1" dirty="0">
                <a:solidFill>
                  <a:srgbClr val="0A5496"/>
                </a:solidFill>
                <a:latin typeface="Arial" panose="020B0604020202020204" pitchFamily="34" charset="0"/>
                <a:ea typeface="Arial" charset="0"/>
                <a:cs typeface="Arial" panose="020B0604020202020204" pitchFamily="34" charset="0"/>
              </a:rPr>
              <a:t>Invitar a gente a su actividad de servicio </a:t>
            </a:r>
          </a:p>
        </p:txBody>
      </p:sp>
      <p:sp>
        <p:nvSpPr>
          <p:cNvPr id="13" name="TextBox 12"/>
          <p:cNvSpPr txBox="1"/>
          <p:nvPr/>
        </p:nvSpPr>
        <p:spPr>
          <a:xfrm>
            <a:off x="256391" y="2682845"/>
            <a:ext cx="2391335" cy="2385268"/>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Busque </a:t>
            </a:r>
            <a:r>
              <a:rPr lang="es-ES" sz="1600" b="1" dirty="0">
                <a:solidFill>
                  <a:srgbClr val="002F87"/>
                </a:solidFill>
                <a:latin typeface="Arial" charset="0"/>
                <a:ea typeface="Arial" charset="0"/>
                <a:cs typeface="Arial" charset="0"/>
              </a:rPr>
              <a:t>e </a:t>
            </a:r>
            <a:r>
              <a:rPr lang="es-ES" sz="1600" b="1" dirty="0" smtClean="0">
                <a:solidFill>
                  <a:srgbClr val="002F87"/>
                </a:solidFill>
                <a:latin typeface="Arial" charset="0"/>
                <a:ea typeface="Arial" charset="0"/>
                <a:cs typeface="Arial" charset="0"/>
              </a:rPr>
              <a:t>invite </a:t>
            </a:r>
            <a:r>
              <a:rPr lang="es-ES" sz="1600" b="1" dirty="0">
                <a:solidFill>
                  <a:srgbClr val="002F87"/>
                </a:solidFill>
                <a:latin typeface="Arial" charset="0"/>
                <a:ea typeface="Arial" charset="0"/>
                <a:cs typeface="Arial" charset="0"/>
              </a:rPr>
              <a:t>a cualquier nivel</a:t>
            </a:r>
          </a:p>
          <a:p>
            <a:r>
              <a:rPr lang="es-ES" sz="1400" dirty="0" smtClean="0">
                <a:solidFill>
                  <a:srgbClr val="33373B">
                    <a:lumMod val="60000"/>
                    <a:lumOff val="40000"/>
                  </a:srgbClr>
                </a:solidFill>
                <a:latin typeface="Arial" charset="0"/>
                <a:ea typeface="Arial" charset="0"/>
                <a:cs typeface="Arial" charset="0"/>
              </a:rPr>
              <a:t>Haga </a:t>
            </a:r>
            <a:r>
              <a:rPr lang="es-ES" sz="1400" dirty="0">
                <a:solidFill>
                  <a:srgbClr val="33373B">
                    <a:lumMod val="60000"/>
                    <a:lumOff val="40000"/>
                  </a:srgbClr>
                </a:solidFill>
                <a:latin typeface="Arial" charset="0"/>
                <a:ea typeface="Arial" charset="0"/>
                <a:cs typeface="Arial" charset="0"/>
              </a:rPr>
              <a:t>que la actividad de servicio sea un éxito invitando a otros a unirse a </a:t>
            </a:r>
            <a:r>
              <a:rPr lang="es-ES" sz="1400" dirty="0" smtClean="0">
                <a:solidFill>
                  <a:srgbClr val="33373B">
                    <a:lumMod val="60000"/>
                    <a:lumOff val="40000"/>
                  </a:srgbClr>
                </a:solidFill>
                <a:latin typeface="Arial" charset="0"/>
                <a:ea typeface="Arial" charset="0"/>
                <a:cs typeface="Arial" charset="0"/>
              </a:rPr>
              <a:t>la actividad. Involucre </a:t>
            </a:r>
            <a:r>
              <a:rPr lang="es-ES" sz="1400" dirty="0">
                <a:solidFill>
                  <a:srgbClr val="33373B">
                    <a:lumMod val="60000"/>
                    <a:lumOff val="40000"/>
                  </a:srgbClr>
                </a:solidFill>
                <a:latin typeface="Arial" charset="0"/>
                <a:ea typeface="Arial" charset="0"/>
                <a:cs typeface="Arial" charset="0"/>
              </a:rPr>
              <a:t>a clubes enteros de su distrito seleccionándolos en la columna de Clubes, o buscar individuos. </a:t>
            </a:r>
          </a:p>
        </p:txBody>
      </p:sp>
      <p:sp>
        <p:nvSpPr>
          <p:cNvPr id="15" name="TextBox 14"/>
          <p:cNvSpPr txBox="1"/>
          <p:nvPr/>
        </p:nvSpPr>
        <p:spPr>
          <a:xfrm>
            <a:off x="9959040" y="3261912"/>
            <a:ext cx="2116418" cy="1985159"/>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Gestione </a:t>
            </a:r>
            <a:r>
              <a:rPr lang="es-ES" sz="1600" b="1" dirty="0">
                <a:solidFill>
                  <a:srgbClr val="002F87"/>
                </a:solidFill>
                <a:latin typeface="Arial" charset="0"/>
                <a:ea typeface="Arial" charset="0"/>
                <a:cs typeface="Arial" charset="0"/>
              </a:rPr>
              <a:t>los invitados con unos pocos clics</a:t>
            </a:r>
          </a:p>
          <a:p>
            <a:r>
              <a:rPr lang="es-ES" sz="1400" dirty="0" smtClean="0">
                <a:solidFill>
                  <a:srgbClr val="33373B">
                    <a:lumMod val="60000"/>
                    <a:lumOff val="40000"/>
                  </a:srgbClr>
                </a:solidFill>
                <a:latin typeface="Arial" charset="0"/>
                <a:ea typeface="Arial" charset="0"/>
                <a:cs typeface="Arial" charset="0"/>
              </a:rPr>
              <a:t>Añada </a:t>
            </a:r>
            <a:r>
              <a:rPr lang="es-ES" sz="1400" dirty="0">
                <a:solidFill>
                  <a:srgbClr val="33373B">
                    <a:lumMod val="60000"/>
                    <a:lumOff val="40000"/>
                  </a:srgbClr>
                </a:solidFill>
                <a:latin typeface="Arial" charset="0"/>
                <a:ea typeface="Arial" charset="0"/>
                <a:cs typeface="Arial" charset="0"/>
              </a:rPr>
              <a:t>y </a:t>
            </a:r>
            <a:r>
              <a:rPr lang="es-ES" sz="1400" dirty="0" smtClean="0">
                <a:solidFill>
                  <a:srgbClr val="33373B">
                    <a:lumMod val="60000"/>
                    <a:lumOff val="40000"/>
                  </a:srgbClr>
                </a:solidFill>
                <a:latin typeface="Arial" charset="0"/>
                <a:ea typeface="Arial" charset="0"/>
                <a:cs typeface="Arial" charset="0"/>
              </a:rPr>
              <a:t>elimine </a:t>
            </a:r>
            <a:r>
              <a:rPr lang="es-ES" sz="1400" dirty="0">
                <a:solidFill>
                  <a:srgbClr val="33373B">
                    <a:lumMod val="60000"/>
                    <a:lumOff val="40000"/>
                  </a:srgbClr>
                </a:solidFill>
                <a:latin typeface="Arial" charset="0"/>
                <a:ea typeface="Arial" charset="0"/>
                <a:cs typeface="Arial" charset="0"/>
              </a:rPr>
              <a:t>invitados en la columna derecha a medida que se va desarrollando la actividad.</a:t>
            </a:r>
          </a:p>
        </p:txBody>
      </p:sp>
      <p:pic>
        <p:nvPicPr>
          <p:cNvPr id="2" name="Picture 1"/>
          <p:cNvPicPr>
            <a:picLocks noChangeAspect="1"/>
          </p:cNvPicPr>
          <p:nvPr/>
        </p:nvPicPr>
        <p:blipFill>
          <a:blip r:embed="rId3"/>
          <a:stretch>
            <a:fillRect/>
          </a:stretch>
        </p:blipFill>
        <p:spPr>
          <a:xfrm>
            <a:off x="3211238" y="1027659"/>
            <a:ext cx="6184290" cy="5295530"/>
          </a:xfrm>
          <a:prstGeom prst="rect">
            <a:avLst/>
          </a:prstGeom>
        </p:spPr>
      </p:pic>
    </p:spTree>
    <p:extLst>
      <p:ext uri="{BB962C8B-B14F-4D97-AF65-F5344CB8AC3E}">
        <p14:creationId xmlns:p14="http://schemas.microsoft.com/office/powerpoint/2010/main" val="3033154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753" y="189494"/>
            <a:ext cx="11379200" cy="545502"/>
          </a:xfrm>
        </p:spPr>
        <p:txBody>
          <a:bodyPr/>
          <a:lstStyle/>
          <a:p>
            <a:r>
              <a:rPr lang="es-ES" sz="3200" b="1" dirty="0">
                <a:solidFill>
                  <a:srgbClr val="0A5496"/>
                </a:solidFill>
                <a:latin typeface="Arial" panose="020B0604020202020204" pitchFamily="34" charset="0"/>
                <a:ea typeface="Arial" charset="0"/>
                <a:cs typeface="Arial" panose="020B0604020202020204" pitchFamily="34" charset="0"/>
              </a:rPr>
              <a:t>Celebrar y compartir </a:t>
            </a:r>
          </a:p>
        </p:txBody>
      </p:sp>
      <p:sp>
        <p:nvSpPr>
          <p:cNvPr id="13" name="TextBox 12"/>
          <p:cNvSpPr txBox="1"/>
          <p:nvPr/>
        </p:nvSpPr>
        <p:spPr>
          <a:xfrm>
            <a:off x="143437" y="2191436"/>
            <a:ext cx="2458404" cy="1923604"/>
          </a:xfrm>
          <a:prstGeom prst="rect">
            <a:avLst/>
          </a:prstGeom>
          <a:solidFill>
            <a:schemeClr val="bg1"/>
          </a:solidFill>
        </p:spPr>
        <p:txBody>
          <a:bodyPr wrap="square" rtlCol="0">
            <a:spAutoFit/>
          </a:bodyPr>
          <a:lstStyle/>
          <a:p>
            <a:pPr>
              <a:spcAft>
                <a:spcPts val="600"/>
              </a:spcAft>
            </a:pPr>
            <a:r>
              <a:rPr lang="es-ES" sz="1600" b="1" dirty="0">
                <a:solidFill>
                  <a:srgbClr val="002F87"/>
                </a:solidFill>
                <a:latin typeface="Arial" charset="0"/>
                <a:ea typeface="Arial" charset="0"/>
                <a:cs typeface="Arial" charset="0"/>
              </a:rPr>
              <a:t>Celebre su impacto</a:t>
            </a:r>
          </a:p>
          <a:p>
            <a:r>
              <a:rPr lang="es-ES" sz="1400" dirty="0">
                <a:solidFill>
                  <a:srgbClr val="33373B">
                    <a:lumMod val="60000"/>
                    <a:lumOff val="40000"/>
                  </a:srgbClr>
                </a:solidFill>
                <a:latin typeface="Arial" charset="0"/>
                <a:ea typeface="Arial" charset="0"/>
                <a:cs typeface="Arial" charset="0"/>
              </a:rPr>
              <a:t>Presentar informes de servicio es una manera de celebrar </a:t>
            </a:r>
            <a:r>
              <a:rPr lang="es-ES" sz="1400" dirty="0" smtClean="0">
                <a:solidFill>
                  <a:srgbClr val="33373B">
                    <a:lumMod val="60000"/>
                    <a:lumOff val="40000"/>
                  </a:srgbClr>
                </a:solidFill>
                <a:latin typeface="Arial" charset="0"/>
                <a:ea typeface="Arial" charset="0"/>
                <a:cs typeface="Arial" charset="0"/>
              </a:rPr>
              <a:t>el </a:t>
            </a:r>
            <a:r>
              <a:rPr lang="es-ES" sz="1400" dirty="0">
                <a:solidFill>
                  <a:srgbClr val="33373B">
                    <a:lumMod val="60000"/>
                    <a:lumOff val="40000"/>
                  </a:srgbClr>
                </a:solidFill>
                <a:latin typeface="Arial" charset="0"/>
                <a:ea typeface="Arial" charset="0"/>
                <a:cs typeface="Arial" charset="0"/>
              </a:rPr>
              <a:t>impacto en la comunidad. </a:t>
            </a:r>
            <a:r>
              <a:rPr lang="es-ES" sz="1400" dirty="0" smtClean="0">
                <a:solidFill>
                  <a:srgbClr val="33373B">
                    <a:lumMod val="60000"/>
                    <a:lumOff val="40000"/>
                  </a:srgbClr>
                </a:solidFill>
                <a:latin typeface="Arial" charset="0"/>
                <a:ea typeface="Arial" charset="0"/>
                <a:cs typeface="Arial" charset="0"/>
              </a:rPr>
              <a:t>Comparta las cifras que muestran </a:t>
            </a:r>
            <a:r>
              <a:rPr lang="es-ES" sz="1400" dirty="0">
                <a:solidFill>
                  <a:srgbClr val="33373B">
                    <a:lumMod val="60000"/>
                    <a:lumOff val="40000"/>
                  </a:srgbClr>
                </a:solidFill>
                <a:latin typeface="Arial" charset="0"/>
                <a:ea typeface="Arial" charset="0"/>
                <a:cs typeface="Arial" charset="0"/>
              </a:rPr>
              <a:t>cómo ha ayudado su actividad de servicio a la </a:t>
            </a:r>
            <a:r>
              <a:rPr lang="es-ES" sz="1400" dirty="0" smtClean="0">
                <a:solidFill>
                  <a:srgbClr val="33373B">
                    <a:lumMod val="60000"/>
                    <a:lumOff val="40000"/>
                  </a:srgbClr>
                </a:solidFill>
                <a:latin typeface="Arial" charset="0"/>
                <a:ea typeface="Arial" charset="0"/>
                <a:cs typeface="Arial" charset="0"/>
              </a:rPr>
              <a:t>comunidad.</a:t>
            </a:r>
            <a:endParaRPr lang="es-ES" sz="1400" dirty="0">
              <a:solidFill>
                <a:srgbClr val="33373B">
                  <a:lumMod val="60000"/>
                  <a:lumOff val="40000"/>
                </a:srgbClr>
              </a:solidFill>
              <a:latin typeface="Arial" charset="0"/>
              <a:ea typeface="Arial" charset="0"/>
              <a:cs typeface="Arial" charset="0"/>
            </a:endParaRPr>
          </a:p>
        </p:txBody>
      </p:sp>
      <p:sp>
        <p:nvSpPr>
          <p:cNvPr id="16" name="Right Arrow 15"/>
          <p:cNvSpPr/>
          <p:nvPr/>
        </p:nvSpPr>
        <p:spPr bwMode="auto">
          <a:xfrm>
            <a:off x="2582790" y="2477843"/>
            <a:ext cx="540912" cy="412377"/>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0" name="TextBox 9"/>
          <p:cNvSpPr txBox="1"/>
          <p:nvPr/>
        </p:nvSpPr>
        <p:spPr>
          <a:xfrm>
            <a:off x="143436" y="4524121"/>
            <a:ext cx="2458404" cy="2200602"/>
          </a:xfrm>
          <a:prstGeom prst="rect">
            <a:avLst/>
          </a:prstGeom>
          <a:solidFill>
            <a:schemeClr val="bg1"/>
          </a:solidFill>
        </p:spPr>
        <p:txBody>
          <a:bodyPr wrap="square" rtlCol="0">
            <a:spAutoFit/>
          </a:bodyPr>
          <a:lstStyle/>
          <a:p>
            <a:pPr>
              <a:spcAft>
                <a:spcPts val="600"/>
              </a:spcAft>
            </a:pPr>
            <a:r>
              <a:rPr lang="es-ES" sz="1600" b="1" dirty="0" smtClean="0">
                <a:solidFill>
                  <a:srgbClr val="002F87"/>
                </a:solidFill>
                <a:latin typeface="Arial" charset="0"/>
                <a:ea typeface="Arial" charset="0"/>
                <a:cs typeface="Arial" charset="0"/>
              </a:rPr>
              <a:t>Comparta </a:t>
            </a:r>
            <a:r>
              <a:rPr lang="es-ES" sz="1600" b="1" dirty="0">
                <a:solidFill>
                  <a:srgbClr val="002F87"/>
                </a:solidFill>
                <a:latin typeface="Arial" charset="0"/>
                <a:ea typeface="Arial" charset="0"/>
                <a:cs typeface="Arial" charset="0"/>
              </a:rPr>
              <a:t>la historia </a:t>
            </a:r>
            <a:r>
              <a:rPr lang="es-ES" sz="1600" b="1" dirty="0" smtClean="0">
                <a:solidFill>
                  <a:srgbClr val="002F87"/>
                </a:solidFill>
                <a:latin typeface="Arial" charset="0"/>
                <a:ea typeface="Arial" charset="0"/>
                <a:cs typeface="Arial" charset="0"/>
              </a:rPr>
              <a:t>que hay detrás de las </a:t>
            </a:r>
            <a:r>
              <a:rPr lang="es-ES" sz="1600" b="1" dirty="0">
                <a:solidFill>
                  <a:srgbClr val="002F87"/>
                </a:solidFill>
                <a:latin typeface="Arial" charset="0"/>
                <a:ea typeface="Arial" charset="0"/>
                <a:cs typeface="Arial" charset="0"/>
              </a:rPr>
              <a:t>cifras</a:t>
            </a:r>
          </a:p>
          <a:p>
            <a:r>
              <a:rPr lang="es-ES" sz="1400" dirty="0">
                <a:solidFill>
                  <a:srgbClr val="33373B">
                    <a:lumMod val="60000"/>
                    <a:lumOff val="40000"/>
                  </a:srgbClr>
                </a:solidFill>
                <a:latin typeface="Arial" charset="0"/>
                <a:ea typeface="Arial" charset="0"/>
                <a:cs typeface="Arial" charset="0"/>
              </a:rPr>
              <a:t>El campo de resultados </a:t>
            </a:r>
            <a:r>
              <a:rPr lang="es-ES" sz="1400" dirty="0" smtClean="0">
                <a:solidFill>
                  <a:srgbClr val="33373B">
                    <a:lumMod val="60000"/>
                    <a:lumOff val="40000"/>
                  </a:srgbClr>
                </a:solidFill>
                <a:latin typeface="Arial" charset="0"/>
                <a:ea typeface="Arial" charset="0"/>
                <a:cs typeface="Arial" charset="0"/>
              </a:rPr>
              <a:t>en </a:t>
            </a:r>
            <a:r>
              <a:rPr lang="es-ES" sz="1400" dirty="0">
                <a:solidFill>
                  <a:srgbClr val="33373B">
                    <a:lumMod val="60000"/>
                    <a:lumOff val="40000"/>
                  </a:srgbClr>
                </a:solidFill>
                <a:latin typeface="Arial" charset="0"/>
                <a:ea typeface="Arial" charset="0"/>
                <a:cs typeface="Arial" charset="0"/>
              </a:rPr>
              <a:t>la comunidad le ayuda a añadir detalles e intensidad a las vidas que haya impactado. </a:t>
            </a:r>
            <a:r>
              <a:rPr lang="es-ES" sz="1400" dirty="0" smtClean="0">
                <a:solidFill>
                  <a:srgbClr val="33373B">
                    <a:lumMod val="60000"/>
                    <a:lumOff val="40000"/>
                  </a:srgbClr>
                </a:solidFill>
                <a:latin typeface="Arial" charset="0"/>
                <a:ea typeface="Arial" charset="0"/>
                <a:cs typeface="Arial" charset="0"/>
              </a:rPr>
              <a:t>Cuente la historia de su altruismo. </a:t>
            </a:r>
            <a:endParaRPr lang="es-ES" sz="1400" dirty="0">
              <a:solidFill>
                <a:srgbClr val="33373B">
                  <a:lumMod val="60000"/>
                  <a:lumOff val="40000"/>
                </a:srgbClr>
              </a:solidFill>
              <a:latin typeface="Arial" charset="0"/>
              <a:ea typeface="Arial" charset="0"/>
              <a:cs typeface="Arial" charset="0"/>
            </a:endParaRPr>
          </a:p>
        </p:txBody>
      </p:sp>
      <p:sp>
        <p:nvSpPr>
          <p:cNvPr id="11" name="Right Arrow 10"/>
          <p:cNvSpPr/>
          <p:nvPr/>
        </p:nvSpPr>
        <p:spPr bwMode="auto">
          <a:xfrm>
            <a:off x="2582790" y="5542205"/>
            <a:ext cx="540912" cy="38222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2" name="Picture 1"/>
          <p:cNvPicPr>
            <a:picLocks noChangeAspect="1"/>
          </p:cNvPicPr>
          <p:nvPr/>
        </p:nvPicPr>
        <p:blipFill>
          <a:blip r:embed="rId3"/>
          <a:stretch>
            <a:fillRect/>
          </a:stretch>
        </p:blipFill>
        <p:spPr>
          <a:xfrm>
            <a:off x="3367537" y="849854"/>
            <a:ext cx="6754217" cy="5877354"/>
          </a:xfrm>
          <a:prstGeom prst="rect">
            <a:avLst/>
          </a:prstGeom>
        </p:spPr>
      </p:pic>
    </p:spTree>
    <p:extLst>
      <p:ext uri="{BB962C8B-B14F-4D97-AF65-F5344CB8AC3E}">
        <p14:creationId xmlns:p14="http://schemas.microsoft.com/office/powerpoint/2010/main" val="251842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6B08A72-D8F2-2B4C-90A6-138848A9CEF3}"/>
              </a:ext>
            </a:extLst>
          </p:cNvPr>
          <p:cNvSpPr>
            <a:spLocks noGrp="1"/>
          </p:cNvSpPr>
          <p:nvPr>
            <p:ph type="body" sz="quarter" idx="12"/>
          </p:nvPr>
        </p:nvSpPr>
        <p:spPr>
          <a:xfrm>
            <a:off x="1429305" y="2447517"/>
            <a:ext cx="8188579" cy="445043"/>
          </a:xfrm>
        </p:spPr>
        <p:txBody>
          <a:bodyPr/>
          <a:lstStyle/>
          <a:p>
            <a:r>
              <a:rPr lang="es-ES" sz="3200" dirty="0" smtClean="0"/>
              <a:t>Preparar a los clubes para usar MyLion</a:t>
            </a:r>
            <a:endParaRPr lang="es-ES" sz="3200" dirty="0"/>
          </a:p>
        </p:txBody>
      </p:sp>
      <p:sp>
        <p:nvSpPr>
          <p:cNvPr id="3" name="Text Placeholder 2">
            <a:extLst>
              <a:ext uri="{FF2B5EF4-FFF2-40B4-BE49-F238E27FC236}">
                <a16:creationId xmlns="" xmlns:a16="http://schemas.microsoft.com/office/drawing/2014/main" id="{2A879499-0E41-B14D-BEDB-6ECEABFE3813}"/>
              </a:ext>
            </a:extLst>
          </p:cNvPr>
          <p:cNvSpPr>
            <a:spLocks noGrp="1"/>
          </p:cNvSpPr>
          <p:nvPr>
            <p:ph type="body" sz="quarter" idx="4294967295"/>
          </p:nvPr>
        </p:nvSpPr>
        <p:spPr>
          <a:xfrm>
            <a:off x="4194102" y="3654157"/>
            <a:ext cx="3803796" cy="401241"/>
          </a:xfrm>
          <a:prstGeom prst="rect">
            <a:avLst/>
          </a:prstGeom>
        </p:spPr>
        <p:txBody>
          <a:bodyPr/>
          <a:lstStyle/>
          <a:p>
            <a:pPr marL="0" indent="0" algn="ctr">
              <a:buNone/>
            </a:pPr>
            <a:r>
              <a:rPr lang="es-ES" sz="2400" i="1" dirty="0">
                <a:solidFill>
                  <a:schemeClr val="bg1"/>
                </a:solidFill>
              </a:rPr>
              <a:t>Inscripción </a:t>
            </a:r>
          </a:p>
        </p:txBody>
      </p:sp>
      <p:sp>
        <p:nvSpPr>
          <p:cNvPr id="4" name="Rectangle 3">
            <a:extLst>
              <a:ext uri="{FF2B5EF4-FFF2-40B4-BE49-F238E27FC236}">
                <a16:creationId xmlns="" xmlns:a16="http://schemas.microsoft.com/office/drawing/2014/main" id="{9F7C65CC-AE63-4C4B-B96F-85C1C24891D7}"/>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3551887"/>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574983"/>
            <a:ext cx="8686801" cy="533400"/>
          </a:xfrm>
        </p:spPr>
        <p:txBody>
          <a:bodyPr/>
          <a:lstStyle/>
          <a:p>
            <a:r>
              <a:rPr lang="es-ES" dirty="0" smtClean="0"/>
              <a:t>Preparar al </a:t>
            </a:r>
            <a:r>
              <a:rPr lang="es-ES" dirty="0"/>
              <a:t>distrito para </a:t>
            </a:r>
            <a:r>
              <a:rPr lang="es-ES" dirty="0" smtClean="0"/>
              <a:t>usar MyLion</a:t>
            </a:r>
            <a:endParaRPr lang="es-ES" dirty="0"/>
          </a:p>
        </p:txBody>
      </p:sp>
      <p:sp>
        <p:nvSpPr>
          <p:cNvPr id="3" name="Text Placeholder 2"/>
          <p:cNvSpPr>
            <a:spLocks noGrp="1"/>
          </p:cNvSpPr>
          <p:nvPr>
            <p:ph type="body" sz="quarter" idx="10"/>
          </p:nvPr>
        </p:nvSpPr>
        <p:spPr>
          <a:xfrm>
            <a:off x="762001" y="1319251"/>
            <a:ext cx="8891427" cy="406808"/>
          </a:xfrm>
        </p:spPr>
        <p:txBody>
          <a:bodyPr/>
          <a:lstStyle/>
          <a:p>
            <a:pPr marL="334963" indent="-334963">
              <a:spcAft>
                <a:spcPts val="600"/>
              </a:spcAft>
            </a:pPr>
            <a:r>
              <a:rPr lang="es-ES" sz="1800" dirty="0"/>
              <a:t>Usted puede hacer mucho para ayudar a los clubes de su distrito a </a:t>
            </a:r>
            <a:r>
              <a:rPr lang="es-ES" sz="1800" dirty="0" smtClean="0"/>
              <a:t>usar MyLion</a:t>
            </a:r>
            <a:r>
              <a:rPr lang="es-ES" sz="1800" dirty="0"/>
              <a:t>.</a:t>
            </a:r>
          </a:p>
          <a:p>
            <a:pPr marL="334963" indent="-334963"/>
            <a:endParaRPr lang="en-US" sz="1400" dirty="0" smtClean="0">
              <a:solidFill>
                <a:srgbClr val="33373B"/>
              </a:solidFill>
            </a:endParaRPr>
          </a:p>
          <a:p>
            <a:pPr marL="334963" indent="-334963"/>
            <a:endParaRPr lang="en-US" sz="1400" dirty="0">
              <a:solidFill>
                <a:srgbClr val="33373B"/>
              </a:solidFill>
            </a:endParaRPr>
          </a:p>
          <a:p>
            <a:pPr marL="334963" indent="-334963"/>
            <a:endParaRPr lang="en-US" sz="1400" dirty="0">
              <a:solidFill>
                <a:srgbClr val="33373B"/>
              </a:solidFill>
            </a:endParaRPr>
          </a:p>
          <a:p>
            <a:endParaRPr lang="en-US" dirty="0"/>
          </a:p>
        </p:txBody>
      </p:sp>
      <p:sp>
        <p:nvSpPr>
          <p:cNvPr id="6" name="TextBox 5"/>
          <p:cNvSpPr txBox="1"/>
          <p:nvPr/>
        </p:nvSpPr>
        <p:spPr>
          <a:xfrm>
            <a:off x="1460644" y="2681196"/>
            <a:ext cx="4572000" cy="2139047"/>
          </a:xfrm>
          <a:prstGeom prst="rect">
            <a:avLst/>
          </a:prstGeom>
          <a:noFill/>
        </p:spPr>
        <p:txBody>
          <a:bodyPr wrap="square" rtlCol="0">
            <a:spAutoFit/>
          </a:bodyPr>
          <a:lstStyle/>
          <a:p>
            <a:pPr marL="334963" indent="-334963">
              <a:spcAft>
                <a:spcPts val="600"/>
              </a:spcAft>
            </a:pPr>
            <a:r>
              <a:rPr lang="es-ES" sz="3200" dirty="0">
                <a:solidFill>
                  <a:srgbClr val="002F87"/>
                </a:solidFill>
                <a:latin typeface="Arial" panose="020B0604020202020204" pitchFamily="34" charset="0"/>
                <a:cs typeface="Arial" panose="020B0604020202020204" pitchFamily="34" charset="0"/>
              </a:rPr>
              <a:t>Actualizar MyLCI</a:t>
            </a:r>
          </a:p>
          <a:p>
            <a:pPr marL="457200" indent="-457200">
              <a:buFont typeface="Arial" panose="020B0604020202020204" pitchFamily="34" charset="0"/>
              <a:buChar char="•"/>
            </a:pPr>
            <a:r>
              <a:rPr lang="es-ES" sz="3200" dirty="0">
                <a:solidFill>
                  <a:srgbClr val="33373B"/>
                </a:solidFill>
                <a:latin typeface="Arial" panose="020B0604020202020204" pitchFamily="34" charset="0"/>
                <a:cs typeface="Arial" panose="020B0604020202020204" pitchFamily="34" charset="0"/>
              </a:rPr>
              <a:t>Correo electrónico</a:t>
            </a:r>
          </a:p>
          <a:p>
            <a:pPr marL="457200" indent="-457200">
              <a:buFont typeface="Arial" panose="020B0604020202020204" pitchFamily="34" charset="0"/>
              <a:buChar char="•"/>
            </a:pPr>
            <a:r>
              <a:rPr lang="es-ES" sz="3200" dirty="0">
                <a:solidFill>
                  <a:srgbClr val="33373B"/>
                </a:solidFill>
                <a:latin typeface="Arial" panose="020B0604020202020204" pitchFamily="34" charset="0"/>
                <a:cs typeface="Arial" panose="020B0604020202020204" pitchFamily="34" charset="0"/>
              </a:rPr>
              <a:t>Teléfono celular</a:t>
            </a:r>
          </a:p>
          <a:p>
            <a:pPr marL="334963" indent="-334963"/>
            <a:endParaRPr lang="en-US" sz="3200" dirty="0">
              <a:solidFill>
                <a:srgbClr val="33373B"/>
              </a:solidFill>
            </a:endParaRPr>
          </a:p>
        </p:txBody>
      </p:sp>
      <p:sp>
        <p:nvSpPr>
          <p:cNvPr id="7" name="TextBox 6"/>
          <p:cNvSpPr txBox="1"/>
          <p:nvPr/>
        </p:nvSpPr>
        <p:spPr>
          <a:xfrm>
            <a:off x="6575459" y="2434975"/>
            <a:ext cx="4530904" cy="3616375"/>
          </a:xfrm>
          <a:prstGeom prst="rect">
            <a:avLst/>
          </a:prstGeom>
          <a:noFill/>
        </p:spPr>
        <p:txBody>
          <a:bodyPr wrap="square" rtlCol="0">
            <a:spAutoFit/>
          </a:bodyPr>
          <a:lstStyle/>
          <a:p>
            <a:pPr>
              <a:spcAft>
                <a:spcPts val="600"/>
              </a:spcAft>
            </a:pPr>
            <a:r>
              <a:rPr lang="es-ES" sz="3200" dirty="0">
                <a:solidFill>
                  <a:srgbClr val="002F87"/>
                </a:solidFill>
                <a:latin typeface="Arial" panose="020B0604020202020204" pitchFamily="34" charset="0"/>
                <a:cs typeface="Arial" panose="020B0604020202020204" pitchFamily="34" charset="0"/>
              </a:rPr>
              <a:t>Proporcionar a los socios su número de socio</a:t>
            </a:r>
          </a:p>
          <a:p>
            <a:pPr marL="457200" indent="-457200">
              <a:buFont typeface="Arial" panose="020B0604020202020204" pitchFamily="34" charset="0"/>
              <a:buChar char="•"/>
            </a:pPr>
            <a:r>
              <a:rPr lang="es-ES" sz="3200" dirty="0" smtClean="0">
                <a:solidFill>
                  <a:srgbClr val="33373B"/>
                </a:solidFill>
                <a:latin typeface="Arial" panose="020B0604020202020204" pitchFamily="34" charset="0"/>
                <a:cs typeface="Arial" panose="020B0604020202020204" pitchFamily="34" charset="0"/>
              </a:rPr>
              <a:t>Por </a:t>
            </a:r>
            <a:r>
              <a:rPr lang="es-ES" sz="3200" dirty="0">
                <a:solidFill>
                  <a:srgbClr val="33373B"/>
                </a:solidFill>
                <a:latin typeface="Arial" panose="020B0604020202020204" pitchFamily="34" charset="0"/>
                <a:cs typeface="Arial" panose="020B0604020202020204" pitchFamily="34" charset="0"/>
              </a:rPr>
              <a:t>correo electrónico</a:t>
            </a:r>
          </a:p>
          <a:p>
            <a:pPr marL="457200" indent="-457200">
              <a:buFont typeface="Arial" panose="020B0604020202020204" pitchFamily="34" charset="0"/>
              <a:buChar char="•"/>
            </a:pPr>
            <a:r>
              <a:rPr lang="es-ES" sz="3200" dirty="0">
                <a:solidFill>
                  <a:srgbClr val="33373B"/>
                </a:solidFill>
                <a:latin typeface="Arial" panose="020B0604020202020204" pitchFamily="34" charset="0"/>
                <a:cs typeface="Arial" panose="020B0604020202020204" pitchFamily="34" charset="0"/>
              </a:rPr>
              <a:t>Por mensaje de texto</a:t>
            </a:r>
          </a:p>
          <a:p>
            <a:pPr marL="457200" indent="-457200">
              <a:buFont typeface="Arial" panose="020B0604020202020204" pitchFamily="34" charset="0"/>
              <a:buChar char="•"/>
            </a:pPr>
            <a:r>
              <a:rPr lang="es-ES" sz="3200" dirty="0" smtClean="0">
                <a:solidFill>
                  <a:srgbClr val="33373B"/>
                </a:solidFill>
                <a:latin typeface="Arial" panose="020B0604020202020204" pitchFamily="34" charset="0"/>
                <a:cs typeface="Arial" panose="020B0604020202020204" pitchFamily="34" charset="0"/>
              </a:rPr>
              <a:t>Imprimir</a:t>
            </a:r>
            <a:endParaRPr lang="es-ES" sz="3200" dirty="0">
              <a:solidFill>
                <a:srgbClr val="3337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143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49369"/>
            <a:ext cx="6064624" cy="420052"/>
          </a:xfrm>
        </p:spPr>
        <p:txBody>
          <a:bodyPr/>
          <a:lstStyle/>
          <a:p>
            <a:endParaRPr lang="en-US" dirty="0">
              <a:solidFill>
                <a:srgbClr val="082E87"/>
              </a:solidFill>
              <a:latin typeface="Arial" charset="0"/>
              <a:ea typeface="Arial" charset="0"/>
              <a:cs typeface="Arial" charset="0"/>
            </a:endParaRPr>
          </a:p>
          <a:p>
            <a:r>
              <a:rPr lang="en-US" sz="3200" dirty="0">
                <a:solidFill>
                  <a:srgbClr val="082E87"/>
                </a:solidFill>
                <a:latin typeface="Arial" charset="0"/>
                <a:ea typeface="Arial" charset="0"/>
                <a:cs typeface="Arial" charset="0"/>
              </a:rPr>
              <a:t>Consejos para la inscripción </a:t>
            </a:r>
            <a:endParaRPr lang="en-US" sz="3200" b="0" dirty="0">
              <a:solidFill>
                <a:srgbClr val="082E87"/>
              </a:solidFill>
              <a:latin typeface="Arial" charset="0"/>
              <a:ea typeface="Arial" charset="0"/>
              <a:cs typeface="Arial" charset="0"/>
            </a:endParaRPr>
          </a:p>
          <a:p>
            <a:endParaRPr lang="en-US" dirty="0"/>
          </a:p>
        </p:txBody>
      </p:sp>
      <p:graphicFrame>
        <p:nvGraphicFramePr>
          <p:cNvPr id="12" name="Diagram 11"/>
          <p:cNvGraphicFramePr/>
          <p:nvPr>
            <p:extLst>
              <p:ext uri="{D42A27DB-BD31-4B8C-83A1-F6EECF244321}">
                <p14:modId xmlns:p14="http://schemas.microsoft.com/office/powerpoint/2010/main" val="3123690302"/>
              </p:ext>
            </p:extLst>
          </p:nvPr>
        </p:nvGraphicFramePr>
        <p:xfrm>
          <a:off x="342900" y="998156"/>
          <a:ext cx="11506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685800" y="5705955"/>
            <a:ext cx="4769254" cy="307777"/>
          </a:xfrm>
          <a:prstGeom prst="rect">
            <a:avLst/>
          </a:prstGeom>
        </p:spPr>
        <p:txBody>
          <a:bodyPr wrap="none">
            <a:spAutoFit/>
          </a:bodyPr>
          <a:lstStyle/>
          <a:p>
            <a:pPr fontAlgn="base">
              <a:spcBef>
                <a:spcPct val="0"/>
              </a:spcBef>
              <a:spcAft>
                <a:spcPct val="0"/>
              </a:spcAft>
            </a:pPr>
            <a:r>
              <a:rPr lang="en-US" sz="1400" i="1" dirty="0">
                <a:solidFill>
                  <a:prstClr val="white">
                    <a:lumMod val="75000"/>
                  </a:prstClr>
                </a:solidFill>
                <a:latin typeface="Arial" pitchFamily="34" charset="0"/>
                <a:ea typeface="ヒラギノ角ゴ Pro W3" pitchFamily="125" charset="-128"/>
              </a:rPr>
              <a:t>https://lci-auth-app-prod.azurewebsites.net/account/login?</a:t>
            </a:r>
          </a:p>
        </p:txBody>
      </p:sp>
      <p:sp>
        <p:nvSpPr>
          <p:cNvPr id="5" name="Background - Solid">
            <a:extLst>
              <a:ext uri="{FF2B5EF4-FFF2-40B4-BE49-F238E27FC236}">
                <a16:creationId xmlns:a16="http://schemas.microsoft.com/office/drawing/2014/main" xmlns="" id="{174EB029-EB25-F14E-82EC-34DB9CC77009}"/>
              </a:ext>
            </a:extLst>
          </p:cNvPr>
          <p:cNvSpPr/>
          <p:nvPr/>
        </p:nvSpPr>
        <p:spPr>
          <a:xfrm>
            <a:off x="0" y="-1"/>
            <a:ext cx="12192000" cy="912603"/>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7" name="Header Copy">
            <a:extLst>
              <a:ext uri="{FF2B5EF4-FFF2-40B4-BE49-F238E27FC236}">
                <a16:creationId xmlns:a16="http://schemas.microsoft.com/office/drawing/2014/main" xmlns="" id="{9BB7F191-07EB-F14E-A1F5-F82524540F68}"/>
              </a:ext>
            </a:extLst>
          </p:cNvPr>
          <p:cNvSpPr txBox="1">
            <a:spLocks/>
          </p:cNvSpPr>
          <p:nvPr/>
        </p:nvSpPr>
        <p:spPr>
          <a:xfrm>
            <a:off x="304800" y="2337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
        <p:nvSpPr>
          <p:cNvPr id="9" name="Header Copy">
            <a:extLst>
              <a:ext uri="{FF2B5EF4-FFF2-40B4-BE49-F238E27FC236}">
                <a16:creationId xmlns:a16="http://schemas.microsoft.com/office/drawing/2014/main" xmlns="" id="{F9CCD1EE-81CA-C54B-AE9F-3D53EE2B3FEA}"/>
              </a:ext>
            </a:extLst>
          </p:cNvPr>
          <p:cNvSpPr txBox="1">
            <a:spLocks/>
          </p:cNvSpPr>
          <p:nvPr/>
        </p:nvSpPr>
        <p:spPr>
          <a:xfrm>
            <a:off x="457200" y="3861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Tree>
    <p:extLst>
      <p:ext uri="{BB962C8B-B14F-4D97-AF65-F5344CB8AC3E}">
        <p14:creationId xmlns:p14="http://schemas.microsoft.com/office/powerpoint/2010/main" val="823026375"/>
      </p:ext>
    </p:extLst>
  </p:cSld>
  <p:clrMapOvr>
    <a:masterClrMapping/>
  </p:clrMapOvr>
  <mc:AlternateContent xmlns:mc="http://schemas.openxmlformats.org/markup-compatibility/2006" xmlns:p14="http://schemas.microsoft.com/office/powerpoint/2010/main">
    <mc:Choice Requires="p14">
      <p:transition spd="slow" p14:dur="2000" advTm="57674"/>
    </mc:Choice>
    <mc:Fallback xmlns="">
      <p:transition spd="slow" advTm="5767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B1F6666-716B-CE47-81E9-31CA35601050}"/>
              </a:ext>
            </a:extLst>
          </p:cNvPr>
          <p:cNvSpPr>
            <a:spLocks noGrp="1"/>
          </p:cNvSpPr>
          <p:nvPr>
            <p:ph type="body" sz="quarter" idx="12"/>
          </p:nvPr>
        </p:nvSpPr>
        <p:spPr>
          <a:xfrm>
            <a:off x="2106911" y="2175955"/>
            <a:ext cx="8039816" cy="813084"/>
          </a:xfrm>
        </p:spPr>
        <p:txBody>
          <a:bodyPr/>
          <a:lstStyle/>
          <a:p>
            <a:r>
              <a:rPr lang="es-ES" sz="3600" dirty="0"/>
              <a:t>Mejoras futuras</a:t>
            </a:r>
          </a:p>
        </p:txBody>
      </p:sp>
      <p:sp>
        <p:nvSpPr>
          <p:cNvPr id="3" name="Text Placeholder 2">
            <a:extLst>
              <a:ext uri="{FF2B5EF4-FFF2-40B4-BE49-F238E27FC236}">
                <a16:creationId xmlns="" xmlns:a16="http://schemas.microsoft.com/office/drawing/2014/main" id="{2A879499-0E41-B14D-BEDB-6ECEABFE3813}"/>
              </a:ext>
            </a:extLst>
          </p:cNvPr>
          <p:cNvSpPr txBox="1">
            <a:spLocks/>
          </p:cNvSpPr>
          <p:nvPr/>
        </p:nvSpPr>
        <p:spPr>
          <a:xfrm>
            <a:off x="3897971" y="3799512"/>
            <a:ext cx="4457700" cy="4013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350" kern="0" dirty="0">
              <a:solidFill>
                <a:srgbClr val="33373B"/>
              </a:solidFill>
            </a:endParaRPr>
          </a:p>
        </p:txBody>
      </p:sp>
      <p:sp>
        <p:nvSpPr>
          <p:cNvPr id="5" name="Rectangle 4">
            <a:extLst>
              <a:ext uri="{FF2B5EF4-FFF2-40B4-BE49-F238E27FC236}">
                <a16:creationId xmlns="" xmlns:a16="http://schemas.microsoft.com/office/drawing/2014/main" id="{BD65EB6A-46D9-934C-9636-FC3E79DE6126}"/>
              </a:ext>
            </a:extLst>
          </p:cNvPr>
          <p:cNvSpPr/>
          <p:nvPr/>
        </p:nvSpPr>
        <p:spPr>
          <a:xfrm>
            <a:off x="5401690" y="34043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288842730"/>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33400" y="1676400"/>
            <a:ext cx="11446267" cy="3774489"/>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349415" indent="-349415">
              <a:spcAft>
                <a:spcPts val="1200"/>
              </a:spcAft>
            </a:pPr>
            <a:r>
              <a:rPr lang="es-ES" sz="2800" dirty="0">
                <a:solidFill>
                  <a:schemeClr val="tx1">
                    <a:lumMod val="60000"/>
                    <a:lumOff val="40000"/>
                  </a:schemeClr>
                </a:solidFill>
              </a:rPr>
              <a:t>S</a:t>
            </a:r>
            <a:r>
              <a:rPr lang="es-ES" sz="2800" dirty="0" smtClean="0">
                <a:solidFill>
                  <a:schemeClr val="tx1">
                    <a:lumMod val="60000"/>
                    <a:lumOff val="40000"/>
                  </a:schemeClr>
                </a:solidFill>
              </a:rPr>
              <a:t>u número </a:t>
            </a:r>
            <a:r>
              <a:rPr lang="es-ES" sz="2800" dirty="0">
                <a:solidFill>
                  <a:schemeClr val="tx1">
                    <a:lumMod val="60000"/>
                    <a:lumOff val="40000"/>
                  </a:schemeClr>
                </a:solidFill>
              </a:rPr>
              <a:t>de usuario y contraseña </a:t>
            </a:r>
            <a:r>
              <a:rPr lang="es-ES" sz="2800" dirty="0" smtClean="0">
                <a:solidFill>
                  <a:schemeClr val="tx1">
                    <a:lumMod val="60000"/>
                    <a:lumOff val="40000"/>
                  </a:schemeClr>
                </a:solidFill>
              </a:rPr>
              <a:t>universales le permiten entrar TANTO a </a:t>
            </a:r>
            <a:r>
              <a:rPr lang="es-ES" sz="2800" dirty="0" err="1" smtClean="0">
                <a:solidFill>
                  <a:schemeClr val="tx1">
                    <a:lumMod val="60000"/>
                    <a:lumOff val="40000"/>
                  </a:schemeClr>
                </a:solidFill>
              </a:rPr>
              <a:t>MyLCI</a:t>
            </a:r>
            <a:r>
              <a:rPr lang="es-ES" sz="2800" dirty="0" smtClean="0">
                <a:solidFill>
                  <a:schemeClr val="tx1">
                    <a:lumMod val="60000"/>
                    <a:lumOff val="40000"/>
                  </a:schemeClr>
                </a:solidFill>
              </a:rPr>
              <a:t> como a MyLion </a:t>
            </a:r>
            <a:r>
              <a:rPr lang="es-ES" sz="2800" dirty="0">
                <a:solidFill>
                  <a:schemeClr val="tx1">
                    <a:lumMod val="60000"/>
                    <a:lumOff val="40000"/>
                  </a:schemeClr>
                </a:solidFill>
              </a:rPr>
              <a:t>	</a:t>
            </a:r>
          </a:p>
          <a:p>
            <a:pPr marL="349415" indent="-349415">
              <a:spcAft>
                <a:spcPts val="1200"/>
              </a:spcAft>
            </a:pPr>
            <a:r>
              <a:rPr lang="es-ES" sz="2800" dirty="0">
                <a:solidFill>
                  <a:schemeClr val="tx1">
                    <a:lumMod val="60000"/>
                    <a:lumOff val="40000"/>
                  </a:schemeClr>
                </a:solidFill>
              </a:rPr>
              <a:t>Ayuda en línea con la verificación durante la inscripción*</a:t>
            </a:r>
          </a:p>
          <a:p>
            <a:pPr marL="349415" indent="-349415">
              <a:spcAft>
                <a:spcPts val="1200"/>
              </a:spcAft>
            </a:pPr>
            <a:r>
              <a:rPr lang="es-ES" sz="2800" dirty="0">
                <a:solidFill>
                  <a:schemeClr val="tx1">
                    <a:lumMod val="60000"/>
                    <a:lumOff val="40000"/>
                  </a:schemeClr>
                </a:solidFill>
              </a:rPr>
              <a:t>Actividades </a:t>
            </a:r>
            <a:r>
              <a:rPr lang="es-ES" sz="2800" dirty="0" smtClean="0">
                <a:solidFill>
                  <a:schemeClr val="tx1">
                    <a:lumMod val="60000"/>
                    <a:lumOff val="40000"/>
                  </a:schemeClr>
                </a:solidFill>
              </a:rPr>
              <a:t>distintivas y más categorías de actividades de servicio</a:t>
            </a:r>
          </a:p>
          <a:p>
            <a:pPr marL="349415" indent="-349415">
              <a:spcAft>
                <a:spcPts val="1200"/>
              </a:spcAft>
            </a:pPr>
            <a:r>
              <a:rPr lang="es-ES" sz="2800" dirty="0" smtClean="0">
                <a:solidFill>
                  <a:schemeClr val="tx1">
                    <a:lumMod val="60000"/>
                    <a:lumOff val="40000"/>
                  </a:schemeClr>
                </a:solidFill>
              </a:rPr>
              <a:t>Planificación de actividades de servicio y entrega de informes del distrito</a:t>
            </a:r>
          </a:p>
          <a:p>
            <a:pPr marL="0" indent="0">
              <a:spcAft>
                <a:spcPts val="1200"/>
              </a:spcAft>
              <a:buNone/>
            </a:pPr>
            <a:endParaRPr lang="es-ES" sz="2800" dirty="0" smtClean="0">
              <a:solidFill>
                <a:schemeClr val="tx1">
                  <a:lumMod val="60000"/>
                  <a:lumOff val="40000"/>
                </a:schemeClr>
              </a:solidFill>
            </a:endParaRPr>
          </a:p>
        </p:txBody>
      </p:sp>
      <p:sp>
        <p:nvSpPr>
          <p:cNvPr id="7" name="Title 1"/>
          <p:cNvSpPr>
            <a:spLocks noGrp="1"/>
          </p:cNvSpPr>
          <p:nvPr>
            <p:ph type="body" sz="quarter" idx="12"/>
          </p:nvPr>
        </p:nvSpPr>
        <p:spPr>
          <a:xfrm>
            <a:off x="533400" y="685800"/>
            <a:ext cx="7261194" cy="445043"/>
          </a:xfrm>
        </p:spPr>
        <p:txBody>
          <a:bodyPr>
            <a:noAutofit/>
          </a:bodyPr>
          <a:lstStyle/>
          <a:p>
            <a:r>
              <a:rPr lang="es-ES" sz="2800" dirty="0" smtClean="0"/>
              <a:t>Mejoras que se harán pronto a MyLion</a:t>
            </a:r>
            <a:endParaRPr lang="es-ES" sz="2800" dirty="0"/>
          </a:p>
        </p:txBody>
      </p:sp>
    </p:spTree>
    <p:extLst>
      <p:ext uri="{BB962C8B-B14F-4D97-AF65-F5344CB8AC3E}">
        <p14:creationId xmlns:p14="http://schemas.microsoft.com/office/powerpoint/2010/main" val="3793469769"/>
      </p:ext>
    </p:extLst>
  </p:cSld>
  <p:clrMapOvr>
    <a:masterClrMapping/>
  </p:clrMapOvr>
  <mc:AlternateContent xmlns:mc="http://schemas.openxmlformats.org/markup-compatibility/2006" xmlns:p14="http://schemas.microsoft.com/office/powerpoint/2010/main">
    <mc:Choice Requires="p14">
      <p:transition spd="slow" p14:dur="2000" advTm="59320"/>
    </mc:Choice>
    <mc:Fallback xmlns="">
      <p:transition spd="slow" advTm="5932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24627"/>
            <a:ext cx="8245136" cy="445043"/>
          </a:xfrm>
        </p:spPr>
        <p:txBody>
          <a:bodyPr/>
          <a:lstStyle/>
          <a:p>
            <a:r>
              <a:rPr lang="es-ES" sz="3600" dirty="0" smtClean="0"/>
              <a:t>Pronto habrá para distritos y clubes</a:t>
            </a:r>
            <a:endParaRPr lang="es-ES" sz="3600" dirty="0"/>
          </a:p>
        </p:txBody>
      </p:sp>
      <p:sp>
        <p:nvSpPr>
          <p:cNvPr id="3" name="Text Placeholder 2"/>
          <p:cNvSpPr txBox="1">
            <a:spLocks/>
          </p:cNvSpPr>
          <p:nvPr/>
        </p:nvSpPr>
        <p:spPr>
          <a:xfrm>
            <a:off x="555812" y="1169671"/>
            <a:ext cx="11388685" cy="4509436"/>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endParaRPr lang="en-US" dirty="0"/>
          </a:p>
          <a:p>
            <a:pPr marL="514350" lvl="1" indent="-514350">
              <a:spcAft>
                <a:spcPts val="1200"/>
              </a:spcAft>
              <a:buFont typeface="Arial" panose="020B0604020202020204" pitchFamily="34" charset="0"/>
              <a:buChar char="•"/>
            </a:pPr>
            <a:r>
              <a:rPr lang="es-ES" sz="3100" dirty="0" smtClean="0">
                <a:solidFill>
                  <a:schemeClr val="tx1">
                    <a:lumMod val="60000"/>
                    <a:lumOff val="40000"/>
                  </a:schemeClr>
                </a:solidFill>
              </a:rPr>
              <a:t>Correos electrónicos adicionales y pautas sobre los datos para la entrada universal </a:t>
            </a:r>
          </a:p>
          <a:p>
            <a:pPr marL="514350" lvl="1" indent="-514350">
              <a:spcAft>
                <a:spcPts val="1200"/>
              </a:spcAft>
              <a:buFont typeface="Arial" panose="020B0604020202020204" pitchFamily="34" charset="0"/>
              <a:buChar char="•"/>
            </a:pPr>
            <a:r>
              <a:rPr lang="es-ES" sz="3100" dirty="0" err="1" smtClean="0">
                <a:solidFill>
                  <a:schemeClr val="tx1">
                    <a:lumMod val="60000"/>
                    <a:lumOff val="40000"/>
                  </a:schemeClr>
                </a:solidFill>
              </a:rPr>
              <a:t>Webinars</a:t>
            </a:r>
            <a:r>
              <a:rPr lang="es-ES" sz="3100" dirty="0" smtClean="0">
                <a:solidFill>
                  <a:schemeClr val="tx1">
                    <a:lumMod val="60000"/>
                    <a:lumOff val="40000"/>
                  </a:schemeClr>
                </a:solidFill>
              </a:rPr>
              <a:t> a nivel de club centrados en funciones clave</a:t>
            </a:r>
          </a:p>
          <a:p>
            <a:pPr marL="514350" lvl="1" indent="-514350">
              <a:spcAft>
                <a:spcPts val="1200"/>
              </a:spcAft>
              <a:buFont typeface="Arial" panose="020B0604020202020204" pitchFamily="34" charset="0"/>
              <a:buChar char="•"/>
            </a:pPr>
            <a:r>
              <a:rPr lang="es-ES" sz="3100" dirty="0" smtClean="0">
                <a:solidFill>
                  <a:schemeClr val="tx1">
                    <a:lumMod val="60000"/>
                    <a:lumOff val="40000"/>
                  </a:schemeClr>
                </a:solidFill>
              </a:rPr>
              <a:t>Una nueva página de entrada a MyLion con enlaces para apoyar los recursos</a:t>
            </a:r>
            <a:endParaRPr lang="es-ES" sz="3100" dirty="0">
              <a:solidFill>
                <a:schemeClr val="tx1">
                  <a:lumMod val="60000"/>
                  <a:lumOff val="40000"/>
                </a:schemeClr>
              </a:solidFill>
            </a:endParaRPr>
          </a:p>
        </p:txBody>
      </p:sp>
    </p:spTree>
    <p:extLst>
      <p:ext uri="{BB962C8B-B14F-4D97-AF65-F5344CB8AC3E}">
        <p14:creationId xmlns:p14="http://schemas.microsoft.com/office/powerpoint/2010/main" val="2805340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s-ES" sz="4800" dirty="0" smtClean="0"/>
              <a:t>¿Tienen </a:t>
            </a:r>
            <a:r>
              <a:rPr lang="es-ES" sz="4800" dirty="0"/>
              <a:t>preguntas? </a:t>
            </a:r>
          </a:p>
        </p:txBody>
      </p:sp>
    </p:spTree>
    <p:extLst>
      <p:ext uri="{BB962C8B-B14F-4D97-AF65-F5344CB8AC3E}">
        <p14:creationId xmlns:p14="http://schemas.microsoft.com/office/powerpoint/2010/main" val="612926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9698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bg1">
                    <a:alpha val="44000"/>
                  </a:schemeClr>
                </a:solidFill>
              </a:rPr>
              <a:t>aa</a:t>
            </a:r>
          </a:p>
        </p:txBody>
      </p:sp>
      <p:sp>
        <p:nvSpPr>
          <p:cNvPr id="9" name="Background - Solid">
            <a:extLst>
              <a:ext uri="{FF2B5EF4-FFF2-40B4-BE49-F238E27FC236}">
                <a16:creationId xmlns:a16="http://schemas.microsoft.com/office/drawing/2014/main" xmlns="" id="{DA313B12-2F67-8443-B461-0A84930655DB}"/>
              </a:ext>
            </a:extLst>
          </p:cNvPr>
          <p:cNvSpPr/>
          <p:nvPr/>
        </p:nvSpPr>
        <p:spPr>
          <a:xfrm>
            <a:off x="4432676" y="9636"/>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t>
            </a:r>
          </a:p>
        </p:txBody>
      </p:sp>
      <p:sp>
        <p:nvSpPr>
          <p:cNvPr id="4" name="Large #">
            <a:extLst>
              <a:ext uri="{FF2B5EF4-FFF2-40B4-BE49-F238E27FC236}">
                <a16:creationId xmlns:a16="http://schemas.microsoft.com/office/drawing/2014/main" xmlns="" id="{33632580-C8D1-9543-A017-C596B265E906}"/>
              </a:ext>
            </a:extLst>
          </p:cNvPr>
          <p:cNvSpPr txBox="1"/>
          <p:nvPr/>
        </p:nvSpPr>
        <p:spPr>
          <a:xfrm>
            <a:off x="336884" y="2819400"/>
            <a:ext cx="4867294" cy="1246495"/>
          </a:xfrm>
          <a:prstGeom prst="rect">
            <a:avLst/>
          </a:prstGeom>
          <a:noFill/>
        </p:spPr>
        <p:txBody>
          <a:bodyPr wrap="square" rtlCol="0" anchor="b">
            <a:spAutoFit/>
          </a:bodyPr>
          <a:lstStyle/>
          <a:p>
            <a:pPr algn="ctr">
              <a:lnSpc>
                <a:spcPts val="9000"/>
              </a:lnSpc>
            </a:pPr>
            <a:r>
              <a:rPr lang="es-ES" sz="7800" b="1" i="1" dirty="0">
                <a:solidFill>
                  <a:schemeClr val="bg1"/>
                </a:solidFill>
                <a:latin typeface="Arial" panose="020B0604020202020204" pitchFamily="34" charset="0"/>
                <a:ea typeface="Arial" charset="0"/>
                <a:cs typeface="Arial" panose="020B0604020202020204" pitchFamily="34" charset="0"/>
              </a:rPr>
              <a:t>Programa</a:t>
            </a:r>
          </a:p>
        </p:txBody>
      </p:sp>
      <p:sp>
        <p:nvSpPr>
          <p:cNvPr id="11" name="Page Number - Blue">
            <a:extLst>
              <a:ext uri="{FF2B5EF4-FFF2-40B4-BE49-F238E27FC236}">
                <a16:creationId xmlns:a16="http://schemas.microsoft.com/office/drawing/2014/main"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smtClean="0">
              <a:solidFill>
                <a:srgbClr val="00338D"/>
              </a:solidFill>
            </a:endParaRPr>
          </a:p>
        </p:txBody>
      </p:sp>
      <p:sp>
        <p:nvSpPr>
          <p:cNvPr id="12" name="Rectangle 11">
            <a:extLst>
              <a:ext uri="{FF2B5EF4-FFF2-40B4-BE49-F238E27FC236}">
                <a16:creationId xmlns:a16="http://schemas.microsoft.com/office/drawing/2014/main"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 id="{A976928F-B454-9A49-B6F7-D7B881D56ADF}"/>
              </a:ext>
            </a:extLst>
          </p:cNvPr>
          <p:cNvSpPr txBox="1">
            <a:spLocks/>
          </p:cNvSpPr>
          <p:nvPr/>
        </p:nvSpPr>
        <p:spPr>
          <a:xfrm>
            <a:off x="6626560" y="1848636"/>
            <a:ext cx="4782075" cy="3657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es-ES" sz="2400" b="1" dirty="0">
                <a:solidFill>
                  <a:srgbClr val="0D2240"/>
                </a:solidFill>
              </a:rPr>
              <a:t>Actualización de MyLion </a:t>
            </a:r>
          </a:p>
          <a:p>
            <a:pPr marL="457200" indent="-457200">
              <a:buClr>
                <a:srgbClr val="F0C300"/>
              </a:buClr>
              <a:buFont typeface="+mj-lt"/>
              <a:buAutoNum type="arabicPeriod"/>
            </a:pPr>
            <a:r>
              <a:rPr lang="es-ES" sz="2400" b="1" dirty="0">
                <a:solidFill>
                  <a:srgbClr val="0D2240"/>
                </a:solidFill>
              </a:rPr>
              <a:t>F</a:t>
            </a:r>
            <a:r>
              <a:rPr lang="es-ES" sz="2400" b="1" dirty="0" smtClean="0">
                <a:solidFill>
                  <a:srgbClr val="0D2240"/>
                </a:solidFill>
              </a:rPr>
              <a:t>unciones clave</a:t>
            </a:r>
          </a:p>
          <a:p>
            <a:pPr marL="457200" indent="-457200">
              <a:buClr>
                <a:srgbClr val="F0C300"/>
              </a:buClr>
              <a:buFont typeface="+mj-lt"/>
              <a:buAutoNum type="arabicPeriod"/>
            </a:pPr>
            <a:r>
              <a:rPr lang="es-ES" sz="2400" b="1" dirty="0" smtClean="0">
                <a:solidFill>
                  <a:srgbClr val="0D2240"/>
                </a:solidFill>
              </a:rPr>
              <a:t>Mejoras futuras</a:t>
            </a:r>
          </a:p>
          <a:p>
            <a:pPr marL="457200" indent="-457200">
              <a:buClr>
                <a:srgbClr val="F0C300"/>
              </a:buClr>
              <a:buFont typeface="+mj-lt"/>
              <a:buAutoNum type="arabicPeriod"/>
            </a:pPr>
            <a:r>
              <a:rPr lang="es-ES" sz="2400" b="1" dirty="0" smtClean="0">
                <a:solidFill>
                  <a:srgbClr val="0D2240"/>
                </a:solidFill>
              </a:rPr>
              <a:t>Preguntas y respuestas </a:t>
            </a:r>
            <a:endParaRPr lang="es-ES" sz="2400" b="1" dirty="0">
              <a:solidFill>
                <a:srgbClr val="0D2240"/>
              </a:solidFill>
            </a:endParaRPr>
          </a:p>
          <a:p>
            <a:pPr marL="389324" lvl="1">
              <a:buClr>
                <a:srgbClr val="F0C300"/>
              </a:buClr>
              <a:buSzPct val="40000"/>
            </a:pPr>
            <a:r>
              <a:rPr lang="es-ES" sz="1800" b="1" dirty="0">
                <a:solidFill>
                  <a:srgbClr val="0D2240"/>
                </a:solidFill>
              </a:rPr>
              <a:t>	</a:t>
            </a:r>
            <a:endParaRPr lang="es-ES" sz="2400" b="1" dirty="0">
              <a:solidFill>
                <a:srgbClr val="0D2240"/>
              </a:solidFill>
            </a:endParaRPr>
          </a:p>
        </p:txBody>
      </p:sp>
    </p:spTree>
    <p:extLst>
      <p:ext uri="{BB962C8B-B14F-4D97-AF65-F5344CB8AC3E}">
        <p14:creationId xmlns:p14="http://schemas.microsoft.com/office/powerpoint/2010/main" val="253800187"/>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es-ES" sz="4800" b="1" dirty="0">
                <a:solidFill>
                  <a:prstClr val="white"/>
                </a:solidFill>
                <a:latin typeface="Helvetica Neue" charset="0"/>
                <a:ea typeface="Helvetica Neue" charset="0"/>
                <a:cs typeface="Helvetica Neue" charset="0"/>
              </a:rPr>
              <a:t>Gracias</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es-ES" sz="1600" b="1" dirty="0">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es-ES" sz="1600" b="1" dirty="0">
                <a:solidFill>
                  <a:prstClr val="white"/>
                </a:solidFill>
                <a:latin typeface="Arial" pitchFamily="34" charset="0"/>
                <a:ea typeface="ヒラギノ角ゴ Pro W3" pitchFamily="125" charset="-128"/>
              </a:rPr>
              <a:t>Febrero de 2019</a:t>
            </a:r>
          </a:p>
        </p:txBody>
      </p:sp>
    </p:spTree>
    <p:extLst>
      <p:ext uri="{BB962C8B-B14F-4D97-AF65-F5344CB8AC3E}">
        <p14:creationId xmlns:p14="http://schemas.microsoft.com/office/powerpoint/2010/main" val="134876105"/>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s-ES" dirty="0">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4</a:t>
            </a:fld>
            <a:endParaRPr lang="en-US" sz="1000" dirty="0" smtClean="0">
              <a:solidFill>
                <a:prstClr val="white"/>
              </a:solidFill>
            </a:endParaRPr>
          </a:p>
        </p:txBody>
      </p:sp>
      <p:sp>
        <p:nvSpPr>
          <p:cNvPr id="17" name="TextBox 16">
            <a:extLst>
              <a:ext uri="{FF2B5EF4-FFF2-40B4-BE49-F238E27FC236}">
                <a16:creationId xmlns:a16="http://schemas.microsoft.com/office/drawing/2014/main" xmlns="" id="{29719075-B0AD-8546-BCA6-E5F79E5DA933}"/>
              </a:ext>
            </a:extLst>
          </p:cNvPr>
          <p:cNvSpPr txBox="1"/>
          <p:nvPr/>
        </p:nvSpPr>
        <p:spPr>
          <a:xfrm>
            <a:off x="519584" y="5754394"/>
            <a:ext cx="3063208" cy="646331"/>
          </a:xfrm>
          <a:prstGeom prst="rect">
            <a:avLst/>
          </a:prstGeom>
          <a:noFill/>
        </p:spPr>
        <p:txBody>
          <a:bodyPr wrap="square" rtlCol="0">
            <a:spAutoFit/>
          </a:bodyPr>
          <a:lstStyle/>
          <a:p>
            <a:pPr fontAlgn="auto">
              <a:spcBef>
                <a:spcPts val="0"/>
              </a:spcBef>
              <a:spcAft>
                <a:spcPts val="0"/>
              </a:spcAft>
            </a:pPr>
            <a:r>
              <a:rPr lang="es-ES" sz="1200" i="1" dirty="0">
                <a:solidFill>
                  <a:srgbClr val="EBB700"/>
                </a:solidFill>
                <a:latin typeface="Calibri" panose="020F0502020204030204"/>
              </a:rPr>
              <a:t>MyLion sustituirá la presentación de informes de actividades de servicio de MyLCI a partir del 1 de julio de 2019.  Todas las demás funciones de MyLCI seguirán disponibles.</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6000" b="1" dirty="0">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20" name="Title 1">
            <a:extLst>
              <a:ext uri="{FF2B5EF4-FFF2-40B4-BE49-F238E27FC236}">
                <a16:creationId xmlns:a16="http://schemas.microsoft.com/office/drawing/2014/main" xmlns="" id="{17B240BB-0148-1648-AF92-E0D85AB1CB63}"/>
              </a:ext>
            </a:extLst>
          </p:cNvPr>
          <p:cNvSpPr txBox="1">
            <a:spLocks/>
          </p:cNvSpPr>
          <p:nvPr/>
        </p:nvSpPr>
        <p:spPr>
          <a:xfrm>
            <a:off x="7203204" y="2748719"/>
            <a:ext cx="4349770" cy="3162279"/>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es-ES" sz="1800" b="1" dirty="0">
                <a:solidFill>
                  <a:prstClr val="white"/>
                </a:solidFill>
                <a:ea typeface="Arial" charset="0"/>
                <a:cs typeface="Arial" charset="0"/>
              </a:rPr>
              <a:t>Planificar, invitar y compartir </a:t>
            </a:r>
            <a:r>
              <a:rPr lang="es-ES" sz="1800" dirty="0">
                <a:solidFill>
                  <a:prstClr val="white"/>
                </a:solidFill>
                <a:ea typeface="Arial" charset="0"/>
                <a:cs typeface="Arial" charset="0"/>
              </a:rPr>
              <a:t>actividades de servicio con el club</a:t>
            </a:r>
          </a:p>
          <a:p>
            <a:pPr marL="560070" lvl="1" indent="-285750">
              <a:lnSpc>
                <a:spcPct val="105000"/>
              </a:lnSpc>
              <a:spcAft>
                <a:spcPts val="1200"/>
              </a:spcAft>
              <a:buFont typeface="Arial" pitchFamily="34" charset="0"/>
              <a:buChar char="•"/>
            </a:pPr>
            <a:r>
              <a:rPr lang="es-ES" sz="1800" b="1" dirty="0">
                <a:solidFill>
                  <a:prstClr val="white"/>
                </a:solidFill>
                <a:ea typeface="Arial" charset="0"/>
                <a:cs typeface="Arial" charset="0"/>
              </a:rPr>
              <a:t>Presentar informes</a:t>
            </a:r>
            <a:r>
              <a:rPr lang="es-ES" sz="1800" dirty="0">
                <a:solidFill>
                  <a:prstClr val="white"/>
                </a:solidFill>
                <a:ea typeface="Arial" charset="0"/>
                <a:cs typeface="Arial" charset="0"/>
              </a:rPr>
              <a:t> de actividades de servicio si es usted dirigente</a:t>
            </a:r>
          </a:p>
          <a:p>
            <a:pPr marL="560070" lvl="1" indent="-285750">
              <a:lnSpc>
                <a:spcPct val="105000"/>
              </a:lnSpc>
              <a:spcAft>
                <a:spcPts val="1200"/>
              </a:spcAft>
              <a:buFont typeface="Arial" pitchFamily="34" charset="0"/>
              <a:buChar char="•"/>
            </a:pPr>
            <a:r>
              <a:rPr lang="es-ES" sz="1800" b="1" dirty="0">
                <a:solidFill>
                  <a:prstClr val="white"/>
                </a:solidFill>
                <a:ea typeface="Arial" charset="0"/>
                <a:cs typeface="Arial" charset="0"/>
              </a:rPr>
              <a:t>Encontrar, conectarse y charlar</a:t>
            </a:r>
            <a:r>
              <a:rPr lang="es-ES" sz="1800" dirty="0">
                <a:solidFill>
                  <a:prstClr val="white"/>
                </a:solidFill>
                <a:ea typeface="Arial" charset="0"/>
                <a:cs typeface="Arial" charset="0"/>
              </a:rPr>
              <a:t> con Leones de todo el mundo</a:t>
            </a:r>
          </a:p>
          <a:p>
            <a:pPr marL="560070" lvl="1" indent="-285750">
              <a:lnSpc>
                <a:spcPct val="105000"/>
              </a:lnSpc>
              <a:spcAft>
                <a:spcPts val="1200"/>
              </a:spcAft>
              <a:buFont typeface="Arial" pitchFamily="34" charset="0"/>
              <a:buChar char="•"/>
            </a:pPr>
            <a:r>
              <a:rPr lang="es-ES" sz="1800" b="1" dirty="0">
                <a:solidFill>
                  <a:prstClr val="white"/>
                </a:solidFill>
                <a:ea typeface="Arial" charset="0"/>
                <a:cs typeface="Arial" charset="0"/>
              </a:rPr>
              <a:t>Ver datos clave de servicio </a:t>
            </a:r>
            <a:r>
              <a:rPr lang="es-ES" sz="1800" dirty="0">
                <a:solidFill>
                  <a:prstClr val="white"/>
                </a:solidFill>
                <a:ea typeface="Arial" charset="0"/>
                <a:cs typeface="Arial" charset="0"/>
              </a:rPr>
              <a:t>para el club, distrito, distrito múltiple, etc.</a:t>
            </a: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602337836"/>
      </p:ext>
    </p:extLst>
  </p:cSld>
  <p:clrMapOvr>
    <a:masterClrMapping/>
  </p:clrMapOvr>
  <mc:AlternateContent xmlns:mc="http://schemas.openxmlformats.org/markup-compatibility/2006" xmlns:p14="http://schemas.microsoft.com/office/powerpoint/2010/main">
    <mc:Choice Requires="p14">
      <p:transition spd="slow" p14:dur="2000" advTm="52327"/>
    </mc:Choice>
    <mc:Fallback xmlns="">
      <p:transition spd="slow" advTm="5232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prstClr val="white"/>
                </a:solidFill>
              </a:rPr>
              <a:t>¿Qué necesito saber sobre MyLion?</a:t>
            </a: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5</a:t>
            </a:fld>
            <a:endParaRPr lang="en-US" sz="1000" dirty="0" smtClean="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1730578" y="1828800"/>
            <a:ext cx="8730843"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es-ES" sz="2400" dirty="0">
                <a:solidFill>
                  <a:prstClr val="white"/>
                </a:solidFill>
              </a:rPr>
              <a:t>MyLion se está mejorando constantemente</a:t>
            </a:r>
          </a:p>
          <a:p>
            <a:pPr marL="1884313" lvl="4" indent="-285750">
              <a:buClr>
                <a:srgbClr val="EBB700"/>
              </a:buClr>
              <a:buFont typeface="Arial" pitchFamily="34" charset="0"/>
              <a:buChar char="•"/>
            </a:pPr>
            <a:r>
              <a:rPr lang="es-ES" dirty="0">
                <a:solidFill>
                  <a:prstClr val="white"/>
                </a:solidFill>
              </a:rPr>
              <a:t>Más de 300 Leones y Leos probaron MyLion y seguimos desarrollando la plataforma basándonos en los comentarios de los usuarios.</a:t>
            </a:r>
          </a:p>
          <a:p>
            <a:pPr marL="1371600" lvl="1" indent="-457200">
              <a:spcBef>
                <a:spcPts val="2000"/>
              </a:spcBef>
              <a:spcAft>
                <a:spcPts val="1000"/>
              </a:spcAft>
              <a:buClr>
                <a:srgbClr val="EBB700"/>
              </a:buClr>
              <a:buSzPct val="100000"/>
              <a:buFont typeface="+mj-lt"/>
              <a:buAutoNum type="arabicPeriod"/>
            </a:pPr>
            <a:r>
              <a:rPr lang="es-ES" sz="2400" dirty="0">
                <a:solidFill>
                  <a:prstClr val="white"/>
                </a:solidFill>
              </a:rPr>
              <a:t>MyLion sustituirá la presentación de informes de actividades de servicio de MyLCI a partir del 1 de julio de 2019</a:t>
            </a:r>
          </a:p>
          <a:p>
            <a:pPr marL="1884313" lvl="4" indent="-285750">
              <a:buClr>
                <a:srgbClr val="EBB700"/>
              </a:buClr>
              <a:buSzPct val="100000"/>
              <a:buFont typeface="Arial" pitchFamily="34" charset="0"/>
              <a:buChar char="•"/>
            </a:pPr>
            <a:r>
              <a:rPr lang="es-ES" dirty="0">
                <a:solidFill>
                  <a:prstClr val="white"/>
                </a:solidFill>
              </a:rPr>
              <a:t>Habrá webinars, cajas de herramientas de MyLion y otros recursos a disposición de los usuarios.</a:t>
            </a:r>
          </a:p>
          <a:p>
            <a:pPr marL="1371600" lvl="1" indent="-457200">
              <a:spcBef>
                <a:spcPts val="2000"/>
              </a:spcBef>
              <a:spcAft>
                <a:spcPts val="1000"/>
              </a:spcAft>
              <a:buClr>
                <a:srgbClr val="EBB700"/>
              </a:buClr>
              <a:buSzPct val="100000"/>
              <a:buFont typeface="+mj-lt"/>
              <a:buAutoNum type="arabicPeriod"/>
            </a:pPr>
            <a:r>
              <a:rPr lang="es-ES" sz="2400" dirty="0">
                <a:solidFill>
                  <a:prstClr val="white"/>
                </a:solidFill>
              </a:rPr>
              <a:t>MyLion está disponible en cualquier lugar desde cualquier dispositivo</a:t>
            </a:r>
          </a:p>
          <a:p>
            <a:pPr marL="1884313" lvl="4" indent="-285750">
              <a:buClr>
                <a:srgbClr val="EBB700"/>
              </a:buClr>
              <a:buFont typeface="Arial" pitchFamily="34" charset="0"/>
              <a:buChar char="•"/>
            </a:pPr>
            <a:r>
              <a:rPr lang="es-ES" dirty="0">
                <a:solidFill>
                  <a:prstClr val="white"/>
                </a:solidFill>
              </a:rPr>
              <a:t>Acceda a MyLion desde </a:t>
            </a:r>
            <a:r>
              <a:rPr lang="es-ES" dirty="0" smtClean="0">
                <a:solidFill>
                  <a:prstClr val="white"/>
                </a:solidFill>
              </a:rPr>
              <a:t>cualquier </a:t>
            </a:r>
            <a:r>
              <a:rPr lang="es-ES" dirty="0">
                <a:solidFill>
                  <a:prstClr val="white"/>
                </a:solidFill>
              </a:rPr>
              <a:t>navegador web.</a:t>
            </a:r>
          </a:p>
          <a:p>
            <a:pPr marL="1884313" lvl="4" indent="-285750">
              <a:buClr>
                <a:srgbClr val="EBB700"/>
              </a:buClr>
              <a:buFont typeface="Arial" pitchFamily="34" charset="0"/>
              <a:buChar char="•"/>
            </a:pPr>
            <a:r>
              <a:rPr lang="es-ES" dirty="0">
                <a:solidFill>
                  <a:prstClr val="white"/>
                </a:solidFill>
              </a:rPr>
              <a:t>Descargue la aplicación móvil MyLion en su teléfono inteligente.</a:t>
            </a:r>
          </a:p>
          <a:p>
            <a:pPr marL="1884313" lvl="4" indent="-285750">
              <a:buClr>
                <a:srgbClr val="EBB700"/>
              </a:buClr>
              <a:buSzPct val="100000"/>
              <a:buFont typeface="Arial" pitchFamily="34" charset="0"/>
              <a:buChar char="•"/>
            </a:pPr>
            <a:endParaRPr lang="en-US" dirty="0">
              <a:solidFill>
                <a:prstClr val="white"/>
              </a:solidFill>
            </a:endParaRPr>
          </a:p>
        </p:txBody>
      </p:sp>
    </p:spTree>
    <p:extLst>
      <p:ext uri="{BB962C8B-B14F-4D97-AF65-F5344CB8AC3E}">
        <p14:creationId xmlns:p14="http://schemas.microsoft.com/office/powerpoint/2010/main" val="140250693"/>
      </p:ext>
    </p:extLst>
  </p:cSld>
  <p:clrMapOvr>
    <a:masterClrMapping/>
  </p:clrMapOvr>
  <mc:AlternateContent xmlns:mc="http://schemas.openxmlformats.org/markup-compatibility/2006" xmlns:p14="http://schemas.microsoft.com/office/powerpoint/2010/main">
    <mc:Choice Requires="p14">
      <p:transition spd="slow" p14:dur="2000" advTm="78827"/>
    </mc:Choice>
    <mc:Fallback xmlns="">
      <p:transition spd="slow" advTm="7882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9B3D475-E3FA-6841-9E62-9D3C5D64DE27}"/>
              </a:ext>
            </a:extLst>
          </p:cNvPr>
          <p:cNvSpPr>
            <a:spLocks noGrp="1"/>
          </p:cNvSpPr>
          <p:nvPr>
            <p:ph type="body" sz="quarter" idx="12"/>
          </p:nvPr>
        </p:nvSpPr>
        <p:spPr>
          <a:xfrm>
            <a:off x="2993574" y="2400304"/>
            <a:ext cx="6209629" cy="1778543"/>
          </a:xfrm>
        </p:spPr>
        <p:txBody>
          <a:bodyPr/>
          <a:lstStyle/>
          <a:p>
            <a:r>
              <a:rPr lang="es-ES" sz="3200" dirty="0"/>
              <a:t>¿Por qué planificar?</a:t>
            </a:r>
          </a:p>
          <a:p>
            <a:r>
              <a:rPr lang="es-ES" sz="3200" dirty="0"/>
              <a:t>¿Por qué presentar informes? </a:t>
            </a:r>
          </a:p>
          <a:p>
            <a:r>
              <a:rPr lang="es-ES" sz="3200" dirty="0"/>
              <a:t>¿Por qué MyLion?</a:t>
            </a:r>
          </a:p>
        </p:txBody>
      </p:sp>
      <p:sp>
        <p:nvSpPr>
          <p:cNvPr id="3" name="Rectangle 2">
            <a:extLst>
              <a:ext uri="{FF2B5EF4-FFF2-40B4-BE49-F238E27FC236}">
                <a16:creationId xmlns="" xmlns:a16="http://schemas.microsoft.com/office/drawing/2014/main" id="{AA482388-FE1D-6A46-AB43-4E219E783FBF}"/>
              </a:ext>
            </a:extLst>
          </p:cNvPr>
          <p:cNvSpPr/>
          <p:nvPr/>
        </p:nvSpPr>
        <p:spPr>
          <a:xfrm>
            <a:off x="5370872" y="4419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27808200"/>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991186" y="685800"/>
            <a:ext cx="6209629" cy="978445"/>
          </a:xfrm>
        </p:spPr>
        <p:txBody>
          <a:bodyPr/>
          <a:lstStyle/>
          <a:p>
            <a:r>
              <a:rPr lang="es-ES" sz="3200" dirty="0">
                <a:solidFill>
                  <a:srgbClr val="0A5496"/>
                </a:solidFill>
                <a:ea typeface="ヒラギノ角ゴ Pro W3" pitchFamily="125" charset="-128"/>
                <a:cs typeface="+mn-cs"/>
              </a:rPr>
              <a:t>¿Por qué planificar? </a:t>
            </a:r>
          </a:p>
        </p:txBody>
      </p:sp>
      <p:sp>
        <p:nvSpPr>
          <p:cNvPr id="5" name="Rectangle 4"/>
          <p:cNvSpPr/>
          <p:nvPr/>
        </p:nvSpPr>
        <p:spPr>
          <a:xfrm>
            <a:off x="3848528" y="2512888"/>
            <a:ext cx="6324600"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Gestionar el tiempo</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Mejorar el rendimiento</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Aumentar la participación existente</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Simplificar la toma de decisiones</a:t>
            </a:r>
          </a:p>
          <a:p>
            <a:endParaRPr lang="en-US" b="1" dirty="0">
              <a:solidFill>
                <a:srgbClr val="000000"/>
              </a:solidFill>
              <a:latin typeface="HelveticaNeueLT Std"/>
            </a:endParaRPr>
          </a:p>
          <a:p>
            <a:r>
              <a:rPr lang="es-ES" b="1" dirty="0">
                <a:solidFill>
                  <a:srgbClr val="000000"/>
                </a:solidFill>
                <a:latin typeface="HelveticaNeueLT Std"/>
              </a:rPr>
              <a:t> </a:t>
            </a:r>
          </a:p>
          <a:p>
            <a:endParaRPr lang="en-US" b="1" dirty="0"/>
          </a:p>
        </p:txBody>
      </p:sp>
      <p:pic>
        <p:nvPicPr>
          <p:cNvPr id="4" name="Picture 3">
            <a:extLst>
              <a:ext uri="{FF2B5EF4-FFF2-40B4-BE49-F238E27FC236}">
                <a16:creationId xmlns:a16="http://schemas.microsoft.com/office/drawing/2014/main" xmlns="" id="{C3C78343-7E3D-C145-9FA9-888F73039543}"/>
              </a:ext>
            </a:extLst>
          </p:cNvPr>
          <p:cNvPicPr>
            <a:picLocks noChangeAspect="1"/>
          </p:cNvPicPr>
          <p:nvPr/>
        </p:nvPicPr>
        <p:blipFill>
          <a:blip r:embed="rId3"/>
          <a:stretch>
            <a:fillRect/>
          </a:stretch>
        </p:blipFill>
        <p:spPr>
          <a:xfrm>
            <a:off x="9906000" y="0"/>
            <a:ext cx="2286000" cy="2286000"/>
          </a:xfrm>
          <a:prstGeom prst="rect">
            <a:avLst/>
          </a:prstGeom>
        </p:spPr>
      </p:pic>
      <p:pic>
        <p:nvPicPr>
          <p:cNvPr id="7" name="Picture 6">
            <a:extLst>
              <a:ext uri="{FF2B5EF4-FFF2-40B4-BE49-F238E27FC236}">
                <a16:creationId xmlns:a16="http://schemas.microsoft.com/office/drawing/2014/main" xmlns="" id="{49AFB730-DD6F-844E-B07D-2C351FB794D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98925565"/>
      </p:ext>
    </p:extLst>
  </p:cSld>
  <p:clrMapOvr>
    <a:masterClrMapping/>
  </p:clrMapOvr>
  <mc:AlternateContent xmlns:mc="http://schemas.openxmlformats.org/markup-compatibility/2006" xmlns:p14="http://schemas.microsoft.com/office/powerpoint/2010/main">
    <mc:Choice Requires="p14">
      <p:transition spd="slow" p14:dur="2000" advTm="113269"/>
    </mc:Choice>
    <mc:Fallback xmlns="">
      <p:transition spd="slow" advTm="11326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71800" y="1219200"/>
            <a:ext cx="6209629" cy="445043"/>
          </a:xfrm>
        </p:spPr>
        <p:txBody>
          <a:bodyPr/>
          <a:lstStyle/>
          <a:p>
            <a:r>
              <a:rPr lang="es-ES" sz="3200" dirty="0">
                <a:solidFill>
                  <a:srgbClr val="0A5496"/>
                </a:solidFill>
                <a:ea typeface="ヒラギノ角ゴ Pro W3" pitchFamily="125" charset="-128"/>
                <a:cs typeface="+mn-cs"/>
              </a:rPr>
              <a:t>¿Por qué presentar informes?</a:t>
            </a:r>
          </a:p>
          <a:p>
            <a:endParaRPr lang="en-US" dirty="0"/>
          </a:p>
        </p:txBody>
      </p:sp>
      <p:sp>
        <p:nvSpPr>
          <p:cNvPr id="7" name="Rectangle 6"/>
          <p:cNvSpPr/>
          <p:nvPr/>
        </p:nvSpPr>
        <p:spPr>
          <a:xfrm>
            <a:off x="3429000" y="2590800"/>
            <a:ext cx="6481482"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Forjar un futuro mejor</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Captar y conectar</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Aumentar la afiliación</a:t>
            </a:r>
          </a:p>
          <a:p>
            <a:pPr marL="457200" indent="-457200">
              <a:spcAft>
                <a:spcPts val="1200"/>
              </a:spcAft>
              <a:buFont typeface="Arial" panose="020B0604020202020204" pitchFamily="34" charset="0"/>
              <a:buChar char="•"/>
            </a:pPr>
            <a:r>
              <a:rPr lang="es-ES" sz="3200" b="1" dirty="0">
                <a:solidFill>
                  <a:srgbClr val="0A5496"/>
                </a:solidFill>
                <a:latin typeface="Arial" panose="020B0604020202020204" pitchFamily="34" charset="0"/>
                <a:cs typeface="Arial" panose="020B0604020202020204" pitchFamily="34" charset="0"/>
              </a:rPr>
              <a:t>Reconocer y premiar</a:t>
            </a:r>
          </a:p>
          <a:p>
            <a:endParaRPr lang="en-US" b="1" dirty="0">
              <a:solidFill>
                <a:srgbClr val="000000"/>
              </a:solidFill>
              <a:latin typeface="HelveticaNeueLT Std"/>
            </a:endParaRPr>
          </a:p>
          <a:p>
            <a:r>
              <a:rPr lang="es-ES" b="1" dirty="0">
                <a:solidFill>
                  <a:srgbClr val="000000"/>
                </a:solidFill>
                <a:latin typeface="HelveticaNeueLT Std"/>
              </a:rPr>
              <a:t> </a:t>
            </a:r>
          </a:p>
          <a:p>
            <a:endParaRPr lang="en-US" b="1" dirty="0"/>
          </a:p>
        </p:txBody>
      </p:sp>
      <p:pic>
        <p:nvPicPr>
          <p:cNvPr id="6" name="Picture 5">
            <a:extLst>
              <a:ext uri="{FF2B5EF4-FFF2-40B4-BE49-F238E27FC236}">
                <a16:creationId xmlns:a16="http://schemas.microsoft.com/office/drawing/2014/main" xmlns="" id="{8E270A48-8F69-AF4B-8EB9-E13DC9FEAE3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xmlns="" id="{7E0A9FD4-4B4D-764C-A933-3AC45481F502}"/>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0276887"/>
      </p:ext>
    </p:extLst>
  </p:cSld>
  <p:clrMapOvr>
    <a:masterClrMapping/>
  </p:clrMapOvr>
  <mc:AlternateContent xmlns:mc="http://schemas.openxmlformats.org/markup-compatibility/2006" xmlns:p14="http://schemas.microsoft.com/office/powerpoint/2010/main">
    <mc:Choice Requires="p14">
      <p:transition spd="slow" p14:dur="2000" advTm="90505"/>
    </mc:Choice>
    <mc:Fallback xmlns="">
      <p:transition spd="slow" advTm="9050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alpha val="44000"/>
                </a:srgbClr>
              </a:solidFill>
            </a:endParaRPr>
          </a:p>
        </p:txBody>
      </p:sp>
      <p:sp>
        <p:nvSpPr>
          <p:cNvPr id="7" name="Content Placeholder 2"/>
          <p:cNvSpPr txBox="1">
            <a:spLocks/>
          </p:cNvSpPr>
          <p:nvPr/>
        </p:nvSpPr>
        <p:spPr bwMode="auto">
          <a:xfrm>
            <a:off x="914400" y="3254071"/>
            <a:ext cx="10744200" cy="294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500"/>
              </a:spcAft>
              <a:buFont typeface="Wingdings" charset="2"/>
              <a:buChar char="§"/>
            </a:pPr>
            <a:r>
              <a:rPr lang="es-ES" sz="2400" dirty="0">
                <a:solidFill>
                  <a:srgbClr val="FEFFFE"/>
                </a:solidFill>
                <a:latin typeface="Arial" panose="020B0604020202020204" pitchFamily="34" charset="0"/>
                <a:ea typeface="Open Sans" charset="0"/>
                <a:cs typeface="Arial" panose="020B0604020202020204" pitchFamily="34" charset="0"/>
              </a:rPr>
              <a:t>Los Leones desean tener</a:t>
            </a:r>
            <a:r>
              <a:rPr lang="es-ES" sz="2400" dirty="0">
                <a:solidFill>
                  <a:srgbClr val="FFD000"/>
                </a:solidFill>
                <a:latin typeface="Arial" panose="020B0604020202020204" pitchFamily="34" charset="0"/>
                <a:ea typeface="Open Sans" charset="0"/>
                <a:cs typeface="Arial" panose="020B0604020202020204" pitchFamily="34" charset="0"/>
              </a:rPr>
              <a:t> </a:t>
            </a:r>
            <a:r>
              <a:rPr lang="es-ES" sz="2400" b="1" dirty="0">
                <a:solidFill>
                  <a:srgbClr val="FFD000"/>
                </a:solidFill>
                <a:latin typeface="Arial" panose="020B0604020202020204" pitchFamily="34" charset="0"/>
                <a:ea typeface="Open Sans" charset="0"/>
                <a:cs typeface="Arial" panose="020B0604020202020204" pitchFamily="34" charset="0"/>
              </a:rPr>
              <a:t>la capacidad de conectarse,</a:t>
            </a:r>
            <a:r>
              <a:rPr lang="es-ES" sz="2400" dirty="0">
                <a:solidFill>
                  <a:srgbClr val="FFD000"/>
                </a:solidFill>
                <a:latin typeface="Arial" panose="020B0604020202020204" pitchFamily="34" charset="0"/>
                <a:ea typeface="Open Sans" charset="0"/>
                <a:cs typeface="Arial" panose="020B0604020202020204" pitchFamily="34" charset="0"/>
              </a:rPr>
              <a:t> </a:t>
            </a:r>
            <a:r>
              <a:rPr lang="es-ES" sz="2400" dirty="0">
                <a:solidFill>
                  <a:srgbClr val="FEFFFE"/>
                </a:solidFill>
                <a:latin typeface="Arial" panose="020B0604020202020204" pitchFamily="34" charset="0"/>
                <a:ea typeface="Open Sans" charset="0"/>
                <a:cs typeface="Arial" panose="020B0604020202020204" pitchFamily="34" charset="0"/>
              </a:rPr>
              <a:t>independientemente de su ubicación física.</a:t>
            </a:r>
          </a:p>
          <a:p>
            <a:pPr>
              <a:spcAft>
                <a:spcPts val="1500"/>
              </a:spcAft>
              <a:buFont typeface="Wingdings" charset="2"/>
              <a:buChar char="§"/>
            </a:pPr>
            <a:r>
              <a:rPr lang="es-ES" sz="2400" dirty="0">
                <a:solidFill>
                  <a:srgbClr val="FEFFFE"/>
                </a:solidFill>
                <a:latin typeface="Arial" panose="020B0604020202020204" pitchFamily="34" charset="0"/>
                <a:ea typeface="Open Sans" charset="0"/>
                <a:cs typeface="Arial" panose="020B0604020202020204" pitchFamily="34" charset="0"/>
              </a:rPr>
              <a:t>Los Leones desean tener </a:t>
            </a:r>
            <a:r>
              <a:rPr lang="es-ES" sz="2400" b="1" dirty="0">
                <a:solidFill>
                  <a:srgbClr val="FFD000"/>
                </a:solidFill>
                <a:latin typeface="Arial" panose="020B0604020202020204" pitchFamily="34" charset="0"/>
                <a:ea typeface="Open Sans" charset="0"/>
                <a:cs typeface="Arial" panose="020B0604020202020204" pitchFamily="34" charset="0"/>
              </a:rPr>
              <a:t>más acceso, más herramientas y maneras más fáciles de presentar los informes</a:t>
            </a:r>
            <a:r>
              <a:rPr lang="es-ES" sz="2400" dirty="0">
                <a:solidFill>
                  <a:srgbClr val="FEFFFE"/>
                </a:solidFill>
                <a:latin typeface="Arial" panose="020B0604020202020204" pitchFamily="34" charset="0"/>
                <a:ea typeface="Open Sans" charset="0"/>
                <a:cs typeface="Arial" panose="020B0604020202020204" pitchFamily="34" charset="0"/>
              </a:rPr>
              <a:t> de servicio.</a:t>
            </a:r>
          </a:p>
          <a:p>
            <a:pPr>
              <a:spcAft>
                <a:spcPts val="1500"/>
              </a:spcAft>
              <a:buFont typeface="Wingdings" charset="2"/>
              <a:buChar char="§"/>
            </a:pPr>
            <a:r>
              <a:rPr lang="es-ES" sz="2400" dirty="0">
                <a:solidFill>
                  <a:srgbClr val="FEFFFE"/>
                </a:solidFill>
                <a:latin typeface="Arial" panose="020B0604020202020204" pitchFamily="34" charset="0"/>
                <a:ea typeface="Open Sans" charset="0"/>
                <a:cs typeface="Arial" panose="020B0604020202020204" pitchFamily="34" charset="0"/>
              </a:rPr>
              <a:t>Los Leones desean tener </a:t>
            </a:r>
            <a:r>
              <a:rPr lang="es-ES" sz="2400" b="1" dirty="0">
                <a:solidFill>
                  <a:srgbClr val="FFD000"/>
                </a:solidFill>
                <a:latin typeface="Arial" panose="020B0604020202020204" pitchFamily="34" charset="0"/>
                <a:ea typeface="Open Sans" charset="0"/>
                <a:cs typeface="Arial" panose="020B0604020202020204" pitchFamily="34" charset="0"/>
              </a:rPr>
              <a:t>más control sobre</a:t>
            </a:r>
            <a:r>
              <a:rPr lang="es-ES" sz="2400" dirty="0">
                <a:latin typeface="Arial" panose="020B0604020202020204" pitchFamily="34" charset="0"/>
                <a:ea typeface="Open Sans" charset="0"/>
                <a:cs typeface="Arial" panose="020B0604020202020204" pitchFamily="34" charset="0"/>
              </a:rPr>
              <a:t> </a:t>
            </a:r>
            <a:r>
              <a:rPr lang="es-ES" sz="2400" dirty="0">
                <a:solidFill>
                  <a:srgbClr val="FEFFFE"/>
                </a:solidFill>
                <a:latin typeface="Arial" panose="020B0604020202020204" pitchFamily="34" charset="0"/>
                <a:ea typeface="Open Sans" charset="0"/>
                <a:cs typeface="Arial" panose="020B0604020202020204" pitchFamily="34" charset="0"/>
              </a:rPr>
              <a:t>su compromiso con la Asociación</a:t>
            </a:r>
            <a:r>
              <a:rPr lang="es-ES" sz="2400" dirty="0" smtClean="0">
                <a:solidFill>
                  <a:srgbClr val="FEFFFE"/>
                </a:solidFill>
                <a:latin typeface="Arial" panose="020B0604020202020204" pitchFamily="34" charset="0"/>
                <a:ea typeface="Open Sans" charset="0"/>
                <a:cs typeface="Arial" panose="020B0604020202020204" pitchFamily="34" charset="0"/>
              </a:rPr>
              <a:t>. </a:t>
            </a:r>
          </a:p>
          <a:p>
            <a:pPr>
              <a:spcAft>
                <a:spcPts val="1500"/>
              </a:spcAft>
              <a:buFont typeface="Wingdings" charset="2"/>
              <a:buChar char="§"/>
            </a:pPr>
            <a:r>
              <a:rPr lang="es-ES" sz="1400" i="1" dirty="0" smtClean="0">
                <a:solidFill>
                  <a:srgbClr val="FEFFFE"/>
                </a:solidFill>
                <a:latin typeface="Times New Roman" panose="02020603050405020304" pitchFamily="18" charset="0"/>
                <a:ea typeface="Open Sans" charset="0"/>
                <a:cs typeface="Times New Roman" panose="02020603050405020304" pitchFamily="18" charset="0"/>
              </a:rPr>
              <a:t>Fuente: Encuestas digitales respondidas por más de 1.500 Leones de todo el mundo en 2017.</a:t>
            </a:r>
            <a:endParaRPr lang="es-ES" sz="1400" i="1" dirty="0">
              <a:solidFill>
                <a:srgbClr val="FEFFFE"/>
              </a:solidFill>
              <a:latin typeface="Times New Roman" panose="02020603050405020304" pitchFamily="18" charset="0"/>
              <a:ea typeface="Open Sans" charset="0"/>
              <a:cs typeface="Times New Roman" panose="02020603050405020304" pitchFamily="18"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marL="0" indent="0">
              <a:spcAft>
                <a:spcPts val="1500"/>
              </a:spcAft>
              <a:buFont typeface="Arial" pitchFamily="34" charset="0"/>
              <a:buNone/>
            </a:pPr>
            <a:r>
              <a:rPr lang="es-ES" sz="1600" i="1" dirty="0">
                <a:solidFill>
                  <a:srgbClr val="FEFFFE"/>
                </a:solidFill>
                <a:latin typeface="Arial" panose="020B0604020202020204" pitchFamily="34" charset="0"/>
                <a:ea typeface="Open Sans" charset="0"/>
                <a:cs typeface="Arial" panose="020B0604020202020204" pitchFamily="34" charset="0"/>
              </a:rPr>
              <a:t>Fuente: Encuestas digitales de más de 1,500 Leones de todo el mundo, 2017.</a:t>
            </a:r>
          </a:p>
        </p:txBody>
      </p:sp>
      <p:sp>
        <p:nvSpPr>
          <p:cNvPr id="9" name="Rectangle 8"/>
          <p:cNvSpPr/>
          <p:nvPr/>
        </p:nvSpPr>
        <p:spPr>
          <a:xfrm>
            <a:off x="0" y="2516246"/>
            <a:ext cx="457200" cy="33122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solidFill>
            </a:endParaRPr>
          </a:p>
        </p:txBody>
      </p:sp>
      <p:sp>
        <p:nvSpPr>
          <p:cNvPr id="2" name="TextBox 1"/>
          <p:cNvSpPr txBox="1"/>
          <p:nvPr/>
        </p:nvSpPr>
        <p:spPr>
          <a:xfrm>
            <a:off x="1091954" y="565206"/>
            <a:ext cx="7025252" cy="2554545"/>
          </a:xfrm>
          <a:prstGeom prst="rect">
            <a:avLst/>
          </a:prstGeom>
          <a:noFill/>
        </p:spPr>
        <p:txBody>
          <a:bodyPr wrap="square" rtlCol="0">
            <a:spAutoFit/>
          </a:bodyPr>
          <a:lstStyle/>
          <a:p>
            <a:pPr fontAlgn="base">
              <a:spcBef>
                <a:spcPct val="0"/>
              </a:spcBef>
              <a:spcAft>
                <a:spcPct val="0"/>
              </a:spcAft>
            </a:pPr>
            <a:endParaRPr lang="es-ES" sz="3200" b="1" dirty="0">
              <a:solidFill>
                <a:srgbClr val="FEFFFE"/>
              </a:solidFill>
              <a:latin typeface="Arial" pitchFamily="34" charset="0"/>
              <a:ea typeface="Open Sans" charset="0"/>
              <a:cs typeface="Arial" panose="020B0604020202020204" pitchFamily="34" charset="0"/>
            </a:endParaRPr>
          </a:p>
          <a:p>
            <a:pPr fontAlgn="base">
              <a:spcBef>
                <a:spcPct val="0"/>
              </a:spcBef>
              <a:spcAft>
                <a:spcPct val="0"/>
              </a:spcAft>
            </a:pPr>
            <a:endParaRPr lang="es-ES" sz="3200" b="1" dirty="0" smtClean="0">
              <a:solidFill>
                <a:srgbClr val="FEFFFE"/>
              </a:solidFill>
              <a:latin typeface="Arial" pitchFamily="34" charset="0"/>
              <a:ea typeface="Open Sans" charset="0"/>
              <a:cs typeface="Arial" panose="020B0604020202020204" pitchFamily="34" charset="0"/>
            </a:endParaRPr>
          </a:p>
          <a:p>
            <a:pPr fontAlgn="base">
              <a:spcBef>
                <a:spcPct val="0"/>
              </a:spcBef>
              <a:spcAft>
                <a:spcPct val="0"/>
              </a:spcAft>
            </a:pPr>
            <a:endParaRPr lang="es-ES" sz="3200" b="1" dirty="0">
              <a:solidFill>
                <a:srgbClr val="FEFFFE"/>
              </a:solidFill>
              <a:latin typeface="Arial" pitchFamily="34" charset="0"/>
              <a:ea typeface="Open Sans" charset="0"/>
              <a:cs typeface="Arial" panose="020B0604020202020204" pitchFamily="34" charset="0"/>
            </a:endParaRPr>
          </a:p>
          <a:p>
            <a:pPr fontAlgn="base">
              <a:spcBef>
                <a:spcPct val="0"/>
              </a:spcBef>
              <a:spcAft>
                <a:spcPct val="0"/>
              </a:spcAft>
            </a:pPr>
            <a:endParaRPr lang="es-ES" sz="3200" b="1" dirty="0" smtClean="0">
              <a:solidFill>
                <a:srgbClr val="FEFFFE"/>
              </a:solidFill>
              <a:latin typeface="Arial" pitchFamily="34" charset="0"/>
              <a:ea typeface="Open Sans" charset="0"/>
              <a:cs typeface="Arial" panose="020B0604020202020204" pitchFamily="34" charset="0"/>
            </a:endParaRPr>
          </a:p>
          <a:p>
            <a:pPr fontAlgn="base">
              <a:spcBef>
                <a:spcPct val="0"/>
              </a:spcBef>
              <a:spcAft>
                <a:spcPct val="0"/>
              </a:spcAft>
            </a:pPr>
            <a:r>
              <a:rPr lang="es-ES" sz="3200" b="1" dirty="0" smtClean="0">
                <a:solidFill>
                  <a:srgbClr val="FEFFFE"/>
                </a:solidFill>
                <a:latin typeface="Arial" pitchFamily="34" charset="0"/>
                <a:ea typeface="Open Sans" charset="0"/>
                <a:cs typeface="Arial" panose="020B0604020202020204" pitchFamily="34" charset="0"/>
              </a:rPr>
              <a:t>Por </a:t>
            </a:r>
            <a:r>
              <a:rPr lang="es-ES" sz="3200" b="1" dirty="0">
                <a:solidFill>
                  <a:srgbClr val="FEFFFE"/>
                </a:solidFill>
                <a:latin typeface="Arial" pitchFamily="34" charset="0"/>
                <a:ea typeface="Open Sans" charset="0"/>
                <a:cs typeface="Arial" panose="020B0604020202020204" pitchFamily="34" charset="0"/>
              </a:rPr>
              <a:t>qué MyLion?</a:t>
            </a:r>
          </a:p>
        </p:txBody>
      </p:sp>
    </p:spTree>
    <p:extLst>
      <p:ext uri="{BB962C8B-B14F-4D97-AF65-F5344CB8AC3E}">
        <p14:creationId xmlns:p14="http://schemas.microsoft.com/office/powerpoint/2010/main" val="651536234"/>
      </p:ext>
    </p:extLst>
  </p:cSld>
  <p:clrMapOvr>
    <a:masterClrMapping/>
  </p:clrMapOvr>
  <mc:AlternateContent xmlns:mc="http://schemas.openxmlformats.org/markup-compatibility/2006" xmlns:p14="http://schemas.microsoft.com/office/powerpoint/2010/main">
    <mc:Choice Requires="p14">
      <p:transition spd="slow" p14:dur="2000" advTm="34376"/>
    </mc:Choice>
    <mc:Fallback xmlns="">
      <p:transition spd="slow" advTm="3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TotalTime>
  <Words>3944</Words>
  <Application>Microsoft Office PowerPoint</Application>
  <PresentationFormat>Widescreen</PresentationFormat>
  <Paragraphs>427</Paragraphs>
  <Slides>30</Slides>
  <Notes>30</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30</vt:i4>
      </vt:variant>
    </vt:vector>
  </HeadingPairs>
  <TitlesOfParts>
    <vt:vector size="57" baseType="lpstr">
      <vt:lpstr>Arial</vt:lpstr>
      <vt:lpstr>Arial Hebrew Scholar</vt:lpstr>
      <vt:lpstr>Calibri</vt:lpstr>
      <vt:lpstr>Calibri Light</vt:lpstr>
      <vt:lpstr>Helvetica</vt:lpstr>
      <vt:lpstr>Helvetica Neue</vt:lpstr>
      <vt:lpstr>HelveticaNeueLT Std</vt:lpstr>
      <vt:lpstr>Open sans</vt:lpstr>
      <vt:lpstr>Open sans</vt:lpstr>
      <vt:lpstr>Open Sans Regular</vt:lpstr>
      <vt:lpstr>Segoe UI</vt:lpstr>
      <vt:lpstr>Segoe UI Light</vt:lpstr>
      <vt:lpstr>Segoe UI Semibold</vt:lpstr>
      <vt:lpstr>Times New Roman</vt:lpstr>
      <vt:lpstr>Wingdings</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1_No Page Number</vt:lpstr>
      <vt:lpstr>White Page Number</vt:lpstr>
      <vt:lpstr>3_No Page Number</vt:lpstr>
      <vt:lpstr>4_Lions_PowerPoint_Template_June2016_Template-1</vt:lpstr>
      <vt:lpstr>1_Blue Page Number</vt:lpstr>
      <vt:lpstr>PowerPoint Presentation</vt:lpstr>
      <vt:lpstr>Panel de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 el impacto de su servicio</vt:lpstr>
      <vt:lpstr>PowerPoint Presentation</vt:lpstr>
      <vt:lpstr>PowerPoint Presentation</vt:lpstr>
      <vt:lpstr>PowerPoint Presentation</vt:lpstr>
      <vt:lpstr>Información clara, consolidada</vt:lpstr>
      <vt:lpstr>Invitar a gente a su actividad de servicio </vt:lpstr>
      <vt:lpstr>Celebrar y compartir </vt:lpstr>
      <vt:lpstr>PowerPoint Presentation</vt:lpstr>
      <vt:lpstr>Preparar al distrito para usar MyLion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Similton, Yolanda</cp:lastModifiedBy>
  <cp:revision>113</cp:revision>
  <cp:lastPrinted>2019-02-19T18:34:58Z</cp:lastPrinted>
  <dcterms:created xsi:type="dcterms:W3CDTF">2019-02-13T18:13:08Z</dcterms:created>
  <dcterms:modified xsi:type="dcterms:W3CDTF">2019-03-08T15:48:19Z</dcterms:modified>
</cp:coreProperties>
</file>