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872" r:id="rId2"/>
    <p:sldId id="984" r:id="rId3"/>
    <p:sldId id="1109" r:id="rId4"/>
    <p:sldId id="1129" r:id="rId5"/>
    <p:sldId id="1131" r:id="rId6"/>
    <p:sldId id="1087" r:id="rId7"/>
    <p:sldId id="1110" r:id="rId8"/>
    <p:sldId id="1117" r:id="rId9"/>
    <p:sldId id="1118" r:id="rId10"/>
    <p:sldId id="1119" r:id="rId11"/>
    <p:sldId id="1124" r:id="rId12"/>
    <p:sldId id="1116" r:id="rId13"/>
    <p:sldId id="1126" r:id="rId14"/>
    <p:sldId id="1127" r:id="rId15"/>
    <p:sldId id="1128" r:id="rId16"/>
    <p:sldId id="1132" r:id="rId17"/>
    <p:sldId id="95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B700"/>
    <a:srgbClr val="55565A"/>
    <a:srgbClr val="FF5C35"/>
    <a:srgbClr val="407CCA"/>
    <a:srgbClr val="0D2240"/>
    <a:srgbClr val="00338D"/>
    <a:srgbClr val="F2F2F2"/>
    <a:srgbClr val="00AC69"/>
    <a:srgbClr val="7A2682"/>
    <a:srgbClr val="B3B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310"/>
    <p:restoredTop sz="94674"/>
  </p:normalViewPr>
  <p:slideViewPr>
    <p:cSldViewPr snapToGrid="0" snapToObjects="1">
      <p:cViewPr varScale="1">
        <p:scale>
          <a:sx n="114" d="100"/>
          <a:sy n="114" d="100"/>
        </p:scale>
        <p:origin x="1026" y="102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382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C50FC-F9F0-994C-8ED5-9766C18DAC95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38A34-01B5-8B47-8788-985DCB17B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30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70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414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24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17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- Image">
            <a:extLst>
              <a:ext uri="{FF2B5EF4-FFF2-40B4-BE49-F238E27FC236}">
                <a16:creationId xmlns:a16="http://schemas.microsoft.com/office/drawing/2014/main" id="{FD877477-AD04-9645-A230-FA1898431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Background - Overlay">
            <a:extLst>
              <a:ext uri="{FF2B5EF4-FFF2-40B4-BE49-F238E27FC236}">
                <a16:creationId xmlns:a16="http://schemas.microsoft.com/office/drawing/2014/main" id="{C3A68D5E-C9D8-F044-8649-0122AB4195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FC29919A-4C36-C447-AD85-0170CDC1ECD4}"/>
              </a:ext>
            </a:extLst>
          </p:cNvPr>
          <p:cNvSpPr/>
          <p:nvPr/>
        </p:nvSpPr>
        <p:spPr>
          <a:xfrm>
            <a:off x="914400" y="396240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051C0B96-24DE-2544-A161-4501B5DC482F}"/>
              </a:ext>
            </a:extLst>
          </p:cNvPr>
          <p:cNvSpPr txBox="1">
            <a:spLocks/>
          </p:cNvSpPr>
          <p:nvPr/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/>
              <a:t>國際獅子會</a:t>
            </a: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22EEA4CF-49E7-B447-AF52-AF4F39E89754}"/>
              </a:ext>
            </a:extLst>
          </p:cNvPr>
          <p:cNvSpPr txBox="1">
            <a:spLocks/>
          </p:cNvSpPr>
          <p:nvPr/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/>
              <a:t>一個行善的全球力量</a:t>
            </a:r>
          </a:p>
        </p:txBody>
      </p:sp>
      <p:pic>
        <p:nvPicPr>
          <p:cNvPr id="7" name="Emblem - White">
            <a:extLst>
              <a:ext uri="{FF2B5EF4-FFF2-40B4-BE49-F238E27FC236}">
                <a16:creationId xmlns:a16="http://schemas.microsoft.com/office/drawing/2014/main" id="{F0A43DA2-178E-054D-A0D7-91132D1A86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334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2988702" y="144343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sz="4800" dirty="0">
                <a:solidFill>
                  <a:schemeClr val="bg1"/>
                </a:solidFill>
              </a:rPr>
              <a:t>我們的基金會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70871" y="220680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D983F-9C5A-FE49-BD60-CE5B5DAA15D7}"/>
              </a:ext>
            </a:extLst>
          </p:cNvPr>
          <p:cNvSpPr txBox="1"/>
          <p:nvPr/>
        </p:nvSpPr>
        <p:spPr>
          <a:xfrm>
            <a:off x="2595965" y="2624550"/>
            <a:ext cx="72764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sz="2400" dirty="0">
                <a:solidFill>
                  <a:schemeClr val="bg1"/>
                </a:solidFill>
                <a:latin typeface="Arial" charset="0"/>
                <a:ea typeface="PMingLiU" charset="-79"/>
                <a:cs typeface="Arial" charset="0"/>
              </a:rPr>
              <a:t>獅子會國際基金會 (LCIF) 是國際獅子會的官方慈善機構，LCIF 以提供當地及全球人道服務的撥款來支持獅友的服務。</a:t>
            </a:r>
          </a:p>
          <a:p>
            <a:pPr algn="ctr"/>
            <a:endParaRPr lang="en-US" sz="2400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  <a:p>
            <a:pPr algn="ctr"/>
            <a:endParaRPr lang="en-US" sz="2400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  <a:p>
            <a:pPr algn="ctr"/>
            <a:endParaRPr lang="en-US" sz="2400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122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886693" y="3160967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762000" y="2405045"/>
            <a:ext cx="6661265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/>
              <a:t>分會或輔導分會的範例</a:t>
            </a: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F84AA681-4BDD-0743-94A4-22BD62B5F3FC}"/>
              </a:ext>
            </a:extLst>
          </p:cNvPr>
          <p:cNvSpPr txBox="1">
            <a:spLocks/>
          </p:cNvSpPr>
          <p:nvPr/>
        </p:nvSpPr>
        <p:spPr>
          <a:xfrm>
            <a:off x="762001" y="3387773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/>
              <a:t>[在此填入分會名稱]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CCABCC-64AA-7943-A46A-05E3CB7B8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2293BA-F532-2046-A0AA-9507A7421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88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1600">
                <a:solidFill>
                  <a:srgbClr val="EBB700"/>
                </a:solidFill>
              </a:rPr>
              <a:t>我們的分會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sz="1800">
                <a:solidFill>
                  <a:srgbClr val="55565A"/>
                </a:solidFill>
              </a:rPr>
              <a:t>[在此填入貴分會的資訊：例如創立年分、現有會員人數、幹部等等]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3200">
                <a:solidFill>
                  <a:srgbClr val="00338D"/>
                </a:solidFill>
              </a:rPr>
              <a:t>關於[在此填入分會名稱]</a:t>
            </a: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58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734121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1600">
                <a:solidFill>
                  <a:srgbClr val="EBB700"/>
                </a:solidFill>
              </a:rPr>
              <a:t>我們的社區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sz="1800">
                <a:solidFill>
                  <a:srgbClr val="55565A"/>
                </a:solidFill>
              </a:rPr>
              <a:t>[在此提供關於貴社區的資訊：例如人口統計資料、歷史、文化、有需求的領域等等]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3200">
                <a:solidFill>
                  <a:srgbClr val="00338D"/>
                </a:solidFill>
              </a:rPr>
              <a:t>我們為[在此填入社區名稱]服務</a:t>
            </a: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33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1600">
                <a:solidFill>
                  <a:srgbClr val="EBB700"/>
                </a:solidFill>
              </a:rPr>
              <a:t>我們的服務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sz="1800">
                <a:solidFill>
                  <a:srgbClr val="55565A"/>
                </a:solidFill>
              </a:rPr>
              <a:t>[在此填入關於貴分會服務重點的資訊：例如具體活動、服務活動、當地合作夥伴關係等等]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  <a:p>
            <a:r>
              <a:rPr lang="zh-TW" sz="1800">
                <a:solidFill>
                  <a:srgbClr val="55565A"/>
                </a:solidFill>
              </a:rPr>
              <a:t>[別忘了強調貴分會如何針對貴社區有需求的領域而提供服務！]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3200">
                <a:solidFill>
                  <a:srgbClr val="00338D"/>
                </a:solidFill>
              </a:rPr>
              <a:t>我們的工作</a:t>
            </a: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23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1600">
                <a:solidFill>
                  <a:srgbClr val="EBB700"/>
                </a:solidFill>
              </a:rPr>
              <a:t>接下來的步驟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55565A"/>
                </a:solidFill>
              </a:rPr>
              <a:t>完成授證會員申請 </a:t>
            </a:r>
          </a:p>
          <a:p>
            <a:endParaRPr lang="en-US" sz="10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55565A"/>
                </a:solidFill>
              </a:rPr>
              <a:t>繳交一次性 $35.00 美元的入會費</a:t>
            </a:r>
          </a:p>
          <a:p>
            <a:endParaRPr lang="en-US" sz="10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55565A"/>
                </a:solidFill>
              </a:rPr>
              <a:t>參加組織會議以協助創辦新分會</a:t>
            </a:r>
          </a:p>
          <a:p>
            <a:endParaRPr lang="en-US" sz="10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55565A"/>
                </a:solidFill>
              </a:rPr>
              <a:t>提供社區服務領域的想法</a:t>
            </a:r>
          </a:p>
          <a:p>
            <a:endParaRPr lang="en-US" sz="10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55565A"/>
                </a:solidFill>
              </a:rPr>
              <a:t>考慮在新分會中擔任領導角色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55565A"/>
                </a:solidFill>
              </a:rPr>
              <a:t>繳付國際年費（$43.00 美元）和分會會費  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15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4800" dirty="0">
                <a:solidFill>
                  <a:srgbClr val="00338D"/>
                </a:solidFill>
              </a:rPr>
              <a:t>您可以如何參與</a:t>
            </a:r>
          </a:p>
        </p:txBody>
      </p:sp>
    </p:spTree>
    <p:extLst>
      <p:ext uri="{BB962C8B-B14F-4D97-AF65-F5344CB8AC3E}">
        <p14:creationId xmlns:p14="http://schemas.microsoft.com/office/powerpoint/2010/main" val="1799451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 - Image">
            <a:extLst>
              <a:ext uri="{FF2B5EF4-FFF2-40B4-BE49-F238E27FC236}">
                <a16:creationId xmlns:a16="http://schemas.microsoft.com/office/drawing/2014/main" id="{4972701C-247A-3448-8A68-1078D203B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Background - Overlay">
            <a:extLst>
              <a:ext uri="{FF2B5EF4-FFF2-40B4-BE49-F238E27FC236}">
                <a16:creationId xmlns:a16="http://schemas.microsoft.com/office/drawing/2014/main" id="{FE160F02-72FD-634C-A0E2-F170E78E8F17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4" name="Emblem - White" descr="lion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0" y="1295401"/>
            <a:ext cx="1751259" cy="1708355"/>
          </a:xfrm>
          <a:prstGeom prst="rect">
            <a:avLst/>
          </a:prstGeom>
        </p:spPr>
      </p:pic>
      <p:sp>
        <p:nvSpPr>
          <p:cNvPr id="5" name="Headline"/>
          <p:cNvSpPr txBox="1">
            <a:spLocks/>
          </p:cNvSpPr>
          <p:nvPr/>
        </p:nvSpPr>
        <p:spPr>
          <a:xfrm>
            <a:off x="2238249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zh-TW" sz="4800" b="1">
                <a:solidFill>
                  <a:schemeClr val="bg1"/>
                </a:solidFill>
                <a:latin typeface="Helvetica Neue" charset="0"/>
                <a:ea typeface="PMingLiU" charset="0"/>
                <a:cs typeface="Helvetica Neue" charset="0"/>
              </a:rPr>
              <a:t>問題與回答 </a:t>
            </a:r>
          </a:p>
        </p:txBody>
      </p:sp>
      <p:sp>
        <p:nvSpPr>
          <p:cNvPr id="6" name="Gold Bar"/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7" name="Copyright"/>
          <p:cNvSpPr txBox="1"/>
          <p:nvPr/>
        </p:nvSpPr>
        <p:spPr>
          <a:xfrm>
            <a:off x="4396092" y="6231449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sz="1600" b="1" dirty="0">
                <a:solidFill>
                  <a:schemeClr val="bg1"/>
                </a:solidFill>
              </a:rPr>
              <a:t>© 2019 </a:t>
            </a:r>
            <a:r>
              <a:rPr lang="zh-TW" altLang="en-US" sz="1600" b="1" dirty="0">
                <a:solidFill>
                  <a:schemeClr val="bg1"/>
                </a:solidFill>
              </a:rPr>
              <a:t>國際獅子會</a:t>
            </a:r>
            <a:endParaRPr lang="zh-TW" sz="1600" b="1" dirty="0">
              <a:solidFill>
                <a:schemeClr val="bg1"/>
              </a:solidFill>
            </a:endParaRPr>
          </a:p>
        </p:txBody>
      </p:sp>
      <p:sp>
        <p:nvSpPr>
          <p:cNvPr id="12" name="Page Number - White">
            <a:extLst>
              <a:ext uri="{FF2B5EF4-FFF2-40B4-BE49-F238E27FC236}">
                <a16:creationId xmlns:a16="http://schemas.microsoft.com/office/drawing/2014/main" id="{7D11791B-A09B-C447-8C0A-F079F842B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16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23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 - Image">
            <a:extLst>
              <a:ext uri="{FF2B5EF4-FFF2-40B4-BE49-F238E27FC236}">
                <a16:creationId xmlns:a16="http://schemas.microsoft.com/office/drawing/2014/main" id="{4972701C-247A-3448-8A68-1078D203B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Background - Overlay">
            <a:extLst>
              <a:ext uri="{FF2B5EF4-FFF2-40B4-BE49-F238E27FC236}">
                <a16:creationId xmlns:a16="http://schemas.microsoft.com/office/drawing/2014/main" id="{FE160F02-72FD-634C-A0E2-F170E78E8F17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4" name="Emblem - White" descr="lion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0" y="1295401"/>
            <a:ext cx="1751259" cy="1708355"/>
          </a:xfrm>
          <a:prstGeom prst="rect">
            <a:avLst/>
          </a:prstGeom>
        </p:spPr>
      </p:pic>
      <p:sp>
        <p:nvSpPr>
          <p:cNvPr id="5" name="Headline"/>
          <p:cNvSpPr txBox="1">
            <a:spLocks/>
          </p:cNvSpPr>
          <p:nvPr/>
        </p:nvSpPr>
        <p:spPr>
          <a:xfrm>
            <a:off x="2238249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zh-TW" sz="4800" b="1">
                <a:solidFill>
                  <a:schemeClr val="bg1"/>
                </a:solidFill>
                <a:latin typeface="Helvetica Neue" charset="0"/>
                <a:ea typeface="PMingLiU" charset="0"/>
                <a:cs typeface="Helvetica Neue" charset="0"/>
              </a:rPr>
              <a:t>感謝您！</a:t>
            </a:r>
          </a:p>
        </p:txBody>
      </p:sp>
      <p:sp>
        <p:nvSpPr>
          <p:cNvPr id="6" name="Gold Bar"/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7" name="Copyright"/>
          <p:cNvSpPr txBox="1"/>
          <p:nvPr/>
        </p:nvSpPr>
        <p:spPr>
          <a:xfrm>
            <a:off x="923050" y="6239764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sz="1600" b="1" dirty="0">
                <a:solidFill>
                  <a:schemeClr val="bg1"/>
                </a:solidFill>
              </a:rPr>
              <a:t>© 2019 </a:t>
            </a:r>
            <a:r>
              <a:rPr lang="zh-TW" altLang="en-US" sz="1600" b="1" dirty="0">
                <a:solidFill>
                  <a:schemeClr val="bg1"/>
                </a:solidFill>
              </a:rPr>
              <a:t>國際獅子會</a:t>
            </a:r>
            <a:endParaRPr lang="zh-TW" sz="1600" b="1" dirty="0">
              <a:solidFill>
                <a:schemeClr val="bg1"/>
              </a:solidFill>
            </a:endParaRPr>
          </a:p>
        </p:txBody>
      </p:sp>
      <p:sp>
        <p:nvSpPr>
          <p:cNvPr id="12" name="Page Number - White">
            <a:extLst>
              <a:ext uri="{FF2B5EF4-FFF2-40B4-BE49-F238E27FC236}">
                <a16:creationId xmlns:a16="http://schemas.microsoft.com/office/drawing/2014/main" id="{7D11791B-A09B-C447-8C0A-F079F842B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17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9" name="Copyright">
            <a:extLst>
              <a:ext uri="{FF2B5EF4-FFF2-40B4-BE49-F238E27FC236}">
                <a16:creationId xmlns:a16="http://schemas.microsoft.com/office/drawing/2014/main" id="{7174F857-2D5D-4356-97C0-4C1AA2B5B909}"/>
              </a:ext>
            </a:extLst>
          </p:cNvPr>
          <p:cNvSpPr txBox="1"/>
          <p:nvPr/>
        </p:nvSpPr>
        <p:spPr>
          <a:xfrm>
            <a:off x="7518194" y="6239764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Updated 10/2021 TC</a:t>
            </a:r>
          </a:p>
        </p:txBody>
      </p:sp>
    </p:spTree>
    <p:extLst>
      <p:ext uri="{BB962C8B-B14F-4D97-AF65-F5344CB8AC3E}">
        <p14:creationId xmlns:p14="http://schemas.microsoft.com/office/powerpoint/2010/main" val="151736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5C446A39-8E9B-6A44-A58E-9E04CA7763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22" name="Slice - Solid">
            <a:extLst>
              <a:ext uri="{FF2B5EF4-FFF2-40B4-BE49-F238E27FC236}">
                <a16:creationId xmlns:a16="http://schemas.microsoft.com/office/drawing/2014/main" id="{651EA998-A806-F147-8EF5-A7B5976ED313}"/>
              </a:ext>
            </a:extLst>
          </p:cNvPr>
          <p:cNvSpPr/>
          <p:nvPr/>
        </p:nvSpPr>
        <p:spPr>
          <a:xfrm>
            <a:off x="1004872" y="-8021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3" name="Emblem - Black">
            <a:extLst>
              <a:ext uri="{FF2B5EF4-FFF2-40B4-BE49-F238E27FC236}">
                <a16:creationId xmlns:a16="http://schemas.microsoft.com/office/drawing/2014/main" id="{2A17D969-E35D-9E48-B8CB-6F7B2BFD79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  <p:sp>
        <p:nvSpPr>
          <p:cNvPr id="5" name="Headline">
            <a:extLst>
              <a:ext uri="{FF2B5EF4-FFF2-40B4-BE49-F238E27FC236}">
                <a16:creationId xmlns:a16="http://schemas.microsoft.com/office/drawing/2014/main" id="{884D2F3C-77C4-0842-BD09-61B2F6C68A95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1436351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1600">
                <a:solidFill>
                  <a:srgbClr val="EBB700"/>
                </a:solidFill>
              </a:rPr>
              <a:t>我們的座右铭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8C8D9EA-7967-BA4F-8CF7-F427CA457260}"/>
              </a:ext>
            </a:extLst>
          </p:cNvPr>
          <p:cNvGrpSpPr/>
          <p:nvPr/>
        </p:nvGrpSpPr>
        <p:grpSpPr>
          <a:xfrm>
            <a:off x="6010473" y="2003006"/>
            <a:ext cx="5525035" cy="2868503"/>
            <a:chOff x="6010473" y="2031142"/>
            <a:chExt cx="5525035" cy="2868503"/>
          </a:xfrm>
        </p:grpSpPr>
        <p:sp>
          <p:nvSpPr>
            <p:cNvPr id="6" name="Body Copy">
              <a:extLst>
                <a:ext uri="{FF2B5EF4-FFF2-40B4-BE49-F238E27FC236}">
                  <a16:creationId xmlns:a16="http://schemas.microsoft.com/office/drawing/2014/main" id="{A976928F-B454-9A49-B6F7-D7B881D56ADF}"/>
                </a:ext>
              </a:extLst>
            </p:cNvPr>
            <p:cNvSpPr txBox="1">
              <a:spLocks/>
            </p:cNvSpPr>
            <p:nvPr/>
          </p:nvSpPr>
          <p:spPr>
            <a:xfrm>
              <a:off x="6010473" y="3229351"/>
              <a:ext cx="5525035" cy="1670294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buSzPct val="120000"/>
              </a:pPr>
              <a:r>
                <a:rPr lang="zh-TW" sz="2400" dirty="0">
                  <a:solidFill>
                    <a:srgbClr val="55565A"/>
                  </a:solidFill>
                  <a:latin typeface="Arial" charset="0"/>
                  <a:ea typeface="PMingLiU" charset="0"/>
                  <a:cs typeface="Arial" charset="0"/>
                </a:rPr>
                <a:t>140 萬名獅友在全球超過 200 多個國家、</a:t>
              </a:r>
              <a:r>
                <a:rPr lang="zh-TW" altLang="en-US" sz="2400" dirty="0">
                  <a:solidFill>
                    <a:srgbClr val="55565A"/>
                  </a:solidFill>
                  <a:latin typeface="Arial" charset="0"/>
                  <a:ea typeface="PMingLiU" charset="0"/>
                  <a:cs typeface="Arial" charset="0"/>
                </a:rPr>
                <a:t>地理區域</a:t>
              </a:r>
              <a:r>
                <a:rPr lang="zh-TW" sz="2400" dirty="0">
                  <a:solidFill>
                    <a:srgbClr val="55565A"/>
                  </a:solidFill>
                  <a:latin typeface="Arial" charset="0"/>
                  <a:ea typeface="PMingLiU" charset="0"/>
                  <a:cs typeface="Arial" charset="0"/>
                </a:rPr>
                <a:t>服務，將前所未有的同情心和影響力帶到我們的服務中。</a:t>
              </a:r>
            </a:p>
          </p:txBody>
        </p:sp>
        <p:sp>
          <p:nvSpPr>
            <p:cNvPr id="17" name="Body Copy">
              <a:extLst>
                <a:ext uri="{FF2B5EF4-FFF2-40B4-BE49-F238E27FC236}">
                  <a16:creationId xmlns:a16="http://schemas.microsoft.com/office/drawing/2014/main" id="{1A341676-E6AB-8F4B-821E-E8707713801A}"/>
                </a:ext>
              </a:extLst>
            </p:cNvPr>
            <p:cNvSpPr txBox="1">
              <a:spLocks/>
            </p:cNvSpPr>
            <p:nvPr/>
          </p:nvSpPr>
          <p:spPr>
            <a:xfrm>
              <a:off x="6010473" y="2031142"/>
              <a:ext cx="5525035" cy="83736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buSzPct val="120000"/>
              </a:pPr>
              <a:r>
                <a:rPr lang="zh-TW" sz="4800" b="1">
                  <a:solidFill>
                    <a:srgbClr val="00338D"/>
                  </a:solidFill>
                  <a:latin typeface="Arial" charset="0"/>
                  <a:ea typeface="PMingLiU" charset="0"/>
                  <a:cs typeface="Arial" charset="0"/>
                </a:rPr>
                <a:t>我們服務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A4F4A12-EB4F-9743-A959-B5AF15D44E30}"/>
                </a:ext>
              </a:extLst>
            </p:cNvPr>
            <p:cNvSpPr/>
            <p:nvPr/>
          </p:nvSpPr>
          <p:spPr>
            <a:xfrm rot="5400000" flipH="1">
              <a:off x="8218823" y="904403"/>
              <a:ext cx="70852" cy="422728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3AD64347-9EA0-774D-8AEF-3259423DA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74AA523-8C1A-E143-842F-2A3A0433C22F}"/>
              </a:ext>
            </a:extLst>
          </p:cNvPr>
          <p:cNvSpPr>
            <a:spLocks/>
          </p:cNvSpPr>
          <p:nvPr/>
        </p:nvSpPr>
        <p:spPr>
          <a:xfrm>
            <a:off x="651416" y="2945142"/>
            <a:ext cx="3205562" cy="3205562"/>
          </a:xfrm>
          <a:prstGeom prst="ellipse">
            <a:avLst/>
          </a:prstGeom>
          <a:blipFill dpi="0" rotWithShape="1">
            <a:blip r:embed="rId4"/>
            <a:srcRect/>
            <a:stretch>
              <a:fillRect l="-12191" t="-154" r="-28241" b="-15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E615A1F-8AEF-FE4C-B0B5-EBDAFBD1DFC7}"/>
              </a:ext>
            </a:extLst>
          </p:cNvPr>
          <p:cNvSpPr>
            <a:spLocks/>
          </p:cNvSpPr>
          <p:nvPr/>
        </p:nvSpPr>
        <p:spPr>
          <a:xfrm>
            <a:off x="2578690" y="1530550"/>
            <a:ext cx="2392405" cy="2392405"/>
          </a:xfrm>
          <a:prstGeom prst="ellipse">
            <a:avLst/>
          </a:prstGeom>
          <a:blipFill dpi="0" rotWithShape="1">
            <a:blip r:embed="rId5"/>
            <a:srcRect/>
            <a:stretch>
              <a:fillRect l="-15861" t="-69" r="-27330" b="-6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54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16063" y="3169602"/>
            <a:ext cx="5590146" cy="19192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sz="2400" dirty="0">
                <a:solidFill>
                  <a:schemeClr val="bg1"/>
                </a:solidFill>
              </a:rPr>
              <a:t>藉著解決國內和全世界的需求，獅子會以一次一個社區的方式來改變世界。我們是 140 萬名男女人士</a:t>
            </a:r>
            <a:r>
              <a:rPr lang="zh-TW" altLang="en-US" sz="2400" dirty="0">
                <a:solidFill>
                  <a:schemeClr val="bg1"/>
                </a:solidFill>
              </a:rPr>
              <a:t>的群體</a:t>
            </a:r>
            <a:r>
              <a:rPr lang="zh-TW" sz="2400" dirty="0">
                <a:solidFill>
                  <a:schemeClr val="bg1"/>
                </a:solidFill>
              </a:rPr>
              <a:t>，</a:t>
            </a:r>
            <a:r>
              <a:rPr lang="zh-TW" altLang="en-US" sz="2400" dirty="0">
                <a:solidFill>
                  <a:schemeClr val="bg1"/>
                </a:solidFill>
              </a:rPr>
              <a:t>深</a:t>
            </a:r>
            <a:r>
              <a:rPr lang="zh-TW" sz="2400" dirty="0">
                <a:solidFill>
                  <a:schemeClr val="bg1"/>
                </a:solidFill>
              </a:rPr>
              <a:t>信仁慈很重要。當我們一起努力時，我們能達成更大的目標。</a:t>
            </a: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290868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pic>
        <p:nvPicPr>
          <p:cNvPr id="13" name="Emblem - White">
            <a:extLst>
              <a:ext uri="{FF2B5EF4-FFF2-40B4-BE49-F238E27FC236}">
                <a16:creationId xmlns:a16="http://schemas.microsoft.com/office/drawing/2014/main" id="{742E736A-F6AC-474E-9CC7-D53F6D74FA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"/>
          </a:blip>
          <a:srcRect r="22419" b="12347"/>
          <a:stretch/>
        </p:blipFill>
        <p:spPr>
          <a:xfrm>
            <a:off x="6999110" y="1311075"/>
            <a:ext cx="5181601" cy="5546926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1027265" y="1852074"/>
            <a:ext cx="6036265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4800" dirty="0">
                <a:solidFill>
                  <a:schemeClr val="bg1"/>
                </a:solidFill>
              </a:rPr>
              <a:t>我們造成極大的改變。</a:t>
            </a:r>
          </a:p>
        </p:txBody>
      </p:sp>
    </p:spTree>
    <p:extLst>
      <p:ext uri="{BB962C8B-B14F-4D97-AF65-F5344CB8AC3E}">
        <p14:creationId xmlns:p14="http://schemas.microsoft.com/office/powerpoint/2010/main" val="3814157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16063" y="3169602"/>
            <a:ext cx="5590146" cy="19192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400" kern="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2354821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pic>
        <p:nvPicPr>
          <p:cNvPr id="13" name="Emblem - White">
            <a:extLst>
              <a:ext uri="{FF2B5EF4-FFF2-40B4-BE49-F238E27FC236}">
                <a16:creationId xmlns:a16="http://schemas.microsoft.com/office/drawing/2014/main" id="{742E736A-F6AC-474E-9CC7-D53F6D74FA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"/>
          </a:blip>
          <a:srcRect r="22419" b="12347"/>
          <a:stretch/>
        </p:blipFill>
        <p:spPr>
          <a:xfrm>
            <a:off x="6999110" y="1311075"/>
            <a:ext cx="5181601" cy="5546926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1027265" y="849885"/>
            <a:ext cx="5357631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4800" dirty="0">
                <a:solidFill>
                  <a:schemeClr val="bg1"/>
                </a:solidFill>
              </a:rPr>
              <a:t>我們的使命  </a:t>
            </a:r>
          </a:p>
          <a:p>
            <a:r>
              <a:rPr lang="zh-TW" sz="4800" dirty="0">
                <a:solidFill>
                  <a:schemeClr val="bg1"/>
                </a:solidFill>
              </a:rPr>
              <a:t>我們的遠景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7487" y="2775864"/>
            <a:ext cx="59718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2400" b="1" u="sng" dirty="0">
                <a:solidFill>
                  <a:schemeClr val="bg1"/>
                </a:solidFill>
              </a:rPr>
              <a:t>使命:</a:t>
            </a:r>
          </a:p>
          <a:p>
            <a:r>
              <a:rPr lang="zh-TW" sz="2400" dirty="0">
                <a:solidFill>
                  <a:schemeClr val="bg1"/>
                </a:solidFill>
              </a:rPr>
              <a:t>透過獅子會賦予志願者能力，以服務他們的社區、滿足人道主義的需求、鼓勵和平，並促進國際間之理解。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zh-TW" sz="2400" b="1" u="sng" dirty="0">
                <a:solidFill>
                  <a:schemeClr val="bg1"/>
                </a:solidFill>
              </a:rPr>
              <a:t>遠景:</a:t>
            </a:r>
          </a:p>
          <a:p>
            <a:r>
              <a:rPr lang="zh-TW" sz="2400" dirty="0">
                <a:solidFill>
                  <a:schemeClr val="bg1"/>
                </a:solidFill>
              </a:rPr>
              <a:t>成為社區服務和人道主義服務的全球領導者。</a:t>
            </a:r>
          </a:p>
        </p:txBody>
      </p:sp>
    </p:spTree>
    <p:extLst>
      <p:ext uri="{BB962C8B-B14F-4D97-AF65-F5344CB8AC3E}">
        <p14:creationId xmlns:p14="http://schemas.microsoft.com/office/powerpoint/2010/main" val="2326699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-33094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16063" y="3169602"/>
            <a:ext cx="5590146" cy="19192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400" kern="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016063" y="164698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880184" y="819564"/>
            <a:ext cx="6266007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4800" dirty="0">
                <a:solidFill>
                  <a:schemeClr val="bg1"/>
                </a:solidFill>
              </a:rPr>
              <a:t>國際獅子會的歷史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66407" y="1871027"/>
            <a:ext cx="10064447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2400" dirty="0">
                <a:solidFill>
                  <a:schemeClr val="bg1"/>
                </a:solidFill>
              </a:rPr>
              <a:t>1917:  	由茂文鍾士創立的國際獅子會的開始</a:t>
            </a:r>
            <a:endParaRPr lang="en-US" altLang="zh-TW" sz="2400" dirty="0">
              <a:solidFill>
                <a:schemeClr val="bg1"/>
              </a:solidFill>
            </a:endParaRPr>
          </a:p>
          <a:p>
            <a:endParaRPr lang="zh-TW" sz="800" dirty="0">
              <a:solidFill>
                <a:schemeClr val="bg1"/>
              </a:solidFill>
            </a:endParaRPr>
          </a:p>
          <a:p>
            <a:r>
              <a:rPr lang="zh-TW" sz="2400" dirty="0">
                <a:solidFill>
                  <a:schemeClr val="bg1"/>
                </a:solidFill>
              </a:rPr>
              <a:t>1920:  	在加拿大設立第一個「國際分會」</a:t>
            </a:r>
            <a:endParaRPr lang="en-US" altLang="zh-TW" sz="2400" dirty="0">
              <a:solidFill>
                <a:schemeClr val="bg1"/>
              </a:solidFill>
            </a:endParaRPr>
          </a:p>
          <a:p>
            <a:endParaRPr lang="zh-TW" sz="800" dirty="0">
              <a:solidFill>
                <a:schemeClr val="bg1"/>
              </a:solidFill>
            </a:endParaRPr>
          </a:p>
          <a:p>
            <a:r>
              <a:rPr lang="zh-TW" sz="2400" dirty="0">
                <a:solidFill>
                  <a:schemeClr val="bg1"/>
                </a:solidFill>
              </a:rPr>
              <a:t>1925:  	海倫凱勒挑戰獅友成為「盲人的騎士」，負起視力方面的領導責任</a:t>
            </a:r>
            <a:endParaRPr lang="en-US" altLang="zh-TW" sz="2400" dirty="0">
              <a:solidFill>
                <a:schemeClr val="bg1"/>
              </a:solidFill>
            </a:endParaRPr>
          </a:p>
          <a:p>
            <a:endParaRPr lang="zh-TW" sz="800" dirty="0">
              <a:solidFill>
                <a:schemeClr val="bg1"/>
              </a:solidFill>
            </a:endParaRPr>
          </a:p>
          <a:p>
            <a:r>
              <a:rPr lang="zh-TW" sz="2400" dirty="0">
                <a:solidFill>
                  <a:schemeClr val="bg1"/>
                </a:solidFill>
              </a:rPr>
              <a:t>1945: 	協助聯合國設立非政府組織 (NGO) 章程</a:t>
            </a:r>
            <a:endParaRPr lang="en-US" altLang="zh-TW" sz="2400" dirty="0">
              <a:solidFill>
                <a:schemeClr val="bg1"/>
              </a:solidFill>
            </a:endParaRPr>
          </a:p>
          <a:p>
            <a:endParaRPr lang="zh-TW" sz="800" dirty="0">
              <a:solidFill>
                <a:schemeClr val="bg1"/>
              </a:solidFill>
            </a:endParaRPr>
          </a:p>
          <a:p>
            <a:r>
              <a:rPr lang="zh-TW" sz="2400" dirty="0">
                <a:solidFill>
                  <a:schemeClr val="bg1"/>
                </a:solidFill>
              </a:rPr>
              <a:t>1957:  	成立青少獅會</a:t>
            </a:r>
            <a:endParaRPr lang="en-US" altLang="zh-TW" sz="2400" dirty="0">
              <a:solidFill>
                <a:schemeClr val="bg1"/>
              </a:solidFill>
            </a:endParaRPr>
          </a:p>
          <a:p>
            <a:endParaRPr lang="zh-TW" sz="800" dirty="0">
              <a:solidFill>
                <a:schemeClr val="bg1"/>
              </a:solidFill>
            </a:endParaRPr>
          </a:p>
          <a:p>
            <a:r>
              <a:rPr lang="zh-TW" sz="2400" dirty="0">
                <a:solidFill>
                  <a:schemeClr val="bg1"/>
                </a:solidFill>
              </a:rPr>
              <a:t>1968:  	成立獅子會國際基金會</a:t>
            </a:r>
            <a:endParaRPr lang="en-US" altLang="zh-TW" sz="2400" dirty="0">
              <a:solidFill>
                <a:schemeClr val="bg1"/>
              </a:solidFill>
            </a:endParaRPr>
          </a:p>
          <a:p>
            <a:endParaRPr lang="zh-TW" sz="800" dirty="0">
              <a:solidFill>
                <a:schemeClr val="bg1"/>
              </a:solidFill>
            </a:endParaRPr>
          </a:p>
          <a:p>
            <a:r>
              <a:rPr lang="zh-TW" sz="2400" dirty="0">
                <a:solidFill>
                  <a:schemeClr val="bg1"/>
                </a:solidFill>
              </a:rPr>
              <a:t>1990: 	推出「視力第一」，在全球大規模地幫助恢復視力及預防失明</a:t>
            </a:r>
            <a:endParaRPr lang="en-US" altLang="zh-TW" sz="2400" dirty="0">
              <a:solidFill>
                <a:schemeClr val="bg1"/>
              </a:solidFill>
            </a:endParaRPr>
          </a:p>
          <a:p>
            <a:endParaRPr lang="zh-TW" sz="800" dirty="0">
              <a:solidFill>
                <a:schemeClr val="bg1"/>
              </a:solidFill>
            </a:endParaRPr>
          </a:p>
          <a:p>
            <a:r>
              <a:rPr lang="zh-TW" sz="2400" dirty="0">
                <a:solidFill>
                  <a:schemeClr val="bg1"/>
                </a:solidFill>
              </a:rPr>
              <a:t>2017:  	LCI 成立 100 週年，慶祝 100 年來的人道主義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344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8021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1600">
                <a:solidFill>
                  <a:srgbClr val="EBB700"/>
                </a:solidFill>
              </a:rPr>
              <a:t>我們的全球志業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7"/>
            <a:ext cx="8875358" cy="39848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rgbClr val="55565A"/>
                </a:solidFill>
              </a:rPr>
              <a:t>除了地方性的服務外，獅子會也支持五大全球志業。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dirty="0">
                <a:solidFill>
                  <a:srgbClr val="00338D"/>
                </a:solidFill>
              </a:rPr>
              <a:t>我們一起面對全球的挑戰。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7C1F0D-41C1-A944-9CF3-DA34ABC3DCF0}"/>
              </a:ext>
            </a:extLst>
          </p:cNvPr>
          <p:cNvSpPr txBox="1"/>
          <p:nvPr/>
        </p:nvSpPr>
        <p:spPr>
          <a:xfrm>
            <a:off x="2692671" y="4185518"/>
            <a:ext cx="15277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sz="1600" b="1" i="0" u="none" strike="noStrike" cap="none" normalizeH="0" baseline="0" noProof="0" dirty="0">
                <a:ln>
                  <a:noFill/>
                </a:ln>
                <a:solidFill>
                  <a:srgbClr val="0774AF"/>
                </a:solidFill>
                <a:uLnTx/>
                <a:uFillTx/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糖尿病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F87"/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sz="1600" b="0" i="0" u="none" strike="noStrike" cap="none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uLnTx/>
                <a:uFillTx/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降低糖尿病的患病率，並改善患者的生活品質。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6068FD-C315-304D-AB55-4416AC0583FC}"/>
              </a:ext>
            </a:extLst>
          </p:cNvPr>
          <p:cNvSpPr txBox="1"/>
          <p:nvPr/>
        </p:nvSpPr>
        <p:spPr>
          <a:xfrm>
            <a:off x="9903749" y="4185517"/>
            <a:ext cx="18374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sz="1600" b="1" i="0" u="none" strike="noStrike" cap="none" normalizeH="0" baseline="0" noProof="0" dirty="0">
                <a:ln>
                  <a:noFill/>
                </a:ln>
                <a:solidFill>
                  <a:srgbClr val="F0C217"/>
                </a:solidFill>
                <a:uLnTx/>
                <a:uFillTx/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兒童癌症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sz="1600" b="0" i="0" u="none" strike="noStrike" cap="none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uLnTx/>
                <a:uFillTx/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幫助那些受兒童癌症影響的人們繼續生存和茁壯成長。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FAC0475-CF00-F049-A671-795D30F5A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1212" y="2960728"/>
            <a:ext cx="1075183" cy="10993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5E1DF59-786B-5547-8009-905B955E4B93}"/>
              </a:ext>
            </a:extLst>
          </p:cNvPr>
          <p:cNvSpPr txBox="1"/>
          <p:nvPr/>
        </p:nvSpPr>
        <p:spPr>
          <a:xfrm>
            <a:off x="4450339" y="4185518"/>
            <a:ext cx="16421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sz="1600" b="1" i="0" u="none" strike="noStrike" cap="none" normalizeH="0" baseline="0" noProof="0" dirty="0">
                <a:ln>
                  <a:noFill/>
                </a:ln>
                <a:solidFill>
                  <a:srgbClr val="8CC63F"/>
                </a:solidFill>
                <a:uLnTx/>
                <a:uFillTx/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環境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F87"/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sz="16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持續地保護和恢復我們的環境，以改善所有社區的福祉。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215A02F-4392-AB49-A87D-3CDACDC89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833" y="2960728"/>
            <a:ext cx="1075183" cy="11235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FA882A-88AE-204F-AEE4-57F7A2368992}"/>
              </a:ext>
            </a:extLst>
          </p:cNvPr>
          <p:cNvSpPr txBox="1"/>
          <p:nvPr/>
        </p:nvSpPr>
        <p:spPr>
          <a:xfrm>
            <a:off x="6269345" y="4187548"/>
            <a:ext cx="16730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sz="1600" b="1" i="0" u="none" strike="noStrike" cap="none" normalizeH="0" baseline="0" noProof="0" dirty="0">
                <a:ln>
                  <a:noFill/>
                </a:ln>
                <a:solidFill>
                  <a:srgbClr val="F26A2C"/>
                </a:solidFill>
                <a:uLnTx/>
                <a:uFillTx/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饑餓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F87"/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sz="16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確保所有社區成員都可以獲得營養的食品。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B64D3C0-2301-CD41-A7FE-E8DC74E53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8731" y="2960728"/>
            <a:ext cx="1183909" cy="10751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DE065B-D674-4245-9CB5-1848C2C20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8935" y="2960728"/>
            <a:ext cx="1075183" cy="11114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6F9F4EA-EF2F-F248-BB84-5F6164D8F248}"/>
              </a:ext>
            </a:extLst>
          </p:cNvPr>
          <p:cNvSpPr txBox="1"/>
          <p:nvPr/>
        </p:nvSpPr>
        <p:spPr>
          <a:xfrm>
            <a:off x="8166225" y="4185517"/>
            <a:ext cx="1671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sz="1600" b="1" i="0" u="none" strike="noStrike" cap="none" normalizeH="0" baseline="0" noProof="0" dirty="0">
                <a:ln>
                  <a:noFill/>
                </a:ln>
                <a:solidFill>
                  <a:srgbClr val="6A205F"/>
                </a:solidFill>
                <a:uLnTx/>
                <a:uFillTx/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視力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sz="1600" i="0" u="none" strike="noStrike" cap="none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uLnTx/>
                <a:uFillTx/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防止可預防的失明，並改善失明及視障人士的生活品質。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2EB1B46-A850-6E41-91BD-213C52BD55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2355" y="2960728"/>
            <a:ext cx="1069142" cy="107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29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16063" y="3169602"/>
            <a:ext cx="6497920" cy="19192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sz="2400" dirty="0">
                <a:solidFill>
                  <a:srgbClr val="55565A"/>
                </a:solidFill>
              </a:rPr>
              <a:t>年輕人是服務的未來，而未來就是現在。</a:t>
            </a:r>
            <a:br>
              <a:rPr lang="zh-TW" b="1" dirty="0">
                <a:solidFill>
                  <a:srgbClr val="55565A"/>
                </a:solidFill>
              </a:rPr>
            </a:br>
            <a:endParaRPr lang="zh-TW" b="1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b="1" dirty="0">
                <a:solidFill>
                  <a:srgbClr val="55565A"/>
                </a:solidFill>
              </a:rPr>
              <a:t>青少獅</a:t>
            </a:r>
            <a:r>
              <a:rPr lang="zh-TW" dirty="0">
                <a:solidFill>
                  <a:srgbClr val="55565A"/>
                </a:solidFill>
              </a:rPr>
              <a:t>是12-30 歲的年輕義工。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dirty="0">
                <a:solidFill>
                  <a:srgbClr val="55565A"/>
                </a:solidFill>
              </a:rPr>
              <a:t>在 </a:t>
            </a:r>
            <a:r>
              <a:rPr lang="zh-TW" b="1" dirty="0">
                <a:solidFill>
                  <a:srgbClr val="55565A"/>
                </a:solidFill>
              </a:rPr>
              <a:t>7 千多個分會</a:t>
            </a:r>
            <a:r>
              <a:rPr lang="zh-TW" dirty="0">
                <a:solidFill>
                  <a:srgbClr val="55565A"/>
                </a:solidFill>
              </a:rPr>
              <a:t>中的 17.5 萬青少獅皆支持並參與重要的服務。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dirty="0">
                <a:solidFill>
                  <a:srgbClr val="55565A"/>
                </a:solidFill>
              </a:rPr>
              <a:t>青少獅會已經</a:t>
            </a:r>
            <a:r>
              <a:rPr lang="zh-TW" b="1" dirty="0">
                <a:solidFill>
                  <a:srgbClr val="55565A"/>
                </a:solidFill>
              </a:rPr>
              <a:t>服務了 60 年</a:t>
            </a:r>
            <a:r>
              <a:rPr lang="zh-TW" dirty="0">
                <a:solidFill>
                  <a:srgbClr val="55565A"/>
                </a:solidFill>
              </a:rPr>
              <a:t>。</a:t>
            </a: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2587635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1027265" y="1503742"/>
            <a:ext cx="6693451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4800" dirty="0">
                <a:solidFill>
                  <a:srgbClr val="00338D"/>
                </a:solidFill>
              </a:rPr>
              <a:t>我們培養下一代的義工。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3D90B6-D463-ED41-9FAC-19A2F8C0CE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70" r="7409"/>
          <a:stretch/>
        </p:blipFill>
        <p:spPr>
          <a:xfrm>
            <a:off x="7964424" y="1646692"/>
            <a:ext cx="3572732" cy="35727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79361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2991185" y="998393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sz="4800" dirty="0">
                <a:solidFill>
                  <a:schemeClr val="bg1"/>
                </a:solidFill>
              </a:rPr>
              <a:t>我們的總部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70871" y="176219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D983F-9C5A-FE49-BD60-CE5B5DAA15D7}"/>
              </a:ext>
            </a:extLst>
          </p:cNvPr>
          <p:cNvSpPr txBox="1"/>
          <p:nvPr/>
        </p:nvSpPr>
        <p:spPr>
          <a:xfrm>
            <a:off x="2044584" y="2180359"/>
            <a:ext cx="80978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sz="2400" dirty="0">
                <a:solidFill>
                  <a:schemeClr val="bg1"/>
                </a:solidFill>
                <a:latin typeface="Arial" charset="0"/>
                <a:ea typeface="PMingLiU" charset="-79"/>
                <a:cs typeface="Arial" charset="0"/>
              </a:rPr>
              <a:t>國際獅子會的總部位於美國伊利諾州的橡樹溪市，大約有 300 位職員，為全球會員和分會，並且執行幹部及國際理事會提供協助。我們開發並實施旨在提高國際獅子會知名度及服務影響力的倡議。 </a:t>
            </a:r>
          </a:p>
        </p:txBody>
      </p:sp>
    </p:spTree>
    <p:extLst>
      <p:ext uri="{BB962C8B-B14F-4D97-AF65-F5344CB8AC3E}">
        <p14:creationId xmlns:p14="http://schemas.microsoft.com/office/powerpoint/2010/main" val="3755635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2991185" y="1090119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sz="4800" dirty="0">
                <a:solidFill>
                  <a:schemeClr val="bg1"/>
                </a:solidFill>
              </a:rPr>
              <a:t>我們的協會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68387" y="18293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D983F-9C5A-FE49-BD60-CE5B5DAA15D7}"/>
              </a:ext>
            </a:extLst>
          </p:cNvPr>
          <p:cNvSpPr txBox="1"/>
          <p:nvPr/>
        </p:nvSpPr>
        <p:spPr>
          <a:xfrm>
            <a:off x="1983783" y="2214468"/>
            <a:ext cx="81443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sz="2400" dirty="0">
                <a:solidFill>
                  <a:schemeClr val="bg1"/>
                </a:solidFill>
                <a:latin typeface="Arial" charset="0"/>
                <a:ea typeface="PMingLiU" charset="-79"/>
                <a:cs typeface="Arial" charset="0"/>
              </a:rPr>
              <a:t>協會是由獨立自主的分會所組成，國際獅子會的目的是召集有意願為當地社區服務的成員來成立分會。  分會全權負責管理其營運、財務、服務方案，以及其他有關會員成長和分會發展的議題。國際獅子會的角色在於支持分會及會員，而非管理分會及會員。</a:t>
            </a:r>
          </a:p>
          <a:p>
            <a:pPr algn="ctr"/>
            <a:endParaRPr lang="en-US" sz="2400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180383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PMingLiU"/>
        <a:cs typeface=""/>
      </a:majorFont>
      <a:minorFont>
        <a:latin typeface="Calibri" panose="020F0502020204030204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PMingLiU"/>
        <a:cs typeface=""/>
      </a:majorFont>
      <a:minorFont>
        <a:latin typeface="Calibri" panose="020F0502020204030204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2722</TotalTime>
  <Words>1348</Words>
  <Application>Microsoft Office PowerPoint</Application>
  <PresentationFormat>Widescreen</PresentationFormat>
  <Paragraphs>126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Helvetica Neue</vt:lpstr>
      <vt:lpstr>MASTER SLIDE - 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Lynch, Jason</dc:creator>
  <cp:lastModifiedBy>Gray, Tracy</cp:lastModifiedBy>
  <cp:revision>184</cp:revision>
  <dcterms:created xsi:type="dcterms:W3CDTF">2018-11-12T16:45:52Z</dcterms:created>
  <dcterms:modified xsi:type="dcterms:W3CDTF">2021-10-20T13:44:23Z</dcterms:modified>
</cp:coreProperties>
</file>